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22" r:id="rId2"/>
    <p:sldId id="523" r:id="rId3"/>
    <p:sldId id="524" r:id="rId4"/>
    <p:sldId id="511" r:id="rId5"/>
    <p:sldId id="512" r:id="rId6"/>
    <p:sldId id="513" r:id="rId7"/>
    <p:sldId id="384" r:id="rId8"/>
    <p:sldId id="385" r:id="rId9"/>
    <p:sldId id="267" r:id="rId10"/>
    <p:sldId id="386" r:id="rId11"/>
    <p:sldId id="263" r:id="rId12"/>
    <p:sldId id="258" r:id="rId13"/>
    <p:sldId id="259" r:id="rId14"/>
    <p:sldId id="261" r:id="rId15"/>
    <p:sldId id="262" r:id="rId16"/>
    <p:sldId id="260" r:id="rId17"/>
    <p:sldId id="266" r:id="rId18"/>
    <p:sldId id="288" r:id="rId19"/>
    <p:sldId id="268" r:id="rId20"/>
    <p:sldId id="269" r:id="rId21"/>
    <p:sldId id="483" r:id="rId22"/>
    <p:sldId id="484" r:id="rId23"/>
    <p:sldId id="485" r:id="rId24"/>
    <p:sldId id="486" r:id="rId25"/>
    <p:sldId id="487" r:id="rId26"/>
    <p:sldId id="488" r:id="rId27"/>
    <p:sldId id="489" r:id="rId28"/>
    <p:sldId id="490" r:id="rId29"/>
    <p:sldId id="387" r:id="rId30"/>
    <p:sldId id="293" r:id="rId31"/>
    <p:sldId id="520" r:id="rId32"/>
    <p:sldId id="390" r:id="rId33"/>
    <p:sldId id="294" r:id="rId34"/>
    <p:sldId id="518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412" r:id="rId44"/>
    <p:sldId id="517" r:id="rId45"/>
    <p:sldId id="414" r:id="rId46"/>
    <p:sldId id="415" r:id="rId47"/>
    <p:sldId id="528" r:id="rId48"/>
    <p:sldId id="417" r:id="rId49"/>
    <p:sldId id="418" r:id="rId50"/>
    <p:sldId id="419" r:id="rId51"/>
    <p:sldId id="312" r:id="rId52"/>
    <p:sldId id="388" r:id="rId53"/>
    <p:sldId id="314" r:id="rId54"/>
    <p:sldId id="391" r:id="rId55"/>
    <p:sldId id="315" r:id="rId56"/>
    <p:sldId id="397" r:id="rId57"/>
    <p:sldId id="398" r:id="rId58"/>
    <p:sldId id="399" r:id="rId59"/>
    <p:sldId id="400" r:id="rId60"/>
    <p:sldId id="401" r:id="rId61"/>
    <p:sldId id="402" r:id="rId62"/>
    <p:sldId id="403" r:id="rId63"/>
    <p:sldId id="500" r:id="rId64"/>
    <p:sldId id="323" r:id="rId65"/>
    <p:sldId id="324" r:id="rId66"/>
    <p:sldId id="491" r:id="rId67"/>
    <p:sldId id="492" r:id="rId68"/>
    <p:sldId id="493" r:id="rId69"/>
    <p:sldId id="494" r:id="rId70"/>
    <p:sldId id="495" r:id="rId71"/>
    <p:sldId id="496" r:id="rId72"/>
    <p:sldId id="497" r:id="rId73"/>
    <p:sldId id="498" r:id="rId74"/>
    <p:sldId id="389" r:id="rId75"/>
    <p:sldId id="334" r:id="rId76"/>
    <p:sldId id="393" r:id="rId77"/>
    <p:sldId id="514" r:id="rId78"/>
    <p:sldId id="421" r:id="rId79"/>
    <p:sldId id="422" r:id="rId80"/>
    <p:sldId id="423" r:id="rId81"/>
    <p:sldId id="424" r:id="rId82"/>
    <p:sldId id="426" r:id="rId83"/>
    <p:sldId id="519" r:id="rId84"/>
    <p:sldId id="427" r:id="rId85"/>
    <p:sldId id="499" r:id="rId86"/>
    <p:sldId id="344" r:id="rId87"/>
    <p:sldId id="345" r:id="rId88"/>
    <p:sldId id="525" r:id="rId89"/>
    <p:sldId id="502" r:id="rId90"/>
    <p:sldId id="503" r:id="rId91"/>
    <p:sldId id="504" r:id="rId92"/>
    <p:sldId id="505" r:id="rId93"/>
    <p:sldId id="507" r:id="rId94"/>
    <p:sldId id="521" r:id="rId95"/>
    <p:sldId id="508" r:id="rId96"/>
    <p:sldId id="461" r:id="rId97"/>
    <p:sldId id="462" r:id="rId98"/>
    <p:sldId id="472" r:id="rId99"/>
    <p:sldId id="463" r:id="rId100"/>
    <p:sldId id="464" r:id="rId101"/>
    <p:sldId id="465" r:id="rId102"/>
    <p:sldId id="466" r:id="rId103"/>
    <p:sldId id="467" r:id="rId104"/>
    <p:sldId id="468" r:id="rId105"/>
    <p:sldId id="469" r:id="rId106"/>
    <p:sldId id="470" r:id="rId107"/>
    <p:sldId id="471" r:id="rId108"/>
    <p:sldId id="473" r:id="rId109"/>
    <p:sldId id="475" r:id="rId110"/>
    <p:sldId id="474" r:id="rId111"/>
    <p:sldId id="476" r:id="rId112"/>
    <p:sldId id="477" r:id="rId113"/>
    <p:sldId id="478" r:id="rId114"/>
    <p:sldId id="479" r:id="rId115"/>
    <p:sldId id="480" r:id="rId116"/>
    <p:sldId id="481" r:id="rId117"/>
    <p:sldId id="482" r:id="rId118"/>
    <p:sldId id="527" r:id="rId1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CC"/>
    <a:srgbClr val="0084D6"/>
    <a:srgbClr val="0F49BD"/>
    <a:srgbClr val="0033CC"/>
    <a:srgbClr val="1A4B86"/>
    <a:srgbClr val="11A4FF"/>
    <a:srgbClr val="FF3300"/>
    <a:srgbClr val="FFFFFF"/>
    <a:srgbClr val="006DB0"/>
    <a:srgbClr val="3165A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55" autoAdjust="0"/>
    <p:restoredTop sz="94660"/>
  </p:normalViewPr>
  <p:slideViewPr>
    <p:cSldViewPr>
      <p:cViewPr>
        <p:scale>
          <a:sx n="75" d="100"/>
          <a:sy n="75" d="100"/>
        </p:scale>
        <p:origin x="-2556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E9E55-11C7-46D1-A4AE-6AC4EA05302A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DC339-0845-4701-96F6-927C74330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A678D-C85F-4F35-BA82-A7E30B5191FA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EBC0A-1EC1-43B4-800D-D9A657698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9530-B875-44F8-BAF9-CF020B4FA57A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5E48F-EE91-426A-943F-1569D9780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1A6A3-C89D-46FA-9562-64EA61248E2A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78D7-2502-46AA-840F-F62799302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55FDB-8E12-461E-AD3E-57720B3B3947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D4CA-F045-48F7-B6A2-E0BB3E321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1785918" y="214290"/>
            <a:ext cx="7072362" cy="1071570"/>
          </a:xfrm>
        </p:spPr>
        <p:txBody>
          <a:bodyPr anchor="ctr" anchorCtr="1">
            <a:normAutofit/>
          </a:bodyPr>
          <a:lstStyle>
            <a:lvl1pPr algn="ctr">
              <a:buNone/>
              <a:defRPr sz="5500" b="1" baseline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lvl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858312" cy="5143536"/>
          </a:xfrm>
        </p:spPr>
        <p:txBody>
          <a:bodyPr>
            <a:normAutofit/>
          </a:bodyPr>
          <a:lstStyle>
            <a:lvl1pPr>
              <a:defRPr sz="3600">
                <a:latin typeface="Calibri" pitchFamily="34" charset="0"/>
              </a:defRPr>
            </a:lvl1pPr>
            <a:lvl2pPr>
              <a:defRPr sz="3600">
                <a:latin typeface="Calibri" pitchFamily="34" charset="0"/>
              </a:defRPr>
            </a:lvl2pPr>
            <a:lvl3pPr>
              <a:defRPr sz="3600">
                <a:latin typeface="Calibri" pitchFamily="34" charset="0"/>
              </a:defRPr>
            </a:lvl3pPr>
            <a:lvl4pPr>
              <a:defRPr sz="3600">
                <a:latin typeface="Calibri" pitchFamily="34" charset="0"/>
              </a:defRPr>
            </a:lvl4pPr>
            <a:lvl5pPr>
              <a:defRPr sz="3600">
                <a:latin typeface="Calibri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1714480" y="214290"/>
            <a:ext cx="7143800" cy="1071570"/>
          </a:xfrm>
        </p:spPr>
        <p:txBody>
          <a:bodyPr anchor="ctr" anchorCtr="1">
            <a:normAutofit/>
          </a:bodyPr>
          <a:lstStyle>
            <a:lvl1pPr algn="ctr">
              <a:buNone/>
              <a:defRPr sz="5500" b="1" baseline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lvl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 и объект"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858312" cy="5143536"/>
          </a:xfrm>
        </p:spPr>
        <p:txBody>
          <a:bodyPr>
            <a:normAutofit/>
          </a:bodyPr>
          <a:lstStyle>
            <a:lvl1pPr>
              <a:defRPr sz="3600">
                <a:latin typeface="Calibri" pitchFamily="34" charset="0"/>
              </a:defRPr>
            </a:lvl1pPr>
            <a:lvl2pPr>
              <a:defRPr sz="3600">
                <a:latin typeface="Calibri" pitchFamily="34" charset="0"/>
              </a:defRPr>
            </a:lvl2pPr>
            <a:lvl3pPr>
              <a:defRPr sz="3600">
                <a:latin typeface="Calibri" pitchFamily="34" charset="0"/>
              </a:defRPr>
            </a:lvl3pPr>
            <a:lvl4pPr>
              <a:defRPr sz="3600">
                <a:latin typeface="Calibri" pitchFamily="34" charset="0"/>
              </a:defRPr>
            </a:lvl4pPr>
            <a:lvl5pPr>
              <a:defRPr sz="3600">
                <a:latin typeface="Calibri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285720" y="214290"/>
            <a:ext cx="8572560" cy="1071570"/>
          </a:xfrm>
        </p:spPr>
        <p:txBody>
          <a:bodyPr anchor="ctr" anchorCtr="1">
            <a:normAutofit/>
          </a:bodyPr>
          <a:lstStyle>
            <a:lvl1pPr algn="ctr">
              <a:buNone/>
              <a:defRPr sz="5500" b="1" baseline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lvl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>
          <a:gsLst>
            <a:gs pos="17000">
              <a:srgbClr val="007ECC"/>
            </a:gs>
            <a:gs pos="25000">
              <a:schemeClr val="bg1"/>
            </a:gs>
            <a:gs pos="84000">
              <a:schemeClr val="bg1"/>
            </a:gs>
            <a:gs pos="99000">
              <a:srgbClr val="007EC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1643042" y="214290"/>
            <a:ext cx="7215238" cy="1071570"/>
          </a:xfrm>
        </p:spPr>
        <p:txBody>
          <a:bodyPr anchor="ctr" anchorCtr="1">
            <a:normAutofit/>
          </a:bodyPr>
          <a:lstStyle>
            <a:lvl1pPr algn="ctr">
              <a:buNone/>
              <a:defRPr sz="5500" b="1" baseline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lvl="0"/>
            <a:endParaRPr lang="ru-RU" dirty="0" smtClean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4"/>
          </p:nvPr>
        </p:nvSpPr>
        <p:spPr>
          <a:xfrm>
            <a:off x="428625" y="1785938"/>
            <a:ext cx="8215313" cy="4500562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ECCED-DA1A-47A3-9D09-2EE54829BEE4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DAD32-33CE-41E8-BA44-7A04595F6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6CD2-52F9-4AEF-84D7-2C78E96CD9E2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80D35-BADC-4A1F-AAF9-BCE9DB53C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B8456-9B5E-4640-8EE8-D2438B3C73C0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A83D5-28BE-4ACC-94C1-212EEC870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44DE4-AB43-4174-BCB2-833214376B21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849D5-EA27-48B3-BC5F-D6B729823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gradFill rotWithShape="0">
          <a:gsLst>
            <a:gs pos="0">
              <a:srgbClr val="007ECC"/>
            </a:gs>
            <a:gs pos="999">
              <a:srgbClr val="005CBF"/>
            </a:gs>
            <a:gs pos="13000">
              <a:srgbClr val="21D6E0"/>
            </a:gs>
            <a:gs pos="13000">
              <a:srgbClr val="0087E6"/>
            </a:gs>
            <a:gs pos="100000">
              <a:srgbClr val="3165A1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B4FD8-2863-468C-8471-013F20017214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B5A0D-814E-4B74-A588-D83020C61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ECC"/>
            </a:gs>
            <a:gs pos="999">
              <a:srgbClr val="005CBF"/>
            </a:gs>
            <a:gs pos="13000">
              <a:srgbClr val="21D6E0"/>
            </a:gs>
            <a:gs pos="13000">
              <a:srgbClr val="0087E6"/>
            </a:gs>
            <a:gs pos="100000">
              <a:srgbClr val="3165A1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274638"/>
            <a:ext cx="70675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226ECA-26D6-49BE-9FFB-DF647B9FE1C3}" type="datetimeFigureOut">
              <a:rPr lang="ru-RU"/>
              <a:pPr>
                <a:defRPr/>
              </a:pPr>
              <a:t>10.11.2013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34723D-D5D2-4ECB-81CC-FB4509B84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8" name="Рисунок 7" descr="Без имени-1.gif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214282" y="214290"/>
            <a:ext cx="1431628" cy="1214446"/>
          </a:xfrm>
          <a:prstGeom prst="roundRect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8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 kern="1200" spc="50">
          <a:ln w="11430"/>
          <a:solidFill>
            <a:schemeClr val="bg1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s.mp3" TargetMode="External"/><Relationship Id="rId4" Type="http://schemas.openxmlformats.org/officeDocument/2006/relationships/image" Target="../media/image30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s.mp3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00.mp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s.mp3" TargetMode="Externa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s.mp3" TargetMode="External"/><Relationship Id="rId4" Type="http://schemas.openxmlformats.org/officeDocument/2006/relationships/image" Target="../media/image5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ata\Dropbox\&#1043;&#1088;&#1072;&#1076;%20&#1079;&#1085;&#1072;&#1085;&#1080;&#1081;\&#1069;&#1074;&#1088;&#1080;&#1082;&#1072;%202013\&#1069;&#1074;&#1088;&#1080;&#1082;&#1072;%208-11%20&#1082;&#1083;&#1072;&#1089;&#1089;&#1099;\00%20&#1055;&#1088;&#1077;&#1079;&#1077;&#1085;&#1090;&#1072;&#1094;&#1080;&#1103;%20&#1069;&#1074;&#1088;&#1080;&#1082;&#1072;%208-11&#1082;&#1083;\s.mp3" TargetMode="External"/><Relationship Id="rId4" Type="http://schemas.openxmlformats.org/officeDocument/2006/relationships/image" Target="../media/image30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justiffi.files.wordpress.com/2012/09/dna.jpg"/>
          <p:cNvPicPr>
            <a:picLocks noChangeAspect="1" noChangeArrowheads="1"/>
          </p:cNvPicPr>
          <p:nvPr/>
        </p:nvPicPr>
        <p:blipFill>
          <a:blip r:embed="rId2" cstate="print"/>
          <a:srcRect l="3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929198"/>
            <a:ext cx="7572428" cy="1857388"/>
          </a:xfrm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400" dirty="0" smtClean="0">
              <a:ln w="127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30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006DB0"/>
                </a:solidFill>
                <a:latin typeface="Calibri" pitchFamily="34" charset="0"/>
              </a:rPr>
              <a:t>Турнир команд 8-11 классов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700" dirty="0" smtClean="0">
              <a:ln w="12700">
                <a:solidFill>
                  <a:schemeClr val="tx2"/>
                </a:solidFill>
                <a:prstDash val="solid"/>
              </a:ln>
              <a:solidFill>
                <a:srgbClr val="006DB0"/>
              </a:solidFill>
              <a:latin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006DB0"/>
                </a:solidFill>
                <a:latin typeface="Calibri" pitchFamily="34" charset="0"/>
              </a:rPr>
              <a:t>Центр дистанционных турниров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006DB0"/>
                </a:solidFill>
                <a:latin typeface="Calibri" pitchFamily="34" charset="0"/>
              </a:rPr>
              <a:t>«Град знаний», 2013 год.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00430" y="2643182"/>
            <a:ext cx="5643570" cy="1714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10000" b="1" dirty="0" smtClean="0">
                <a:ln w="28575">
                  <a:solidFill>
                    <a:srgbClr val="3165A1"/>
                  </a:solidFill>
                </a:ln>
                <a:solidFill>
                  <a:srgbClr val="007ECC"/>
                </a:solidFill>
                <a:latin typeface="Calibri" pitchFamily="34" charset="0"/>
                <a:cs typeface="+mn-cs"/>
              </a:rPr>
              <a:t>Эврика </a:t>
            </a:r>
          </a:p>
        </p:txBody>
      </p:sp>
      <p:pic>
        <p:nvPicPr>
          <p:cNvPr id="8195" name="Picture 2" descr="D:\град знаний\Картинки\лого\без_фо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57166"/>
            <a:ext cx="12430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4"/>
          <p:cNvSpPr>
            <a:spLocks noGrp="1"/>
          </p:cNvSpPr>
          <p:nvPr>
            <p:ph idx="13"/>
          </p:nvPr>
        </p:nvSpPr>
        <p:spPr>
          <a:xfrm>
            <a:off x="214313" y="1500188"/>
            <a:ext cx="8572500" cy="3357562"/>
          </a:xfrm>
        </p:spPr>
        <p:txBody>
          <a:bodyPr/>
          <a:lstStyle/>
          <a:p>
            <a:r>
              <a:rPr lang="ru-RU" sz="6000" smtClean="0"/>
              <a:t>Подходите, пожалуйста, </a:t>
            </a:r>
          </a:p>
          <a:p>
            <a:r>
              <a:rPr lang="ru-RU" sz="6000" smtClean="0"/>
              <a:t>за бланками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286280" cy="30003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Роберт Кох</a:t>
            </a:r>
          </a:p>
          <a:p>
            <a:pPr algn="ctr">
              <a:buNone/>
            </a:pPr>
            <a:endParaRPr lang="ru-RU" sz="72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3426" name="Picture 2" descr="File:Robert Koch B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2975" y="1152524"/>
            <a:ext cx="4391025" cy="570547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714908" cy="39290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Джон</a:t>
            </a:r>
          </a:p>
          <a:p>
            <a:pPr algn="ctr">
              <a:buNone/>
            </a:pPr>
            <a:r>
              <a:rPr lang="ru-RU" sz="7200" b="1" dirty="0" err="1" smtClean="0"/>
              <a:t>Нэш</a:t>
            </a:r>
            <a:endParaRPr lang="ru-RU" sz="72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75" y="1143000"/>
            <a:ext cx="42386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714908" cy="37862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Иван Петрович</a:t>
            </a:r>
            <a:endParaRPr lang="ru-RU" sz="7200" dirty="0" smtClean="0"/>
          </a:p>
          <a:p>
            <a:pPr algn="ctr">
              <a:buNone/>
            </a:pPr>
            <a:r>
              <a:rPr lang="ru-RU" sz="7200" b="1" dirty="0" smtClean="0"/>
              <a:t>Павлов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05474" name="Picture 2" descr="File:Ivan Pavlov nob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2554" y="1368525"/>
            <a:ext cx="3881446" cy="5489475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714908" cy="264320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7200" b="1" dirty="0" smtClean="0"/>
              <a:t>Эрнест Резерфорд</a:t>
            </a:r>
          </a:p>
          <a:p>
            <a:pPr algn="ctr">
              <a:buNone/>
            </a:pPr>
            <a:endParaRPr lang="ru-RU" sz="72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106498" name="Picture 2" descr="File:Ernest Rutherf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8275" y="1162050"/>
            <a:ext cx="3895725" cy="569595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143404" cy="26432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Александр Флеминг</a:t>
            </a:r>
          </a:p>
          <a:p>
            <a:pPr algn="ctr">
              <a:buNone/>
            </a:pPr>
            <a:endParaRPr lang="ru-RU" sz="60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107522" name="Picture 2" descr="File:Alexander Flem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643050"/>
            <a:ext cx="4876800" cy="366712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714908" cy="26432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Питер </a:t>
            </a:r>
            <a:r>
              <a:rPr lang="ru-RU" sz="7200" b="1" dirty="0" err="1" smtClean="0"/>
              <a:t>Хиггс</a:t>
            </a:r>
            <a:endParaRPr lang="ru-RU" sz="72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108546" name="Picture 2" descr="Higgs, Peter (1929)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321575"/>
            <a:ext cx="3690950" cy="5536425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406" y="2214554"/>
            <a:ext cx="4643470" cy="2571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Альберт Эйнштейн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109572" name="Picture 4" descr="File:Einstein 1921 by F Schmutz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152524"/>
            <a:ext cx="4343400" cy="570547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1714512" cy="207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500042"/>
            <a:ext cx="1571636" cy="204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00042"/>
            <a:ext cx="1500198" cy="201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500042"/>
            <a:ext cx="1428760" cy="201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429000"/>
            <a:ext cx="1428760" cy="208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6042" y="3500438"/>
            <a:ext cx="178020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6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3500438"/>
            <a:ext cx="1428760" cy="214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6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3429000"/>
            <a:ext cx="1928826" cy="22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14282" y="2786058"/>
            <a:ext cx="2143108" cy="6429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625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Капица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2714620"/>
            <a:ext cx="2143108" cy="6429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Кох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2714620"/>
            <a:ext cx="2143108" cy="6429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Нэш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58016" y="2786058"/>
            <a:ext cx="2143108" cy="642942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550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Павлов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5643578"/>
            <a:ext cx="2357390" cy="85725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550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Резерфорд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28860" y="5643578"/>
            <a:ext cx="2143108" cy="785818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475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Флеминг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5786454"/>
            <a:ext cx="2143108" cy="57150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7.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Хиггс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86578" y="5786454"/>
            <a:ext cx="2214578" cy="785818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47500" lnSpcReduction="20000"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8.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Эйнштейн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6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Сдавайте, пожалуйста, </a:t>
            </a:r>
          </a:p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ваши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11618" name="Picture 2" descr="http://www.tursvodka.ru/upload/tursvodka/tourism_event_photo/88/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00174"/>
            <a:ext cx="6858016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001288" y="32146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700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Внимание, на следующем слайде правильные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13666" name="Picture 2" descr="http://i.obozrevatel.ua/8/673101/408954_image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7429552" cy="4953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064" t="1702" r="3191" b="17872"/>
          <a:stretch>
            <a:fillRect/>
          </a:stretch>
        </p:blipFill>
        <p:spPr bwMode="auto">
          <a:xfrm>
            <a:off x="500034" y="1214422"/>
            <a:ext cx="806225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анализ равновесия в теории </a:t>
            </a:r>
            <a:r>
              <a:rPr lang="ru-RU" dirty="0" err="1" smtClean="0"/>
              <a:t>некоалиционных</a:t>
            </a:r>
            <a:r>
              <a:rPr lang="ru-RU" dirty="0" smtClean="0"/>
              <a:t> игр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952476" y="2986974"/>
            <a:ext cx="3205103" cy="279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ru-RU" sz="7200" b="1" dirty="0" smtClean="0">
                <a:solidFill>
                  <a:schemeClr val="bg1"/>
                </a:solidFill>
                <a:latin typeface="Calibri" pitchFamily="34" charset="0"/>
              </a:rPr>
              <a:t>Джон </a:t>
            </a:r>
            <a:r>
              <a:rPr kumimoji="0" lang="ru-RU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Нэш</a:t>
            </a: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428868"/>
            <a:ext cx="3020024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заслуги перед теоретической физикой и особенно за открытие закона фотоэлектрического эффекта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285720" y="3571876"/>
            <a:ext cx="485778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ru-RU" sz="7200" b="1" dirty="0" smtClean="0">
                <a:solidFill>
                  <a:schemeClr val="bg1"/>
                </a:solidFill>
                <a:latin typeface="Calibri" pitchFamily="34" charset="0"/>
              </a:rPr>
              <a:t>Альберт 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Эйнштейн</a:t>
            </a:r>
          </a:p>
        </p:txBody>
      </p:sp>
      <p:pic>
        <p:nvPicPr>
          <p:cNvPr id="9" name="Picture 4" descr="File:Einstein 1921 by F Schmutz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9776" y="3214686"/>
            <a:ext cx="2773540" cy="364331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исследования и открытия, касающиеся лечения туберкулёза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285720" y="3171510"/>
            <a:ext cx="4429156" cy="232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ru-RU" sz="7200" b="1" dirty="0" smtClean="0">
                <a:solidFill>
                  <a:schemeClr val="bg1"/>
                </a:solidFill>
                <a:latin typeface="Calibri" pitchFamily="34" charset="0"/>
              </a:rPr>
              <a:t>Роберт 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Кох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Picture 2" descr="File:Robert Koch B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286016"/>
            <a:ext cx="3408730" cy="442913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 За открытие пенициллина и его целебного воздействия при различных инфекционных болезнях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0" y="3711352"/>
            <a:ext cx="4214810" cy="2265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ru-RU" sz="5000" b="1" dirty="0" smtClean="0">
                <a:solidFill>
                  <a:schemeClr val="bg1"/>
                </a:solidFill>
                <a:latin typeface="Calibri" pitchFamily="34" charset="0"/>
              </a:rPr>
              <a:t>Александр </a:t>
            </a: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Флеминг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" name="Picture 2" descr="File:Alexander Flem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14686"/>
            <a:ext cx="4180110" cy="314324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 За проведённые им исследования в области распада элементов в химии радиоактивных веществ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357158" y="3792280"/>
            <a:ext cx="3857652" cy="192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Резерфорд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Эрнест</a:t>
            </a:r>
            <a:endParaRPr kumimoji="0" lang="ru-RU" sz="5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Picture 2" descr="File:Ernest Rutherf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714620"/>
            <a:ext cx="2833851" cy="414338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теоретическое обнаружение механизма, который помогает нам понять происхождение массы субатомных частиц, подтверждённого в последнее время обнаружением предсказанной элементарной частицы в экспериментах ATLAS и CMS на Большом </a:t>
            </a:r>
            <a:r>
              <a:rPr lang="ru-RU" dirty="0" err="1" smtClean="0"/>
              <a:t>адронном</a:t>
            </a:r>
            <a:r>
              <a:rPr lang="ru-RU" dirty="0" smtClean="0"/>
              <a:t> </a:t>
            </a:r>
            <a:r>
              <a:rPr lang="ru-RU" dirty="0" err="1" smtClean="0"/>
              <a:t>коллайдере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142844" y="2214554"/>
            <a:ext cx="471490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Хиггс</a:t>
            </a:r>
            <a:endParaRPr kumimoji="0" lang="ru-RU" sz="7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Питер</a:t>
            </a: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" name="Picture 2" descr="Higgs, Peter (1929)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321575"/>
            <a:ext cx="3690950" cy="553642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труды по физиологии пищеварения, расширившие и изменившие понимание жизненно важных аспектов этого вопроса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238108" y="3586436"/>
            <a:ext cx="4619644" cy="241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Павлов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Иван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" name="Picture 2" descr="File:Ivan Pavlov nob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357562"/>
            <a:ext cx="2475057" cy="350043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 фундаментальные изобретения и открытия в области физики низких температур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1142974" y="3600379"/>
            <a:ext cx="3214712" cy="21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</a:rPr>
              <a:t>Пётр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Капица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Picture 2" descr="File:Pyotr L Kapitsa Russian physicist 1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000372"/>
            <a:ext cx="3069786" cy="371475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3"/>
          </p:nvPr>
        </p:nvSpPr>
        <p:spPr>
          <a:xfrm>
            <a:off x="0" y="214290"/>
            <a:ext cx="9144000" cy="2000264"/>
          </a:xfrm>
        </p:spPr>
        <p:txBody>
          <a:bodyPr>
            <a:normAutofit/>
          </a:bodyPr>
          <a:lstStyle/>
          <a:p>
            <a:r>
              <a:rPr lang="ru-RU" dirty="0" smtClean="0"/>
              <a:t>Конец первой </a:t>
            </a:r>
          </a:p>
          <a:p>
            <a:r>
              <a:rPr lang="ru-RU" dirty="0" smtClean="0"/>
              <a:t>части игры</a:t>
            </a:r>
            <a:endParaRPr lang="ru-RU" dirty="0"/>
          </a:p>
        </p:txBody>
      </p:sp>
      <p:pic>
        <p:nvPicPr>
          <p:cNvPr id="124930" name="Picture 2" descr="http://img0.liveinternet.ru/images/attach/c/6/93/355/93355024_1351766086_olditems_018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8571" t="10064" r="1428"/>
          <a:stretch>
            <a:fillRect/>
          </a:stretch>
        </p:blipFill>
        <p:spPr bwMode="auto">
          <a:xfrm>
            <a:off x="1357290" y="2428871"/>
            <a:ext cx="6643734" cy="4429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714348" y="1017943"/>
            <a:ext cx="7786742" cy="584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3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754" y="1285860"/>
            <a:ext cx="917875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19033"/>
            <a:ext cx="7643866" cy="573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68610" name="Picture 2" descr="http://upload.wikimedia.org/wikipedia/commons/thumb/8/89/Diesel_Engine_%284_cycle_running%29.gif/200px-Diesel_Engine_%284_cycle_running%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0"/>
            <a:ext cx="3571868" cy="692942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67586" name="Picture 2" descr="http://upload.wikimedia.org/wikipedia/commons/6/6d/Translational_mo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509" y="1071546"/>
            <a:ext cx="6600515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285860"/>
            <a:ext cx="462139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8358246" cy="554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071562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dirty="0" smtClean="0"/>
              <a:t>Сдавайте, пожалуйста, </a:t>
            </a:r>
          </a:p>
          <a:p>
            <a:pPr>
              <a:defRPr/>
            </a:pPr>
            <a:r>
              <a:rPr lang="ru-RU" dirty="0" smtClean="0"/>
              <a:t>ваши ответы</a:t>
            </a:r>
            <a:endParaRPr lang="ru-RU" dirty="0"/>
          </a:p>
        </p:txBody>
      </p:sp>
      <p:sp>
        <p:nvSpPr>
          <p:cNvPr id="35842" name="Рисунок 2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428736"/>
            <a:ext cx="7143800" cy="527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29850" y="35528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ru-RU" dirty="0" smtClean="0"/>
              <a:t>Добрый день, уважаемые знатоки!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714489"/>
            <a:ext cx="9001125" cy="4929200"/>
          </a:xfrm>
        </p:spPr>
        <p:txBody>
          <a:bodyPr/>
          <a:lstStyle/>
          <a:p>
            <a:pPr>
              <a:buNone/>
            </a:pPr>
            <a:r>
              <a:rPr lang="ru-RU" sz="5000" dirty="0" smtClean="0"/>
              <a:t>	</a:t>
            </a: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0" y="1785926"/>
            <a:ext cx="914399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925">
              <a:spcBef>
                <a:spcPct val="20000"/>
              </a:spcBef>
            </a:pP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Наш турнир посвящен истории науки и техники, изобретениям и открытиям, а также изобретателям и первооткрывателям – людям, определившим образ современной жизни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</a:p>
          <a:p>
            <a:pPr marL="342900" lvl="0" indent="-34925">
              <a:spcBef>
                <a:spcPct val="20000"/>
              </a:spcBef>
            </a:pP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В турнире примут участие более 1</a:t>
            </a:r>
            <a:r>
              <a:rPr lang="en-US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0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00 школьников из 4</a:t>
            </a:r>
            <a:r>
              <a:rPr lang="en-US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1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региона Российской Федерации.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8" name="0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9786974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071562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dirty="0" smtClean="0"/>
              <a:t>Внимание, на следующем слайде правильные ответы</a:t>
            </a:r>
            <a:endParaRPr lang="ru-RU" dirty="0"/>
          </a:p>
        </p:txBody>
      </p:sp>
      <p:sp>
        <p:nvSpPr>
          <p:cNvPr id="36866" name="Рисунок 2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533" y="1476374"/>
            <a:ext cx="8157871" cy="522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>
          <a:xfrm>
            <a:off x="285720" y="71414"/>
            <a:ext cx="8572560" cy="1071570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71744"/>
            <a:ext cx="514350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Архимед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>
          <a:xfrm>
            <a:off x="285720" y="-24"/>
            <a:ext cx="8572560" cy="1071570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b="21713"/>
          <a:stretch>
            <a:fillRect/>
          </a:stretch>
        </p:blipFill>
        <p:spPr bwMode="auto">
          <a:xfrm>
            <a:off x="500034" y="2285992"/>
            <a:ext cx="7786742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714356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Брайль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3"/>
          </p:nvPr>
        </p:nvSpPr>
        <p:spPr>
          <a:xfrm>
            <a:off x="285720" y="-24"/>
            <a:ext cx="8572560" cy="1071570"/>
          </a:xfrm>
        </p:spPr>
        <p:txBody>
          <a:bodyPr/>
          <a:lstStyle/>
          <a:p>
            <a:r>
              <a:rPr lang="ru-RU" dirty="0" smtClean="0"/>
              <a:t>3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754" y="2143116"/>
            <a:ext cx="917875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714356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Фалес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>
          <a:xfrm>
            <a:off x="285720" y="-71462"/>
            <a:ext cx="8572560" cy="1071570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714356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Джакузи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38103"/>
            <a:ext cx="6286544" cy="471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68610" name="Picture 2" descr="http://upload.wikimedia.org/wikipedia/commons/thumb/8/89/Diesel_Engine_%284_cycle_running%29.gif/200px-Diesel_Engine_%284_cycle_running%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0"/>
            <a:ext cx="3571868" cy="69294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285992"/>
            <a:ext cx="564357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Дизель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67586" name="Picture 2" descr="http://upload.wikimedia.org/wikipedia/commons/6/6d/Translational_mo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780106"/>
            <a:ext cx="4714908" cy="41334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28586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Броун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6727" y="2357430"/>
            <a:ext cx="3732661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Роршах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>
          <a:xfrm>
            <a:off x="285720" y="-24"/>
            <a:ext cx="8572560" cy="1071570"/>
          </a:xfrm>
        </p:spPr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726" y="2357430"/>
            <a:ext cx="6527422" cy="432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714356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Тесла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Задание №2</a:t>
            </a:r>
          </a:p>
        </p:txBody>
      </p:sp>
      <p:sp>
        <p:nvSpPr>
          <p:cNvPr id="46082" name="Содержимое 3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pPr indent="-34925" eaLnBrk="1" hangingPunct="1">
              <a:buFontTx/>
              <a:buNone/>
            </a:pPr>
            <a:r>
              <a:rPr lang="ru-RU" dirty="0" smtClean="0"/>
              <a:t>Пожалуйста, выключите и уберите мобильные телефоны, планшеты и другие электронные устройства. </a:t>
            </a:r>
          </a:p>
          <a:p>
            <a:pPr indent="-34925" eaLnBrk="1" hangingPunct="1">
              <a:buFontTx/>
              <a:buNone/>
            </a:pPr>
            <a:r>
              <a:rPr lang="ru-RU" dirty="0" smtClean="0"/>
              <a:t>На время проведения игры откажитесь от использования справочного материала                       и Интернета.</a:t>
            </a:r>
          </a:p>
          <a:p>
            <a:pPr indent="-34925" eaLnBrk="1" hangingPunct="1">
              <a:buFontTx/>
              <a:buNone/>
            </a:pPr>
            <a:r>
              <a:rPr lang="ru-RU" dirty="0" smtClean="0"/>
              <a:t>Команды, нарушившие это правило, будут дисквалифицированы. 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07156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Перед началом турнира </a:t>
            </a:r>
          </a:p>
          <a:p>
            <a:r>
              <a:rPr lang="ru-RU" dirty="0" smtClean="0"/>
              <a:t>мы просим вас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500188"/>
            <a:ext cx="8858250" cy="5143500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4000" dirty="0" smtClean="0">
                <a:latin typeface="Calibri" pitchFamily="34" charset="0"/>
              </a:rPr>
              <a:t>	Вы увидите восемь слайдов с описанием различных изобретений и открытий, каждое из которых произошло в один из веков – от 14 до 21 века. Ваша задача – определить, когда что произошло, и указать номер слайда в бланке напротив нужного века.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/>
          <a:lstStyle/>
          <a:p>
            <a:pPr algn="ctr" eaLnBrk="1" hangingPunct="1"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Век за веком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dirty="0" smtClean="0">
                <a:latin typeface="Calibri" pitchFamily="34" charset="0"/>
              </a:rPr>
              <a:t>	</a:t>
            </a:r>
            <a:r>
              <a:rPr lang="ru-RU" sz="4000" dirty="0" smtClean="0">
                <a:latin typeface="Calibri" pitchFamily="34" charset="0"/>
              </a:rPr>
              <a:t>Внимание!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4000" dirty="0" smtClean="0">
                <a:latin typeface="Calibri" pitchFamily="34" charset="0"/>
              </a:rPr>
              <a:t>Изображения на слайдах могут просто иллюстрировать задание и не обязательно являются подсказкой!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4000" dirty="0" smtClean="0">
                <a:latin typeface="Calibri" pitchFamily="34" charset="0"/>
              </a:rPr>
              <a:t>На каждое задание есть только один правильный ответ.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/>
          <a:lstStyle/>
          <a:p>
            <a:pPr algn="ctr" eaLnBrk="1" hangingPunct="1"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Век за веком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Содержимое 4"/>
          <p:cNvSpPr>
            <a:spLocks noGrp="1"/>
          </p:cNvSpPr>
          <p:nvPr>
            <p:ph idx="13"/>
          </p:nvPr>
        </p:nvSpPr>
        <p:spPr>
          <a:xfrm>
            <a:off x="214313" y="1500188"/>
            <a:ext cx="8572500" cy="3357562"/>
          </a:xfrm>
        </p:spPr>
        <p:txBody>
          <a:bodyPr/>
          <a:lstStyle/>
          <a:p>
            <a:r>
              <a:rPr lang="ru-RU" sz="6000" smtClean="0"/>
              <a:t>Подходите, пожалуйста, </a:t>
            </a:r>
          </a:p>
          <a:p>
            <a:r>
              <a:rPr lang="ru-RU" sz="6000" smtClean="0"/>
              <a:t>за бланками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Содержимое 4"/>
          <p:cNvSpPr>
            <a:spLocks noGrp="1"/>
          </p:cNvSpPr>
          <p:nvPr>
            <p:ph idx="4294967295"/>
          </p:nvPr>
        </p:nvSpPr>
        <p:spPr>
          <a:xfrm>
            <a:off x="142875" y="0"/>
            <a:ext cx="8715375" cy="1000125"/>
          </a:xfrm>
        </p:spPr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smtClean="0">
                <a:solidFill>
                  <a:srgbClr val="FFFFFF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500196"/>
            <a:ext cx="5357819" cy="5214952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ts val="0"/>
              </a:spcBef>
              <a:buNone/>
              <a:tabLst>
                <a:tab pos="174625" algn="l"/>
              </a:tabLst>
            </a:pPr>
            <a:r>
              <a:rPr lang="ru-RU" sz="3600" dirty="0" smtClean="0">
                <a:latin typeface="Calibri" pitchFamily="34" charset="0"/>
              </a:rPr>
              <a:t>Леонтий </a:t>
            </a:r>
            <a:r>
              <a:rPr lang="ru-RU" sz="3600" dirty="0" err="1" smtClean="0">
                <a:latin typeface="Calibri" pitchFamily="34" charset="0"/>
              </a:rPr>
              <a:t>Шамшуренков</a:t>
            </a:r>
            <a:r>
              <a:rPr lang="ru-RU" sz="3600" dirty="0" smtClean="0">
                <a:latin typeface="Calibri" pitchFamily="34" charset="0"/>
              </a:rPr>
              <a:t> строит подъёмный механизм для </a:t>
            </a:r>
          </a:p>
          <a:p>
            <a:pPr marL="0" indent="0" eaLnBrk="1" hangingPunct="1">
              <a:spcBef>
                <a:spcPts val="0"/>
              </a:spcBef>
              <a:buNone/>
              <a:tabLst>
                <a:tab pos="174625" algn="l"/>
              </a:tabLst>
            </a:pPr>
            <a:r>
              <a:rPr lang="ru-RU" sz="3600" dirty="0" smtClean="0">
                <a:latin typeface="Calibri" pitchFamily="34" charset="0"/>
              </a:rPr>
              <a:t>«Царь-колокола» и </a:t>
            </a:r>
            <a:r>
              <a:rPr lang="ru-RU" sz="3600" dirty="0" err="1" smtClean="0">
                <a:latin typeface="Calibri" pitchFamily="34" charset="0"/>
              </a:rPr>
              <a:t>верстомер</a:t>
            </a:r>
            <a:r>
              <a:rPr lang="ru-RU" sz="3600" dirty="0" smtClean="0">
                <a:latin typeface="Calibri" pitchFamily="34" charset="0"/>
              </a:rPr>
              <a:t>, который позволяет точно обозначить расстояния на дорогах Российской империи.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553" y="1285860"/>
            <a:ext cx="348260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4"/>
          <p:cNvSpPr>
            <a:spLocks noGrp="1"/>
          </p:cNvSpPr>
          <p:nvPr>
            <p:ph idx="4294967295"/>
          </p:nvPr>
        </p:nvSpPr>
        <p:spPr>
          <a:xfrm>
            <a:off x="0" y="214313"/>
            <a:ext cx="9144000" cy="1071562"/>
          </a:xfrm>
        </p:spPr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smtClean="0">
                <a:solidFill>
                  <a:srgbClr val="FFFF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643050"/>
            <a:ext cx="8715405" cy="1928826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ru-RU" sz="4100" dirty="0" smtClean="0">
                <a:latin typeface="Calibri" pitchFamily="34" charset="0"/>
              </a:rPr>
              <a:t>Генри Фордом было создано успешное поточное производство на основе конвейера.</a:t>
            </a:r>
          </a:p>
        </p:txBody>
      </p:sp>
      <p:pic>
        <p:nvPicPr>
          <p:cNvPr id="65538" name="Picture 2" descr="http://zateevo.ru/userfiles/image/Sobitiya/271108/konveer_ford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611678"/>
            <a:ext cx="5214974" cy="3246322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5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071562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  3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6" y="1785948"/>
            <a:ext cx="4786314" cy="450057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sz="3600" dirty="0" err="1" smtClean="0">
                <a:latin typeface="Calibri" pitchFamily="34" charset="0"/>
              </a:rPr>
              <a:t>Джероламо</a:t>
            </a:r>
            <a:r>
              <a:rPr lang="ru-RU" sz="3600" dirty="0" smtClean="0">
                <a:latin typeface="Calibri" pitchFamily="34" charset="0"/>
              </a:rPr>
              <a:t> </a:t>
            </a:r>
            <a:r>
              <a:rPr lang="ru-RU" sz="3600" dirty="0" err="1" smtClean="0">
                <a:latin typeface="Calibri" pitchFamily="34" charset="0"/>
              </a:rPr>
              <a:t>Кардано</a:t>
            </a:r>
            <a:r>
              <a:rPr lang="ru-RU" sz="3600" dirty="0" smtClean="0">
                <a:latin typeface="Calibri" pitchFamily="34" charset="0"/>
              </a:rPr>
              <a:t> описывает вал, названный его именем – карданный вал. Впрочем, аналогичный механизм встречается и в работах да Винчи.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0181" y="1785926"/>
            <a:ext cx="418381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071562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4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428736"/>
            <a:ext cx="8643967" cy="1285884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3600" dirty="0" smtClean="0">
                <a:latin typeface="Calibri" pitchFamily="34" charset="0"/>
              </a:rPr>
              <a:t>Христиан Гюйгенс усовершенствует телескоп и открывает кольца Сатурна.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14620"/>
            <a:ext cx="7864510" cy="392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42875" y="0"/>
            <a:ext cx="8715375" cy="785813"/>
          </a:xfrm>
        </p:spPr>
        <p:txBody>
          <a:bodyPr anchor="ctr" anchorCtr="1">
            <a:normAutofit fontScale="9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857364"/>
            <a:ext cx="4143373" cy="392909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В космос отправляется первый аппарат частной компании.</a:t>
            </a:r>
          </a:p>
        </p:txBody>
      </p:sp>
      <p:pic>
        <p:nvPicPr>
          <p:cNvPr id="83970" name="Picture 2" descr="http://www.nanonewsnet.ru/files/users/u2999/Part-8/20130827_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1785926"/>
            <a:ext cx="4762500" cy="3810000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285875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6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000372"/>
            <a:ext cx="3857628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1"/>
          <p:cNvSpPr>
            <a:spLocks noGrp="1"/>
          </p:cNvSpPr>
          <p:nvPr>
            <p:ph idx="4294967295"/>
          </p:nvPr>
        </p:nvSpPr>
        <p:spPr>
          <a:xfrm>
            <a:off x="0" y="1428736"/>
            <a:ext cx="9144000" cy="1571636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	В городе Милан построены первые механические башенные часы.</a:t>
            </a: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857250"/>
          </a:xfrm>
        </p:spPr>
        <p:txBody>
          <a:bodyPr anchor="ctr" anchorCtr="1">
            <a:normAutofit lnSpcReduction="1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7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0" y="1571612"/>
            <a:ext cx="9144000" cy="1643074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Генри </a:t>
            </a:r>
            <a:r>
              <a:rPr lang="ru-RU" sz="4400" dirty="0" err="1" smtClean="0">
                <a:latin typeface="Calibri" pitchFamily="34" charset="0"/>
              </a:rPr>
              <a:t>Сили</a:t>
            </a:r>
            <a:r>
              <a:rPr lang="ru-RU" sz="4400" dirty="0" smtClean="0">
                <a:latin typeface="Calibri" pitchFamily="34" charset="0"/>
              </a:rPr>
              <a:t> патентует первый электрический утюг.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071810"/>
            <a:ext cx="4618731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Правила игры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75" y="1643063"/>
            <a:ext cx="8858250" cy="5000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 Наш турнир будет состоять из двух частей.</a:t>
            </a:r>
          </a:p>
          <a:p>
            <a:pPr>
              <a:buFont typeface="Arial" charset="0"/>
              <a:buNone/>
            </a:pPr>
            <a:r>
              <a:rPr lang="ru-RU" dirty="0" smtClean="0"/>
              <a:t>2. В первой части вам предстоит решить пять заданий, каждое из которых состоит из 8 вопросов. </a:t>
            </a:r>
          </a:p>
          <a:p>
            <a:pPr>
              <a:buFont typeface="Arial" charset="0"/>
              <a:buNone/>
            </a:pPr>
            <a:r>
              <a:rPr lang="ru-RU" dirty="0" smtClean="0"/>
              <a:t>3. За каждый правильный ответ на такой вопрос ваша команда будет получать два балла.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714488"/>
            <a:ext cx="4214842" cy="4714908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ru-RU" dirty="0" smtClean="0"/>
              <a:t>Построены первые каравеллы. </a:t>
            </a:r>
          </a:p>
          <a:p>
            <a:pPr marL="0" indent="0" eaLnBrk="1" hangingPunct="1">
              <a:buNone/>
            </a:pPr>
            <a:r>
              <a:rPr lang="ru-RU" dirty="0" smtClean="0"/>
              <a:t>В конце века  европейские моряки начинают использовать гамаки, заимствованные у туземцев.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6562" r="16250"/>
          <a:stretch>
            <a:fillRect/>
          </a:stretch>
        </p:blipFill>
        <p:spPr bwMode="auto">
          <a:xfrm>
            <a:off x="4786282" y="952500"/>
            <a:ext cx="4357718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3"/>
          </p:nvPr>
        </p:nvSpPr>
        <p:spPr>
          <a:xfrm>
            <a:off x="1643042" y="214290"/>
            <a:ext cx="3357586" cy="92869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6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Сдавайте, пожалуйста, </a:t>
            </a:r>
          </a:p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ваши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7346" name="Рисунок 2"/>
          <p:cNvSpPr>
            <a:spLocks noGrp="1"/>
          </p:cNvSpPr>
          <p:nvPr>
            <p:ph sz="quarter" idx="4294967295"/>
          </p:nvPr>
        </p:nvSpPr>
        <p:spPr>
          <a:xfrm>
            <a:off x="428625" y="1785938"/>
            <a:ext cx="8215313" cy="45005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7294"/>
            <a:ext cx="7643866" cy="53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572660" y="307181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700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Внимание, на следующем слайде правильные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7271" y="1214422"/>
            <a:ext cx="7936729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Содержимое 4"/>
          <p:cNvSpPr>
            <a:spLocks noGrp="1"/>
          </p:cNvSpPr>
          <p:nvPr>
            <p:ph idx="4294967295"/>
          </p:nvPr>
        </p:nvSpPr>
        <p:spPr>
          <a:xfrm>
            <a:off x="142875" y="0"/>
            <a:ext cx="8715375" cy="1000125"/>
          </a:xfrm>
        </p:spPr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smtClean="0">
                <a:solidFill>
                  <a:srgbClr val="FFFFFF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500196"/>
            <a:ext cx="5357819" cy="5214952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ts val="0"/>
              </a:spcBef>
              <a:buNone/>
              <a:tabLst>
                <a:tab pos="174625" algn="l"/>
              </a:tabLst>
            </a:pPr>
            <a:r>
              <a:rPr lang="ru-RU" sz="3600" dirty="0" smtClean="0">
                <a:latin typeface="Calibri" pitchFamily="34" charset="0"/>
              </a:rPr>
              <a:t>Леонтий </a:t>
            </a:r>
            <a:r>
              <a:rPr lang="ru-RU" sz="3600" dirty="0" err="1" smtClean="0">
                <a:latin typeface="Calibri" pitchFamily="34" charset="0"/>
              </a:rPr>
              <a:t>Шамшуренков</a:t>
            </a:r>
            <a:r>
              <a:rPr lang="ru-RU" sz="3600" dirty="0" smtClean="0">
                <a:latin typeface="Calibri" pitchFamily="34" charset="0"/>
              </a:rPr>
              <a:t> строит подъёмный механизм для </a:t>
            </a:r>
          </a:p>
          <a:p>
            <a:pPr marL="0" indent="0" eaLnBrk="1" hangingPunct="1">
              <a:spcBef>
                <a:spcPts val="0"/>
              </a:spcBef>
              <a:buNone/>
              <a:tabLst>
                <a:tab pos="174625" algn="l"/>
              </a:tabLst>
            </a:pPr>
            <a:r>
              <a:rPr lang="ru-RU" sz="3600" dirty="0" smtClean="0">
                <a:latin typeface="Calibri" pitchFamily="34" charset="0"/>
              </a:rPr>
              <a:t>«Царь-колокола» и </a:t>
            </a:r>
            <a:r>
              <a:rPr lang="ru-RU" sz="3600" dirty="0" err="1" smtClean="0">
                <a:latin typeface="Calibri" pitchFamily="34" charset="0"/>
              </a:rPr>
              <a:t>верстомер</a:t>
            </a:r>
            <a:r>
              <a:rPr lang="ru-RU" sz="3600" dirty="0" smtClean="0">
                <a:latin typeface="Calibri" pitchFamily="34" charset="0"/>
              </a:rPr>
              <a:t>, который позволяет точно обозначить расстояния на дорогах Российской империи.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397" y="2214530"/>
            <a:ext cx="348260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715008" y="642918"/>
            <a:ext cx="31643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4"/>
          <p:cNvSpPr>
            <a:spLocks noGrp="1"/>
          </p:cNvSpPr>
          <p:nvPr>
            <p:ph idx="4294967295"/>
          </p:nvPr>
        </p:nvSpPr>
        <p:spPr>
          <a:xfrm>
            <a:off x="0" y="214313"/>
            <a:ext cx="9144000" cy="1071562"/>
          </a:xfrm>
        </p:spPr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smtClean="0">
                <a:solidFill>
                  <a:srgbClr val="FFFF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643050"/>
            <a:ext cx="8572529" cy="1928826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ru-RU" sz="4100" dirty="0" smtClean="0">
                <a:latin typeface="Calibri" pitchFamily="34" charset="0"/>
              </a:rPr>
              <a:t>Генри Фордом было создано успешное поточное производство на основе конвейера.</a:t>
            </a:r>
          </a:p>
        </p:txBody>
      </p:sp>
      <p:pic>
        <p:nvPicPr>
          <p:cNvPr id="65538" name="Picture 2" descr="http://zateevo.ru/userfiles/image/Sobitiya/271108/konveer_ford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611678"/>
            <a:ext cx="5214974" cy="324632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5008" y="642918"/>
            <a:ext cx="31643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5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071562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  3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6" y="1643072"/>
            <a:ext cx="4786314" cy="450057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sz="3600" dirty="0" err="1" smtClean="0">
                <a:latin typeface="Calibri" pitchFamily="34" charset="0"/>
              </a:rPr>
              <a:t>Джероламо</a:t>
            </a:r>
            <a:r>
              <a:rPr lang="ru-RU" sz="3600" dirty="0" smtClean="0">
                <a:latin typeface="Calibri" pitchFamily="34" charset="0"/>
              </a:rPr>
              <a:t> </a:t>
            </a:r>
            <a:r>
              <a:rPr lang="ru-RU" sz="3600" dirty="0" err="1" smtClean="0">
                <a:latin typeface="Calibri" pitchFamily="34" charset="0"/>
              </a:rPr>
              <a:t>Кардано</a:t>
            </a:r>
            <a:r>
              <a:rPr lang="ru-RU" sz="3600" dirty="0" smtClean="0">
                <a:latin typeface="Calibri" pitchFamily="34" charset="0"/>
              </a:rPr>
              <a:t> описывает вал, названный его именем – карданный вал. Впрочем, аналогичный механизм встречается и в работах да Винчи.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0181" y="2500306"/>
            <a:ext cx="418381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643570" y="819677"/>
            <a:ext cx="31643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071562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4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428736"/>
            <a:ext cx="8643967" cy="1285884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3600" dirty="0" smtClean="0">
                <a:latin typeface="Calibri" pitchFamily="34" charset="0"/>
              </a:rPr>
              <a:t>Христиан Гюйгенс усовершенствует телескоп и открывает кольца Сатурна.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986" y="2714620"/>
            <a:ext cx="7864510" cy="392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214290"/>
            <a:ext cx="31643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17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42875" y="0"/>
            <a:ext cx="8715375" cy="785813"/>
          </a:xfrm>
        </p:spPr>
        <p:txBody>
          <a:bodyPr anchor="ctr" anchorCtr="1">
            <a:normAutofit fontScale="9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857364"/>
            <a:ext cx="4143373" cy="392909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В космос отправляется первый аппарат частной компании.</a:t>
            </a:r>
          </a:p>
        </p:txBody>
      </p:sp>
      <p:pic>
        <p:nvPicPr>
          <p:cNvPr id="83970" name="Picture 2" descr="http://www.nanonewsnet.ru/files/users/u2999/Part-8/20130827_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2047892"/>
            <a:ext cx="4762500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43504" y="642918"/>
            <a:ext cx="31643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21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1285875"/>
          </a:xfrm>
        </p:spPr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smtClean="0">
                <a:latin typeface="Calibri" pitchFamily="34" charset="0"/>
              </a:rPr>
              <a:t>6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000372"/>
            <a:ext cx="3857628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1"/>
          <p:cNvSpPr>
            <a:spLocks noGrp="1"/>
          </p:cNvSpPr>
          <p:nvPr>
            <p:ph idx="4294967295"/>
          </p:nvPr>
        </p:nvSpPr>
        <p:spPr>
          <a:xfrm>
            <a:off x="0" y="1428736"/>
            <a:ext cx="9143999" cy="1357322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	В городе Милан построены первые механические башенные часы.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142852"/>
            <a:ext cx="31643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3"/>
            <a:ext cx="8715375" cy="857250"/>
          </a:xfrm>
        </p:spPr>
        <p:txBody>
          <a:bodyPr anchor="ctr" anchorCtr="1">
            <a:normAutofit lnSpcReduction="1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7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0" y="1571612"/>
            <a:ext cx="8858280" cy="1428760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Генри </a:t>
            </a:r>
            <a:r>
              <a:rPr lang="ru-RU" sz="4400" dirty="0" err="1" smtClean="0">
                <a:latin typeface="Calibri" pitchFamily="34" charset="0"/>
              </a:rPr>
              <a:t>Сили</a:t>
            </a:r>
            <a:r>
              <a:rPr lang="ru-RU" sz="4400" dirty="0" smtClean="0">
                <a:latin typeface="Calibri" pitchFamily="34" charset="0"/>
              </a:rPr>
              <a:t> патентует первый электрический утюг.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071810"/>
            <a:ext cx="4618731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5008" y="285728"/>
            <a:ext cx="31643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19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Правила игры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75" y="1643063"/>
            <a:ext cx="8858250" cy="5000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4. В случае неправильных ответов баллы вычитаться не будут.</a:t>
            </a:r>
          </a:p>
          <a:p>
            <a:pPr>
              <a:buFont typeface="Arial" charset="0"/>
              <a:buNone/>
            </a:pPr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	Перед каждым заданием ведущий объясняет, что в этом задании необходимо сделать, и выдает по одному бланку ответов на команду.</a:t>
            </a:r>
          </a:p>
          <a:p>
            <a:pPr>
              <a:buFont typeface="Arial" charset="0"/>
              <a:buNone/>
            </a:pPr>
            <a:r>
              <a:rPr lang="ru-RU" dirty="0" smtClean="0"/>
              <a:t> 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643050"/>
            <a:ext cx="4214842" cy="500066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dirty="0" smtClean="0"/>
              <a:t>Первые каравеллы. </a:t>
            </a:r>
          </a:p>
          <a:p>
            <a:pPr marL="0" indent="0" eaLnBrk="1" hangingPunct="1">
              <a:buNone/>
            </a:pPr>
            <a:r>
              <a:rPr lang="ru-RU" dirty="0" smtClean="0"/>
              <a:t>В конце века  европейские моряки начинают использовать гамаки, заимствованные у туземцев.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6562" r="16250"/>
          <a:stretch>
            <a:fillRect/>
          </a:stretch>
        </p:blipFill>
        <p:spPr bwMode="auto">
          <a:xfrm>
            <a:off x="5000628" y="2071678"/>
            <a:ext cx="326829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3"/>
          </p:nvPr>
        </p:nvSpPr>
        <p:spPr>
          <a:xfrm>
            <a:off x="1643042" y="214290"/>
            <a:ext cx="3357586" cy="92869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79571" y="642918"/>
            <a:ext cx="31643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15 век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 idx="4294967295"/>
          </p:nvPr>
        </p:nvGraphicFramePr>
        <p:xfrm>
          <a:off x="1928794" y="642918"/>
          <a:ext cx="5214974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881"/>
                <a:gridCol w="164309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Век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Задание №3</a:t>
            </a:r>
          </a:p>
        </p:txBody>
      </p:sp>
      <p:sp>
        <p:nvSpPr>
          <p:cNvPr id="68610" name="Содержимое 3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Содержимое 1"/>
          <p:cNvSpPr>
            <a:spLocks noGrp="1"/>
          </p:cNvSpPr>
          <p:nvPr>
            <p:ph idx="4294967295"/>
          </p:nvPr>
        </p:nvSpPr>
        <p:spPr>
          <a:xfrm>
            <a:off x="0" y="1285875"/>
            <a:ext cx="9144000" cy="5143500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Calibri" pitchFamily="34" charset="0"/>
              </a:rPr>
              <a:t>	</a:t>
            </a:r>
          </a:p>
          <a:p>
            <a:pPr>
              <a:buNone/>
            </a:pPr>
            <a:r>
              <a:rPr lang="ru-RU" sz="4800" dirty="0" smtClean="0">
                <a:latin typeface="Calibri" pitchFamily="34" charset="0"/>
              </a:rPr>
              <a:t>	На </a:t>
            </a:r>
            <a:r>
              <a:rPr lang="ru-RU" sz="4800" dirty="0" smtClean="0">
                <a:latin typeface="Calibri" pitchFamily="34" charset="0"/>
              </a:rPr>
              <a:t>бланках </a:t>
            </a:r>
            <a:r>
              <a:rPr lang="ru-RU" sz="4800" dirty="0" smtClean="0">
                <a:latin typeface="Calibri" pitchFamily="34" charset="0"/>
              </a:rPr>
              <a:t>вы увидите частичные название знаменитых аппаратов. Вам необходимо узнать их по изображению и восстановить название.</a:t>
            </a:r>
          </a:p>
        </p:txBody>
      </p:sp>
      <p:sp>
        <p:nvSpPr>
          <p:cNvPr id="69634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/>
          <a:lstStyle/>
          <a:p>
            <a:pPr algn="ctr" eaLnBrk="1" hangingPunct="1"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Знаменитые аппараты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Содержимое 4"/>
          <p:cNvSpPr>
            <a:spLocks noGrp="1"/>
          </p:cNvSpPr>
          <p:nvPr>
            <p:ph idx="13"/>
          </p:nvPr>
        </p:nvSpPr>
        <p:spPr>
          <a:xfrm>
            <a:off x="214313" y="1500188"/>
            <a:ext cx="8572500" cy="3357562"/>
          </a:xfrm>
        </p:spPr>
        <p:txBody>
          <a:bodyPr/>
          <a:lstStyle/>
          <a:p>
            <a:r>
              <a:rPr lang="ru-RU" sz="6000" smtClean="0"/>
              <a:t>Подходите, пожалуйста, </a:t>
            </a:r>
          </a:p>
          <a:p>
            <a:r>
              <a:rPr lang="ru-RU" sz="6000" smtClean="0"/>
              <a:t>за бланками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026" name="Рисунок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14422"/>
            <a:ext cx="6970247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2050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094" y="1214423"/>
            <a:ext cx="752624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0" y="1285860"/>
            <a:ext cx="6215074" cy="544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59394" name="Picture 2" descr="File:Wrightfl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" y="1405875"/>
            <a:ext cx="9144064" cy="5452149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58371" name="Picture 3" descr="File:PIA16239 High-Resolution Self-Portrait by Curiosity Rover Arm Camera squ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30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071562"/>
          </a:xfrm>
        </p:spPr>
        <p:txBody>
          <a:bodyPr/>
          <a:lstStyle/>
          <a:p>
            <a:r>
              <a:rPr lang="ru-RU" dirty="0" smtClean="0"/>
              <a:t>Мы начинаем турнир!</a:t>
            </a:r>
          </a:p>
        </p:txBody>
      </p:sp>
      <p:pic>
        <p:nvPicPr>
          <p:cNvPr id="104450" name="Picture 2" descr="http://seance.ru/img/3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6929486" cy="4795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57345" name="Рисунок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2046"/>
            <a:ext cx="9144000" cy="521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56321" name="Рисунок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144000" cy="51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55302" name="Picture 6" descr="http://cdn2.img22.rian.ru/images/15012/45/150124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7" y="2643182"/>
            <a:ext cx="6572264" cy="4241078"/>
          </a:xfrm>
          <a:prstGeom prst="rect">
            <a:avLst/>
          </a:prstGeom>
          <a:noFill/>
        </p:spPr>
      </p:pic>
      <p:pic>
        <p:nvPicPr>
          <p:cNvPr id="55298" name="Picture 2" descr="File:Location Large Hadron Collider.PNG"/>
          <p:cNvPicPr>
            <a:picLocks noChangeAspect="1" noChangeArrowheads="1"/>
          </p:cNvPicPr>
          <p:nvPr/>
        </p:nvPicPr>
        <p:blipFill>
          <a:blip r:embed="rId3" cstate="print"/>
          <a:srcRect l="17374" t="17375" r="18919" b="16023"/>
          <a:stretch>
            <a:fillRect/>
          </a:stretch>
        </p:blipFill>
        <p:spPr bwMode="auto">
          <a:xfrm>
            <a:off x="0" y="1428736"/>
            <a:ext cx="3929058" cy="4107652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89" y="500042"/>
            <a:ext cx="2352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4163" y="500042"/>
            <a:ext cx="16764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6129" y="571480"/>
            <a:ext cx="1819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33" y="3500438"/>
            <a:ext cx="1785950" cy="227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52659" y="3500438"/>
            <a:ext cx="246889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95865" y="3500438"/>
            <a:ext cx="1857388" cy="2279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39005" y="3500437"/>
            <a:ext cx="1571636" cy="2294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одержимое 3"/>
          <p:cNvSpPr>
            <a:spLocks noGrp="1"/>
          </p:cNvSpPr>
          <p:nvPr>
            <p:ph idx="13"/>
          </p:nvPr>
        </p:nvSpPr>
        <p:spPr>
          <a:xfrm>
            <a:off x="395271" y="2428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3" name="Содержимое 3"/>
          <p:cNvSpPr>
            <a:spLocks noGrp="1"/>
          </p:cNvSpPr>
          <p:nvPr>
            <p:ph idx="13"/>
          </p:nvPr>
        </p:nvSpPr>
        <p:spPr>
          <a:xfrm>
            <a:off x="2752725" y="2428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Содержимое 3"/>
          <p:cNvSpPr>
            <a:spLocks noGrp="1"/>
          </p:cNvSpPr>
          <p:nvPr>
            <p:ph idx="13"/>
          </p:nvPr>
        </p:nvSpPr>
        <p:spPr>
          <a:xfrm>
            <a:off x="5038741" y="250030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Содержимое 3"/>
          <p:cNvSpPr>
            <a:spLocks noGrp="1"/>
          </p:cNvSpPr>
          <p:nvPr>
            <p:ph idx="13"/>
          </p:nvPr>
        </p:nvSpPr>
        <p:spPr>
          <a:xfrm>
            <a:off x="7039005" y="250030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6" name="Содержимое 3"/>
          <p:cNvSpPr>
            <a:spLocks noGrp="1"/>
          </p:cNvSpPr>
          <p:nvPr>
            <p:ph idx="13"/>
          </p:nvPr>
        </p:nvSpPr>
        <p:spPr>
          <a:xfrm>
            <a:off x="395271" y="5857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7" name="Содержимое 3"/>
          <p:cNvSpPr>
            <a:spLocks noGrp="1"/>
          </p:cNvSpPr>
          <p:nvPr>
            <p:ph idx="13"/>
          </p:nvPr>
        </p:nvSpPr>
        <p:spPr>
          <a:xfrm>
            <a:off x="2752725" y="5857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8" name="Содержимое 3"/>
          <p:cNvSpPr>
            <a:spLocks noGrp="1"/>
          </p:cNvSpPr>
          <p:nvPr>
            <p:ph idx="13"/>
          </p:nvPr>
        </p:nvSpPr>
        <p:spPr>
          <a:xfrm>
            <a:off x="4967303" y="5857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9" name="Содержимое 3"/>
          <p:cNvSpPr>
            <a:spLocks noGrp="1"/>
          </p:cNvSpPr>
          <p:nvPr>
            <p:ph idx="13"/>
          </p:nvPr>
        </p:nvSpPr>
        <p:spPr>
          <a:xfrm>
            <a:off x="7039005" y="5857868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4876" y="571480"/>
            <a:ext cx="18669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1285860"/>
          </a:xfrm>
        </p:spPr>
        <p:txBody>
          <a:bodyPr anchor="ctr" anchorCtr="1">
            <a:normAutofit fontScale="77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Сдавайте, пожалуйста, </a:t>
            </a:r>
          </a:p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ваши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39530"/>
            <a:ext cx="7572396" cy="5418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s.mp3">
            <a:hlinkClick r:id="" action="ppaction://media"/>
          </p:cNvPr>
          <p:cNvPicPr>
            <a:picLocks noGrp="1" noRot="1" noChangeAspect="1"/>
          </p:cNvPicPr>
          <p:nvPr>
            <p:ph idx="13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215602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6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Внимание, на следующем</a:t>
            </a:r>
          </a:p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слайде правильные ответы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2730"/>
          <a:stretch>
            <a:fillRect/>
          </a:stretch>
        </p:blipFill>
        <p:spPr bwMode="auto">
          <a:xfrm>
            <a:off x="0" y="1428736"/>
            <a:ext cx="91440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026" name="Рисунок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5735008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Луноход - 1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2050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752" y="2285991"/>
            <a:ext cx="6097206" cy="457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Ракета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82627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Мир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1218" y="2643182"/>
            <a:ext cx="4666798" cy="409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59394" name="Picture 2" descr="File:Wrightflyer.jpg"/>
          <p:cNvPicPr>
            <a:picLocks noChangeAspect="1" noChangeArrowheads="1"/>
          </p:cNvPicPr>
          <p:nvPr/>
        </p:nvPicPr>
        <p:blipFill>
          <a:blip r:embed="rId2" cstate="print"/>
          <a:srcRect t="21384"/>
          <a:stretch>
            <a:fillRect/>
          </a:stretch>
        </p:blipFill>
        <p:spPr bwMode="auto">
          <a:xfrm>
            <a:off x="-64" y="2571744"/>
            <a:ext cx="9144064" cy="4286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Флайер-1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Задание №1</a:t>
            </a:r>
          </a:p>
        </p:txBody>
      </p:sp>
      <p:sp>
        <p:nvSpPr>
          <p:cNvPr id="23554" name="Содержимое 3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58371" name="Picture 3" descr="File:PIA16239 High-Resolution Self-Portrait by Curiosity Rover Arm Camera squ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4" y="2571744"/>
            <a:ext cx="4286256" cy="42862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Кьюри</a:t>
            </a:r>
            <a:r>
              <a:rPr lang="vi-VN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о́</a:t>
            </a:r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сити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57345" name="Рисунок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4" y="2375530"/>
            <a:ext cx="7858148" cy="448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Фрам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56321" name="Рисунок 22"/>
          <p:cNvPicPr>
            <a:picLocks noChangeAspect="1" noChangeArrowheads="1"/>
          </p:cNvPicPr>
          <p:nvPr/>
        </p:nvPicPr>
        <p:blipFill>
          <a:blip r:embed="rId2" cstate="print"/>
          <a:srcRect t="18021"/>
          <a:stretch>
            <a:fillRect/>
          </a:stretch>
        </p:blipFill>
        <p:spPr bwMode="auto">
          <a:xfrm>
            <a:off x="0" y="2428868"/>
            <a:ext cx="9144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Буран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285720" y="-142900"/>
            <a:ext cx="8572560" cy="1071570"/>
          </a:xfrm>
        </p:spPr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55302" name="Picture 6" descr="http://cdn2.img22.rian.ru/images/15012/45/150124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7" y="2643182"/>
            <a:ext cx="6572264" cy="4241078"/>
          </a:xfrm>
          <a:prstGeom prst="rect">
            <a:avLst/>
          </a:prstGeom>
          <a:noFill/>
        </p:spPr>
      </p:pic>
      <p:pic>
        <p:nvPicPr>
          <p:cNvPr id="55298" name="Picture 2" descr="File:Location Large Hadron Collider.PNG"/>
          <p:cNvPicPr>
            <a:picLocks noChangeAspect="1" noChangeArrowheads="1"/>
          </p:cNvPicPr>
          <p:nvPr/>
        </p:nvPicPr>
        <p:blipFill>
          <a:blip r:embed="rId3" cstate="print"/>
          <a:srcRect l="17374" t="17375" r="18919" b="16023"/>
          <a:stretch>
            <a:fillRect/>
          </a:stretch>
        </p:blipFill>
        <p:spPr bwMode="auto">
          <a:xfrm>
            <a:off x="0" y="2750348"/>
            <a:ext cx="3929058" cy="41076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714356"/>
            <a:ext cx="9144000" cy="2214578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92500" lnSpcReduction="20000"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Большой </a:t>
            </a:r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адронный</a:t>
            </a:r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9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коллайдер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Задание №4</a:t>
            </a:r>
          </a:p>
        </p:txBody>
      </p:sp>
      <p:sp>
        <p:nvSpPr>
          <p:cNvPr id="90114" name="Содержимое 3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Содержимое 1"/>
          <p:cNvSpPr>
            <a:spLocks noGrp="1"/>
          </p:cNvSpPr>
          <p:nvPr>
            <p:ph idx="4294967295"/>
          </p:nvPr>
        </p:nvSpPr>
        <p:spPr>
          <a:xfrm>
            <a:off x="142875" y="2143116"/>
            <a:ext cx="8858250" cy="4500572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4400" dirty="0" smtClean="0">
                <a:latin typeface="Calibri" pitchFamily="34" charset="0"/>
              </a:rPr>
              <a:t>	 В этом задании вам предстоит определить, в какой стране появилось изобретение или было сделано открытие, изображённое на слайде.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2"/>
            <a:ext cx="7215187" cy="1214423"/>
          </a:xfrm>
        </p:spPr>
        <p:txBody>
          <a:bodyPr anchor="ctr" anchorCtr="1">
            <a:normAutofit fontScale="92500"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География изобретений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Содержимое 4"/>
          <p:cNvSpPr>
            <a:spLocks noGrp="1"/>
          </p:cNvSpPr>
          <p:nvPr>
            <p:ph idx="13"/>
          </p:nvPr>
        </p:nvSpPr>
        <p:spPr>
          <a:xfrm>
            <a:off x="214313" y="1500188"/>
            <a:ext cx="8572500" cy="3357562"/>
          </a:xfrm>
        </p:spPr>
        <p:txBody>
          <a:bodyPr/>
          <a:lstStyle/>
          <a:p>
            <a:r>
              <a:rPr lang="ru-RU" sz="6000" smtClean="0"/>
              <a:t>Подходите, пожалуйста, </a:t>
            </a:r>
          </a:p>
          <a:p>
            <a:r>
              <a:rPr lang="ru-RU" sz="6000" smtClean="0"/>
              <a:t>за бланками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15442" r="4901"/>
          <a:stretch>
            <a:fillRect/>
          </a:stretch>
        </p:blipFill>
        <p:spPr bwMode="auto">
          <a:xfrm>
            <a:off x="4500530" y="1714488"/>
            <a:ext cx="464347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142844" y="928670"/>
            <a:ext cx="4357718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Подвижные литеры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и печатный станок в Европе.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2000264"/>
          </a:xfrm>
        </p:spPr>
        <p:txBody>
          <a:bodyPr/>
          <a:lstStyle/>
          <a:p>
            <a:pPr marL="0" indent="12700">
              <a:buNone/>
            </a:pPr>
            <a:r>
              <a:rPr lang="ru-RU" b="1" dirty="0" smtClean="0"/>
              <a:t>Создана «</a:t>
            </a:r>
            <a:r>
              <a:rPr lang="ru-RU" b="1" dirty="0" err="1" smtClean="0"/>
              <a:t>Паскалина</a:t>
            </a:r>
            <a:r>
              <a:rPr lang="ru-RU" b="1" dirty="0" smtClean="0"/>
              <a:t>» – второе реально работающее вычислительное устройство.</a:t>
            </a:r>
            <a:endParaRPr lang="ru-RU" b="1" dirty="0"/>
          </a:p>
        </p:txBody>
      </p:sp>
      <p:pic>
        <p:nvPicPr>
          <p:cNvPr id="38914" name="Picture 2" descr="http://upload.wikimedia.org/wikipedia/commons/thumb/8/80/Arts_et_Metiers_Pascaline_dsc03869.jpg/640px-Arts_et_Metiers_Pascaline_dsc03869.jpg?uselang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477" y="3357563"/>
            <a:ext cx="6382565" cy="3500438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Содержимое 5"/>
          <p:cNvSpPr>
            <a:spLocks noGrp="1"/>
          </p:cNvSpPr>
          <p:nvPr>
            <p:ph idx="1"/>
          </p:nvPr>
        </p:nvSpPr>
        <p:spPr/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dirty="0" smtClean="0">
                <a:latin typeface="Calibri" pitchFamily="34" charset="0"/>
              </a:rPr>
              <a:t>  </a:t>
            </a:r>
          </a:p>
        </p:txBody>
      </p:sp>
      <p:sp>
        <p:nvSpPr>
          <p:cNvPr id="4" name="Содержимое 4"/>
          <p:cNvSpPr>
            <a:spLocks noGrp="1"/>
          </p:cNvSpPr>
          <p:nvPr>
            <p:ph idx="13"/>
          </p:nvPr>
        </p:nvSpPr>
        <p:spPr/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3.</a:t>
            </a:r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>
            <a:off x="142844" y="1142984"/>
            <a:ext cx="900115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indent="12700" eaLnBrk="0" hangingPunct="0">
              <a:spcBef>
                <a:spcPct val="20000"/>
              </a:spcBef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Описана сигнальная ракета, которая запускалась стартовым двигателем, а когда его заряд иссякал, происходило возгорание ракетной стрелы, закреплённой на передней части.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2" name="Рисунок 13"/>
          <p:cNvPicPr>
            <a:picLocks noChangeAspect="1" noChangeArrowheads="1"/>
          </p:cNvPicPr>
          <p:nvPr/>
        </p:nvPicPr>
        <p:blipFill>
          <a:blip r:embed="rId2" cstate="print"/>
          <a:srcRect b="15623"/>
          <a:stretch>
            <a:fillRect/>
          </a:stretch>
        </p:blipFill>
        <p:spPr bwMode="auto">
          <a:xfrm>
            <a:off x="0" y="3500437"/>
            <a:ext cx="9144000" cy="296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857364"/>
            <a:ext cx="8858250" cy="4786324"/>
          </a:xfrm>
        </p:spPr>
        <p:txBody>
          <a:bodyPr/>
          <a:lstStyle/>
          <a:p>
            <a:pPr eaLnBrk="1" hangingPunct="1">
              <a:buNone/>
            </a:pPr>
            <a:r>
              <a:rPr lang="ru-RU" sz="4800" dirty="0" smtClean="0">
                <a:latin typeface="Calibri" pitchFamily="34" charset="0"/>
              </a:rPr>
              <a:t>	Многие изобретения и открытия носят имя человека, создавшего их. В этом задании вам нужно по изображению назвать фамилию изобретателя или ученого.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2"/>
            <a:ext cx="7215217" cy="1428737"/>
          </a:xfrm>
        </p:spPr>
        <p:txBody>
          <a:bodyPr anchor="ctr" anchorCtr="1"/>
          <a:lstStyle/>
          <a:p>
            <a:pPr algn="ctr" eaLnBrk="1" hangingPunct="1"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Называйте вещи своими именами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>
            <a:off x="71406" y="1428736"/>
            <a:ext cx="900115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 indent="12700" eaLnBrk="0" hangingPunct="0">
              <a:spcBef>
                <a:spcPct val="20000"/>
              </a:spcBef>
            </a:pPr>
            <a:r>
              <a:rPr lang="ru-RU" sz="3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Токама́к</a:t>
            </a:r>
            <a:r>
              <a:rPr lang="ru-RU" sz="34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(</a:t>
            </a:r>
            <a:r>
              <a:rPr lang="ru-RU" sz="3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тороидальная</a:t>
            </a:r>
            <a:r>
              <a:rPr lang="ru-RU" sz="34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камера с магнитными катушками) – устройство, предназначенное для удержания плазмы и, в перспективе, для управляемого термоядерного синтеза.</a:t>
            </a:r>
            <a:endParaRPr kumimoji="0" lang="ru-RU" sz="3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000500"/>
            <a:ext cx="51054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71470" y="1214422"/>
            <a:ext cx="91440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 indent="12700" eaLnBrk="0" hangingPunct="0">
              <a:spcBef>
                <a:spcPct val="20000"/>
              </a:spcBef>
            </a:pPr>
            <a:r>
              <a:rPr lang="ru-RU" sz="34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Кристофер </a:t>
            </a:r>
            <a:r>
              <a:rPr lang="ru-RU" sz="34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Шоулз</a:t>
            </a:r>
            <a:r>
              <a:rPr lang="ru-RU" sz="34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при создании печатной машинки создаёт современную расстановку букв на клавиатуре.</a:t>
            </a:r>
            <a:endParaRPr lang="ru-RU" sz="3400" b="1" dirty="0">
              <a:solidFill>
                <a:schemeClr val="bg1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4098" name="Рисунок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000372"/>
            <a:ext cx="3301475" cy="36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142844" y="1285860"/>
            <a:ext cx="900115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rmAutofit fontScale="62500" lnSpcReduction="20000"/>
          </a:bodyPr>
          <a:lstStyle/>
          <a:p>
            <a:pPr lvl="0" eaLnBrk="0" hangingPunct="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При строительстве международного железнодорожного туннеля к южной части Франции </a:t>
            </a:r>
            <a:r>
              <a:rPr lang="ru-RU" sz="48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Жермен</a:t>
            </a: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48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Соммейе</a:t>
            </a: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использует изобретённый им прообраз отбойного молотка.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643314"/>
            <a:ext cx="5952543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4"/>
          <p:cNvSpPr>
            <a:spLocks noGrp="1"/>
          </p:cNvSpPr>
          <p:nvPr>
            <p:ph idx="1"/>
          </p:nvPr>
        </p:nvSpPr>
        <p:spPr>
          <a:xfrm>
            <a:off x="142844" y="1500174"/>
            <a:ext cx="9001156" cy="2286016"/>
          </a:xfrm>
        </p:spPr>
        <p:txBody>
          <a:bodyPr anchor="ctr" anchorCtr="1">
            <a:normAutofit fontScale="70000" lnSpcReduction="20000"/>
          </a:bodyPr>
          <a:lstStyle/>
          <a:p>
            <a:pPr>
              <a:buNone/>
            </a:pPr>
            <a:r>
              <a:rPr lang="ru-RU" sz="6000" b="1" dirty="0" smtClean="0"/>
              <a:t>   Из водорослей </a:t>
            </a:r>
            <a:r>
              <a:rPr lang="ru-RU" sz="6000" b="1" dirty="0" err="1" smtClean="0"/>
              <a:t>комбу</a:t>
            </a:r>
            <a:r>
              <a:rPr lang="ru-RU" sz="6000" b="1" dirty="0" smtClean="0"/>
              <a:t> выделен химически чистый </a:t>
            </a:r>
            <a:r>
              <a:rPr lang="ru-RU" sz="6000" b="1" dirty="0" err="1" smtClean="0"/>
              <a:t>глутамат</a:t>
            </a:r>
            <a:r>
              <a:rPr lang="ru-RU" sz="6000" b="1" dirty="0" smtClean="0"/>
              <a:t> натрия, ставший пищевой добавкой.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ru-RU" sz="6600" b="1" dirty="0" smtClean="0">
                <a:latin typeface="Calibri" pitchFamily="34" charset="0"/>
              </a:rPr>
              <a:t>7</a:t>
            </a:r>
          </a:p>
        </p:txBody>
      </p:sp>
      <p:pic>
        <p:nvPicPr>
          <p:cNvPr id="144386" name="Picture 2" descr="http://znaniyapolza.ru/wp-content/uploads/2012/11/kapust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202" y="4000504"/>
            <a:ext cx="4762500" cy="2667000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0" y="1142984"/>
            <a:ext cx="914400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rm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Гастон </a:t>
            </a:r>
            <a:r>
              <a:rPr lang="ru-RU" sz="36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Брайтлинг</a:t>
            </a:r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создаёт секундомер с точностью до 1/10 секунды.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41620"/>
            <a:ext cx="5357850" cy="401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571480"/>
            <a:ext cx="20288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010157" y="1204893"/>
            <a:ext cx="1905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71480"/>
            <a:ext cx="16573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218226"/>
            <a:ext cx="2071702" cy="228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 cstate="print"/>
          <a:srcRect l="23684"/>
          <a:stretch>
            <a:fillRect/>
          </a:stretch>
        </p:blipFill>
        <p:spPr bwMode="auto">
          <a:xfrm>
            <a:off x="2428860" y="3143248"/>
            <a:ext cx="2071702" cy="239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6251" y="3146788"/>
            <a:ext cx="18977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одержимое 3"/>
          <p:cNvSpPr>
            <a:spLocks noGrp="1"/>
          </p:cNvSpPr>
          <p:nvPr>
            <p:ph idx="13"/>
          </p:nvPr>
        </p:nvSpPr>
        <p:spPr>
          <a:xfrm>
            <a:off x="214282" y="250384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3" name="Содержимое 3"/>
          <p:cNvSpPr>
            <a:spLocks noGrp="1"/>
          </p:cNvSpPr>
          <p:nvPr>
            <p:ph idx="13"/>
          </p:nvPr>
        </p:nvSpPr>
        <p:spPr>
          <a:xfrm>
            <a:off x="3428992" y="250384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Содержимое 3"/>
          <p:cNvSpPr>
            <a:spLocks noGrp="1"/>
          </p:cNvSpPr>
          <p:nvPr>
            <p:ph idx="13"/>
          </p:nvPr>
        </p:nvSpPr>
        <p:spPr>
          <a:xfrm>
            <a:off x="5286380" y="250384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Содержимое 3"/>
          <p:cNvSpPr>
            <a:spLocks noGrp="1"/>
          </p:cNvSpPr>
          <p:nvPr>
            <p:ph idx="13"/>
          </p:nvPr>
        </p:nvSpPr>
        <p:spPr>
          <a:xfrm>
            <a:off x="7215206" y="250384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6" name="Содержимое 3"/>
          <p:cNvSpPr>
            <a:spLocks noGrp="1"/>
          </p:cNvSpPr>
          <p:nvPr>
            <p:ph idx="13"/>
          </p:nvPr>
        </p:nvSpPr>
        <p:spPr>
          <a:xfrm>
            <a:off x="428596" y="557565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7" name="Содержимое 3"/>
          <p:cNvSpPr>
            <a:spLocks noGrp="1"/>
          </p:cNvSpPr>
          <p:nvPr>
            <p:ph idx="13"/>
          </p:nvPr>
        </p:nvSpPr>
        <p:spPr>
          <a:xfrm>
            <a:off x="2428860" y="557565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8" name="Содержимое 3"/>
          <p:cNvSpPr>
            <a:spLocks noGrp="1"/>
          </p:cNvSpPr>
          <p:nvPr>
            <p:ph idx="13"/>
          </p:nvPr>
        </p:nvSpPr>
        <p:spPr>
          <a:xfrm>
            <a:off x="5000628" y="557565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9" name="Содержимое 3"/>
          <p:cNvSpPr>
            <a:spLocks noGrp="1"/>
          </p:cNvSpPr>
          <p:nvPr>
            <p:ph idx="13"/>
          </p:nvPr>
        </p:nvSpPr>
        <p:spPr>
          <a:xfrm>
            <a:off x="7286644" y="5575656"/>
            <a:ext cx="1643074" cy="642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143248"/>
            <a:ext cx="2500330" cy="2293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571480"/>
            <a:ext cx="19621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62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Сдавайте, пожалуйста, </a:t>
            </a:r>
          </a:p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ваши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2402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 t="9700" b="9700"/>
          <a:stretch>
            <a:fillRect/>
          </a:stretch>
        </p:blipFill>
        <p:spPr>
          <a:xfrm>
            <a:off x="428625" y="1785938"/>
            <a:ext cx="8215313" cy="4500562"/>
          </a:xfrm>
        </p:spPr>
      </p:pic>
      <p:pic>
        <p:nvPicPr>
          <p:cNvPr id="5" name="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501354" y="3500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 fontScale="700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Внимание, на следующем слайде правильные ответы</a:t>
            </a:r>
            <a:endParaRPr lang="ru-RU" sz="55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3426" name="Picture 2" descr="http://diablo3.gamona.de/wp-content/uploads/2012/02/doc_brown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571625"/>
            <a:ext cx="7072312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15442" r="4901"/>
          <a:stretch>
            <a:fillRect/>
          </a:stretch>
        </p:blipFill>
        <p:spPr bwMode="auto">
          <a:xfrm>
            <a:off x="4500530" y="2357430"/>
            <a:ext cx="464347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142844" y="1928802"/>
            <a:ext cx="421484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Подвижные литеры 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и печатный станок в Европе.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Германия 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2357430"/>
            <a:ext cx="9144000" cy="1500198"/>
          </a:xfrm>
        </p:spPr>
        <p:txBody>
          <a:bodyPr/>
          <a:lstStyle/>
          <a:p>
            <a:pPr marL="0" indent="12700">
              <a:buNone/>
            </a:pPr>
            <a:r>
              <a:rPr lang="ru-RU" dirty="0" smtClean="0"/>
              <a:t>Создана «</a:t>
            </a:r>
            <a:r>
              <a:rPr lang="ru-RU" dirty="0" err="1" smtClean="0"/>
              <a:t>Паскалина</a:t>
            </a:r>
            <a:r>
              <a:rPr lang="ru-RU" dirty="0" smtClean="0"/>
              <a:t>» – второе реально работающее вычислительное устройство.</a:t>
            </a:r>
            <a:endParaRPr lang="ru-RU" dirty="0"/>
          </a:p>
        </p:txBody>
      </p:sp>
      <p:pic>
        <p:nvPicPr>
          <p:cNvPr id="38914" name="Picture 2" descr="http://upload.wikimedia.org/wikipedia/commons/thumb/8/80/Arts_et_Metiers_Pascaline_dsc03869.jpg/640px-Arts_et_Metiers_Pascaline_dsc03869.jpg?uselang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947" y="3929066"/>
            <a:ext cx="5340507" cy="29289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Франция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rgbClr val="007ECC"/>
            </a:gs>
            <a:gs pos="100000">
              <a:srgbClr val="5ED4F0"/>
            </a:gs>
            <a:gs pos="100000">
              <a:srgbClr val="A2E0F4"/>
            </a:gs>
            <a:gs pos="100000">
              <a:srgbClr val="EBFA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3987289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1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071562"/>
          </a:xfrm>
        </p:spPr>
        <p:txBody>
          <a:bodyPr/>
          <a:lstStyle/>
          <a:p>
            <a:r>
              <a:rPr lang="ru-RU" smtClean="0"/>
              <a:t>Например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143116"/>
            <a:ext cx="4786314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 smtClean="0">
                <a:ln w="11430">
                  <a:solidFill>
                    <a:srgbClr val="007ECC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8800" b="1" dirty="0" err="1" smtClean="0">
                <a:ln w="11430">
                  <a:solidFill>
                    <a:srgbClr val="007ECC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Рубик</a:t>
            </a:r>
            <a:endParaRPr lang="ru-RU" sz="8800" b="1" dirty="0">
              <a:ln w="11430">
                <a:solidFill>
                  <a:srgbClr val="007ECC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Содержимое 5"/>
          <p:cNvSpPr>
            <a:spLocks noGrp="1"/>
          </p:cNvSpPr>
          <p:nvPr>
            <p:ph idx="1"/>
          </p:nvPr>
        </p:nvSpPr>
        <p:spPr/>
        <p:txBody>
          <a:bodyPr anchor="ctr" anchorCtr="1"/>
          <a:lstStyle/>
          <a:p>
            <a:pPr algn="ctr">
              <a:buFont typeface="Arial" charset="0"/>
              <a:buNone/>
            </a:pPr>
            <a:r>
              <a:rPr lang="ru-RU" sz="5500" b="1" dirty="0" smtClean="0">
                <a:latin typeface="Calibri" pitchFamily="34" charset="0"/>
              </a:rPr>
              <a:t>  </a:t>
            </a:r>
          </a:p>
        </p:txBody>
      </p:sp>
      <p:sp>
        <p:nvSpPr>
          <p:cNvPr id="4" name="Содержимое 4"/>
          <p:cNvSpPr>
            <a:spLocks noGrp="1"/>
          </p:cNvSpPr>
          <p:nvPr>
            <p:ph idx="13"/>
          </p:nvPr>
        </p:nvSpPr>
        <p:spPr/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3.</a:t>
            </a:r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>
            <a:off x="142844" y="2285992"/>
            <a:ext cx="900115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lvl="0" indent="12700" eaLnBrk="0" hangingPunct="0">
              <a:spcBef>
                <a:spcPct val="20000"/>
              </a:spcBef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Calibri" pitchFamily="34" charset="0"/>
              </a:rPr>
              <a:t>Описана сигнальная ракета, которая запускалась стартовым двигателем, а когда его заряд иссякал, происходило возгорание ракетной стрелы, закреплённой на передней части.</a:t>
            </a:r>
            <a:endParaRPr lang="ru-RU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" name="Рисунок 13"/>
          <p:cNvPicPr>
            <a:picLocks noChangeAspect="1" noChangeArrowheads="1"/>
          </p:cNvPicPr>
          <p:nvPr/>
        </p:nvPicPr>
        <p:blipFill>
          <a:blip r:embed="rId2" cstate="print"/>
          <a:srcRect b="15623"/>
          <a:stretch>
            <a:fillRect/>
          </a:stretch>
        </p:blipFill>
        <p:spPr bwMode="auto">
          <a:xfrm>
            <a:off x="0" y="3820897"/>
            <a:ext cx="9144000" cy="296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Китай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>
            <a:off x="142844" y="2357430"/>
            <a:ext cx="88583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lvl="0" indent="12700" eaLnBrk="0" hangingPunct="0">
              <a:spcBef>
                <a:spcPct val="20000"/>
              </a:spcBef>
            </a:pPr>
            <a:r>
              <a:rPr lang="ru-RU" sz="3600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Токама́к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(</a:t>
            </a:r>
            <a:r>
              <a:rPr lang="ru-RU" sz="3600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тороидальная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камера с магнитными катушками) – устройство, предназначенное для удержания плазмы и, в перспективе, для управляемого термоядерного синтеза.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000500"/>
            <a:ext cx="51054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Россия (СССР)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>
          <a:xfrm>
            <a:off x="285720" y="71414"/>
            <a:ext cx="8572560" cy="1071570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0" y="2571744"/>
            <a:ext cx="41433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lvl="0" indent="12700" eaLnBrk="0" hangingPunct="0">
              <a:spcBef>
                <a:spcPct val="20000"/>
              </a:spcBef>
            </a:pP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Кристофер </a:t>
            </a:r>
            <a:r>
              <a:rPr lang="ru-RU" sz="3600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Шоулз</a:t>
            </a:r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при создании печатной машинки создаёт современную расстановку букв на клавиатуре.</a:t>
            </a:r>
            <a:endParaRPr lang="ru-RU" sz="3600" dirty="0">
              <a:solidFill>
                <a:schemeClr val="bg1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4098" name="Рисунок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542490"/>
            <a:ext cx="3714776" cy="4115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США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142844" y="2071678"/>
            <a:ext cx="900115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rmAutofit fontScale="62500" lnSpcReduction="20000"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При строительстве международного железнодорожного туннеля к южной части Франции </a:t>
            </a:r>
            <a:r>
              <a:rPr lang="ru-RU" sz="48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Жермен</a:t>
            </a: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48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Соммейе</a:t>
            </a:r>
            <a:r>
              <a:rPr lang="ru-RU" sz="48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использует изобретённый им прообраз отбойного молотка.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940" y="3857628"/>
            <a:ext cx="5555704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928670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Италия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4"/>
          <p:cNvSpPr>
            <a:spLocks noGrp="1"/>
          </p:cNvSpPr>
          <p:nvPr>
            <p:ph idx="4294967295"/>
          </p:nvPr>
        </p:nvSpPr>
        <p:spPr>
          <a:xfrm>
            <a:off x="0" y="214313"/>
            <a:ext cx="9144000" cy="1071562"/>
          </a:xfrm>
        </p:spPr>
        <p:txBody>
          <a:bodyPr anchor="ctr" anchorCtr="1"/>
          <a:lstStyle/>
          <a:p>
            <a:pPr>
              <a:buFont typeface="Arial" charset="0"/>
              <a:buNone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4" name="Содержимое 1"/>
          <p:cNvSpPr>
            <a:spLocks noGrp="1"/>
          </p:cNvSpPr>
          <p:nvPr>
            <p:ph idx="4294967295"/>
          </p:nvPr>
        </p:nvSpPr>
        <p:spPr>
          <a:xfrm>
            <a:off x="357189" y="1928802"/>
            <a:ext cx="8501091" cy="207170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4100" b="1" dirty="0" smtClean="0">
                <a:latin typeface="Calibri" pitchFamily="34" charset="0"/>
              </a:rPr>
              <a:t>Из водорослей </a:t>
            </a:r>
            <a:r>
              <a:rPr lang="ru-RU" sz="4100" b="1" dirty="0" err="1" smtClean="0">
                <a:latin typeface="Calibri" pitchFamily="34" charset="0"/>
              </a:rPr>
              <a:t>комбу</a:t>
            </a:r>
            <a:r>
              <a:rPr lang="ru-RU" sz="4100" b="1" dirty="0" smtClean="0">
                <a:latin typeface="Calibri" pitchFamily="34" charset="0"/>
              </a:rPr>
              <a:t> выделен химически чистый </a:t>
            </a:r>
            <a:r>
              <a:rPr lang="ru-RU" sz="4100" b="1" dirty="0" err="1" smtClean="0">
                <a:latin typeface="Calibri" pitchFamily="34" charset="0"/>
              </a:rPr>
              <a:t>глутамат</a:t>
            </a:r>
            <a:r>
              <a:rPr lang="ru-RU" sz="4100" b="1" dirty="0" smtClean="0">
                <a:latin typeface="Calibri" pitchFamily="34" charset="0"/>
              </a:rPr>
              <a:t> натрия, ставший пищевой добавкой.</a:t>
            </a:r>
          </a:p>
        </p:txBody>
      </p:sp>
      <p:pic>
        <p:nvPicPr>
          <p:cNvPr id="144386" name="Picture 2" descr="http://znaniyapolza.ru/wp-content/uploads/2012/11/kapust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202" y="4000504"/>
            <a:ext cx="4762500" cy="2667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857232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Япония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auto">
          <a:xfrm>
            <a:off x="0" y="2857496"/>
            <a:ext cx="371474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Bef>
                <a:spcPct val="20000"/>
              </a:spcBef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Гастон </a:t>
            </a:r>
            <a:r>
              <a:rPr lang="ru-RU" sz="4000" b="1" dirty="0" err="1" smtClean="0">
                <a:solidFill>
                  <a:schemeClr val="bg1"/>
                </a:solidFill>
                <a:latin typeface="Calibri" pitchFamily="34" charset="0"/>
                <a:cs typeface="+mn-cs"/>
              </a:rPr>
              <a:t>Брайтлинг</a:t>
            </a:r>
            <a:r>
              <a:rPr lang="ru-RU" sz="4000" b="1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создаёт секундомер с точностью до 1/10 секунды.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50" y="2841621"/>
            <a:ext cx="5357850" cy="401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1071546"/>
            <a:ext cx="9144000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ru-RU" sz="9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Швейцария</a:t>
            </a:r>
            <a:endParaRPr lang="ru-RU" sz="9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4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Содержимое 2"/>
          <p:cNvSpPr>
            <a:spLocks noGrp="1"/>
          </p:cNvSpPr>
          <p:nvPr>
            <p:ph idx="13"/>
          </p:nvPr>
        </p:nvSpPr>
        <p:spPr>
          <a:xfrm>
            <a:off x="1643063" y="214313"/>
            <a:ext cx="7215187" cy="1643062"/>
          </a:xfrm>
        </p:spPr>
        <p:txBody>
          <a:bodyPr/>
          <a:lstStyle/>
          <a:p>
            <a:pPr eaLnBrk="1" hangingPunct="1"/>
            <a:r>
              <a:rPr lang="ru-RU" smtClean="0"/>
              <a:t>Задание №5</a:t>
            </a:r>
          </a:p>
        </p:txBody>
      </p:sp>
      <p:sp>
        <p:nvSpPr>
          <p:cNvPr id="113666" name="Содержимое 3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143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Содержимое 1"/>
          <p:cNvSpPr>
            <a:spLocks noGrp="1"/>
          </p:cNvSpPr>
          <p:nvPr>
            <p:ph idx="4294967295"/>
          </p:nvPr>
        </p:nvSpPr>
        <p:spPr>
          <a:xfrm>
            <a:off x="142875" y="1500188"/>
            <a:ext cx="8858250" cy="5143500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3600" dirty="0" smtClean="0">
                <a:latin typeface="Calibri" pitchFamily="34" charset="0"/>
              </a:rPr>
              <a:t>	</a:t>
            </a:r>
            <a:r>
              <a:rPr lang="ru-RU" sz="4400" dirty="0" smtClean="0">
                <a:latin typeface="Calibri" pitchFamily="34" charset="0"/>
              </a:rPr>
              <a:t>В бланке указаны формулировки, с которыми была вручена Нобелевская премия ученому. Ваша задача правильно сопоставить формулировки и ученых и вписать в бланки номера слайдов.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4294967295"/>
          </p:nvPr>
        </p:nvSpPr>
        <p:spPr>
          <a:xfrm>
            <a:off x="1643063" y="214313"/>
            <a:ext cx="7215187" cy="1071562"/>
          </a:xfrm>
        </p:spPr>
        <p:txBody>
          <a:bodyPr anchor="ctr" anchorCtr="1">
            <a:normAutofit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5500" b="1" dirty="0" smtClean="0">
                <a:solidFill>
                  <a:srgbClr val="FFFFFF"/>
                </a:solidFill>
                <a:latin typeface="Calibri" pitchFamily="34" charset="0"/>
              </a:rPr>
              <a:t>Нобелевские лауреаты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Содержимое 4"/>
          <p:cNvSpPr>
            <a:spLocks noGrp="1"/>
          </p:cNvSpPr>
          <p:nvPr>
            <p:ph idx="13"/>
          </p:nvPr>
        </p:nvSpPr>
        <p:spPr>
          <a:xfrm>
            <a:off x="214313" y="1500188"/>
            <a:ext cx="8572500" cy="3357562"/>
          </a:xfrm>
        </p:spPr>
        <p:txBody>
          <a:bodyPr/>
          <a:lstStyle/>
          <a:p>
            <a:r>
              <a:rPr lang="ru-RU" sz="6000" smtClean="0"/>
              <a:t>Подходите, пожалуйста, </a:t>
            </a:r>
          </a:p>
          <a:p>
            <a:r>
              <a:rPr lang="ru-RU" sz="6000" smtClean="0"/>
              <a:t>за бланками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214554"/>
            <a:ext cx="4071966" cy="3357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Пётр Леонидович</a:t>
            </a: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Капица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026" name="Picture 2" descr="File:Pyotr L Kapitsa Russian physicist 1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152524"/>
            <a:ext cx="4714875" cy="570547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et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2017</TotalTime>
  <Words>967</Words>
  <Application>Microsoft Office PowerPoint</Application>
  <PresentationFormat>Экран (4:3)</PresentationFormat>
  <Paragraphs>299</Paragraphs>
  <Slides>118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118</vt:i4>
      </vt:variant>
    </vt:vector>
  </HeadingPairs>
  <TitlesOfParts>
    <vt:vector size="119" baseType="lpstr">
      <vt:lpstr>planeta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140</cp:revision>
  <dcterms:created xsi:type="dcterms:W3CDTF">2013-02-02T19:48:03Z</dcterms:created>
  <dcterms:modified xsi:type="dcterms:W3CDTF">2013-11-09T18:55:33Z</dcterms:modified>
</cp:coreProperties>
</file>