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9" r:id="rId1"/>
  </p:sldMasterIdLst>
  <p:notesMasterIdLst>
    <p:notesMasterId r:id="rId30"/>
  </p:notesMasterIdLst>
  <p:handoutMasterIdLst>
    <p:handoutMasterId r:id="rId31"/>
  </p:handoutMasterIdLst>
  <p:sldIdLst>
    <p:sldId id="313" r:id="rId2"/>
    <p:sldId id="267" r:id="rId3"/>
    <p:sldId id="314" r:id="rId4"/>
    <p:sldId id="270" r:id="rId5"/>
    <p:sldId id="268" r:id="rId6"/>
    <p:sldId id="282" r:id="rId7"/>
    <p:sldId id="276" r:id="rId8"/>
    <p:sldId id="277" r:id="rId9"/>
    <p:sldId id="278" r:id="rId10"/>
    <p:sldId id="279" r:id="rId11"/>
    <p:sldId id="280" r:id="rId12"/>
    <p:sldId id="281" r:id="rId13"/>
    <p:sldId id="307" r:id="rId14"/>
    <p:sldId id="310" r:id="rId15"/>
    <p:sldId id="283" r:id="rId16"/>
    <p:sldId id="285" r:id="rId17"/>
    <p:sldId id="289" r:id="rId18"/>
    <p:sldId id="284" r:id="rId19"/>
    <p:sldId id="291" r:id="rId20"/>
    <p:sldId id="297" r:id="rId21"/>
    <p:sldId id="286" r:id="rId22"/>
    <p:sldId id="298" r:id="rId23"/>
    <p:sldId id="299" r:id="rId24"/>
    <p:sldId id="301" r:id="rId25"/>
    <p:sldId id="302" r:id="rId26"/>
    <p:sldId id="303" r:id="rId27"/>
    <p:sldId id="304" r:id="rId28"/>
    <p:sldId id="317" r:id="rId29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35" autoAdjust="0"/>
    <p:restoredTop sz="94660"/>
  </p:normalViewPr>
  <p:slideViewPr>
    <p:cSldViewPr>
      <p:cViewPr varScale="1">
        <p:scale>
          <a:sx n="114" d="100"/>
          <a:sy n="114" d="100"/>
        </p:scale>
        <p:origin x="112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E7D018D-748F-47BF-843A-40349A141CAC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04AC5213-BACC-41AB-9B61-B40CF6C529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3E9B8FB-2ABD-42C9-A6DA-A6789EAF441D}" type="datetimeFigureOut">
              <a:rPr lang="ru-RU"/>
              <a:pPr/>
              <a:t>15.04.2022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E2A7042-DEED-4AA1-9E89-4A16B2572577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B9A1E-AD6D-44C7-A164-F0178D3C4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ru-RU" smtClean="0"/>
              <a:pPr/>
              <a:t>15.04.2022</a:t>
            </a:fld>
            <a:endParaRPr kumimoji="0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lang="ru-RU" smtClean="0"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15.04.2022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3" r:id="rId12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slide" Target="slide22.xml"/><Relationship Id="rId3" Type="http://schemas.openxmlformats.org/officeDocument/2006/relationships/slide" Target="slide26.xml"/><Relationship Id="rId7" Type="http://schemas.openxmlformats.org/officeDocument/2006/relationships/slide" Target="slide27.xml"/><Relationship Id="rId12" Type="http://schemas.openxmlformats.org/officeDocument/2006/relationships/slide" Target="slide2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23.xml"/><Relationship Id="rId5" Type="http://schemas.openxmlformats.org/officeDocument/2006/relationships/slide" Target="slide24.xml"/><Relationship Id="rId10" Type="http://schemas.openxmlformats.org/officeDocument/2006/relationships/slide" Target="slide20.xml"/><Relationship Id="rId4" Type="http://schemas.openxmlformats.org/officeDocument/2006/relationships/slide" Target="slide19.xml"/><Relationship Id="rId9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" name="Рисунок 1" descr="исходник.jpg"/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grpSp>
          <p:nvGrpSpPr>
            <p:cNvPr id="6" name="Группа 5"/>
            <p:cNvGrpSpPr/>
            <p:nvPr/>
          </p:nvGrpSpPr>
          <p:grpSpPr>
            <a:xfrm>
              <a:off x="2285984" y="2214554"/>
              <a:ext cx="6286544" cy="4286256"/>
              <a:chOff x="1785918" y="3214686"/>
              <a:chExt cx="4929222" cy="3214686"/>
            </a:xfrm>
          </p:grpSpPr>
          <p:pic>
            <p:nvPicPr>
              <p:cNvPr id="4" name="Рисунок 3" descr="нолик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86248" y="3214686"/>
                <a:ext cx="2428892" cy="3165083"/>
              </a:xfrm>
              <a:prstGeom prst="rect">
                <a:avLst/>
              </a:prstGeom>
            </p:spPr>
          </p:pic>
          <p:pic>
            <p:nvPicPr>
              <p:cNvPr id="3" name="Рисунок 2" descr="единица.pn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flipH="1">
                <a:off x="1785918" y="3214686"/>
                <a:ext cx="2717570" cy="3214686"/>
              </a:xfrm>
              <a:prstGeom prst="rect">
                <a:avLst/>
              </a:prstGeom>
            </p:spPr>
          </p:pic>
        </p:grpSp>
        <p:sp>
          <p:nvSpPr>
            <p:cNvPr id="5" name="Прямоугольник 4"/>
            <p:cNvSpPr/>
            <p:nvPr/>
          </p:nvSpPr>
          <p:spPr>
            <a:xfrm>
              <a:off x="357158" y="214290"/>
              <a:ext cx="5109091" cy="35394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ru-RU" sz="72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Б</a:t>
              </a:r>
              <a:r>
                <a:rPr lang="ru-RU" sz="4400" b="1" i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ольшой</a:t>
              </a:r>
              <a:endPara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r>
                <a:rPr sz="7200" b="1" spc="5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И</a:t>
              </a:r>
              <a:r>
                <a:rPr sz="4400" b="1" i="1" spc="5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нформационный</a:t>
              </a:r>
              <a:endParaRPr sz="5400" b="1" i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r>
                <a:rPr sz="8000" b="1" spc="5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Т</a:t>
              </a:r>
              <a:r>
                <a:rPr sz="4400" b="1" i="1" spc="5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урнир</a:t>
              </a:r>
              <a:endPara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WordArt 3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Дисковод</a:t>
            </a:r>
          </a:p>
        </p:txBody>
      </p:sp>
      <p:pic>
        <p:nvPicPr>
          <p:cNvPr id="40964" name="Picture 5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484313"/>
            <a:ext cx="64087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WordArt 3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Клавиатура</a:t>
            </a:r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971550" y="1844675"/>
            <a:ext cx="7453313" cy="1824038"/>
            <a:chOff x="2355" y="5596"/>
            <a:chExt cx="9085" cy="2222"/>
          </a:xfrm>
        </p:grpSpPr>
        <p:sp>
          <p:nvSpPr>
            <p:cNvPr id="41989" name="AutoShape 6"/>
            <p:cNvSpPr>
              <a:spLocks noChangeAspect="1" noChangeArrowheads="1"/>
            </p:cNvSpPr>
            <p:nvPr/>
          </p:nvSpPr>
          <p:spPr bwMode="auto">
            <a:xfrm>
              <a:off x="2355" y="5596"/>
              <a:ext cx="9085" cy="2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41990" name="Picture 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02" y="6029"/>
              <a:ext cx="2450" cy="1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1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0358" y="5812"/>
              <a:ext cx="228" cy="4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,</a:t>
              </a:r>
            </a:p>
          </p:txBody>
        </p:sp>
        <p:pic>
          <p:nvPicPr>
            <p:cNvPr id="41992" name="Picture 9" descr="MCj0215371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53" y="5812"/>
              <a:ext cx="932" cy="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2788" y="5812"/>
              <a:ext cx="981" cy="455"/>
              <a:chOff x="3198" y="1162"/>
              <a:chExt cx="589" cy="273"/>
            </a:xfrm>
          </p:grpSpPr>
          <p:sp>
            <p:nvSpPr>
              <p:cNvPr id="42002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24" y="1162"/>
                <a:ext cx="136" cy="27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,</a:t>
                </a:r>
              </a:p>
            </p:txBody>
          </p:sp>
          <p:grpSp>
            <p:nvGrpSpPr>
              <p:cNvPr id="4" name="Group 12"/>
              <p:cNvGrpSpPr>
                <a:grpSpLocks/>
              </p:cNvGrpSpPr>
              <p:nvPr/>
            </p:nvGrpSpPr>
            <p:grpSpPr bwMode="auto">
              <a:xfrm>
                <a:off x="3198" y="1162"/>
                <a:ext cx="589" cy="273"/>
                <a:chOff x="3198" y="1162"/>
                <a:chExt cx="589" cy="273"/>
              </a:xfrm>
            </p:grpSpPr>
            <p:sp>
              <p:nvSpPr>
                <p:cNvPr id="42004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198" y="1162"/>
                  <a:ext cx="136" cy="2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ru-RU" sz="3600" b="1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Times New Roman"/>
                      <a:cs typeface="Times New Roman"/>
                    </a:rPr>
                    <a:t>,</a:t>
                  </a:r>
                </a:p>
              </p:txBody>
            </p:sp>
            <p:sp>
              <p:nvSpPr>
                <p:cNvPr id="42005" name="WordArt 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651" y="1162"/>
                  <a:ext cx="136" cy="2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ru-RU" sz="3600" b="1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Times New Roman"/>
                      <a:cs typeface="Times New Roman"/>
                    </a:rPr>
                    <a:t>,</a:t>
                  </a:r>
                </a:p>
              </p:txBody>
            </p:sp>
          </p:grpSp>
        </p:grpSp>
        <p:sp>
          <p:nvSpPr>
            <p:cNvPr id="41994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5816" y="5812"/>
              <a:ext cx="454" cy="4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лк</a:t>
              </a:r>
            </a:p>
          </p:txBody>
        </p: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5600" y="6029"/>
              <a:ext cx="680" cy="377"/>
              <a:chOff x="2835" y="3022"/>
              <a:chExt cx="408" cy="227"/>
            </a:xfrm>
          </p:grpSpPr>
          <p:sp>
            <p:nvSpPr>
              <p:cNvPr id="42000" name="Line 17"/>
              <p:cNvSpPr>
                <a:spLocks noChangeShapeType="1"/>
              </p:cNvSpPr>
              <p:nvPr/>
            </p:nvSpPr>
            <p:spPr bwMode="auto">
              <a:xfrm flipV="1">
                <a:off x="2835" y="3022"/>
                <a:ext cx="408" cy="22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01" name="Line 18"/>
              <p:cNvSpPr>
                <a:spLocks noChangeShapeType="1"/>
              </p:cNvSpPr>
              <p:nvPr/>
            </p:nvSpPr>
            <p:spPr bwMode="auto">
              <a:xfrm flipH="1" flipV="1">
                <a:off x="2880" y="3022"/>
                <a:ext cx="363" cy="22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41996" name="Picture 19" descr="MCj0151191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4" y="5812"/>
              <a:ext cx="1333" cy="1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7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6897" y="5897"/>
              <a:ext cx="227" cy="4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,</a:t>
              </a:r>
            </a:p>
          </p:txBody>
        </p:sp>
        <p:sp>
          <p:nvSpPr>
            <p:cNvPr id="41998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8411" y="5897"/>
              <a:ext cx="226" cy="4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,</a:t>
              </a:r>
            </a:p>
          </p:txBody>
        </p:sp>
        <p:pic>
          <p:nvPicPr>
            <p:cNvPr id="41999" name="Picture 22" descr="MCj0281596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01" y="5596"/>
              <a:ext cx="1038" cy="1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Управляющая кнопка: возврат 21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4" name="Управляющая кнопка: назад 23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WordArt 3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Сканер</a:t>
            </a:r>
          </a:p>
        </p:txBody>
      </p:sp>
      <p:pic>
        <p:nvPicPr>
          <p:cNvPr id="43012" name="Picture 22" descr="Рисунок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84313"/>
            <a:ext cx="7056437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7848600" cy="92869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ТУР </a:t>
            </a:r>
            <a:br>
              <a:rPr b="1">
                <a:solidFill>
                  <a:srgbClr val="FF0000"/>
                </a:solidFill>
              </a:rPr>
            </a:br>
            <a:r>
              <a: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«Задание капитанам»</a:t>
            </a:r>
            <a:br>
              <a: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04337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b="1">
                <a:solidFill>
                  <a:schemeClr val="tx1"/>
                </a:solidFill>
              </a:rPr>
              <a:t>#########</a:t>
            </a:r>
          </a:p>
          <a:p>
            <a:pPr algn="ctr">
              <a:buNone/>
            </a:pPr>
            <a:r>
              <a:rPr b="1">
                <a:solidFill>
                  <a:schemeClr val="tx1"/>
                </a:solidFill>
              </a:rPr>
              <a:t>##### КАПИТАН#####</a:t>
            </a:r>
          </a:p>
          <a:p>
            <a:pPr algn="ctr">
              <a:buNone/>
            </a:pPr>
            <a:r>
              <a:rPr b="1">
                <a:solidFill>
                  <a:schemeClr val="tx1"/>
                </a:solidFill>
              </a:rPr>
              <a:t>###########################</a:t>
            </a:r>
          </a:p>
          <a:p>
            <a:pPr algn="ctr">
              <a:buNone/>
            </a:pPr>
            <a:r>
              <a:rPr b="1">
                <a:solidFill>
                  <a:schemeClr val="tx1"/>
                </a:solidFill>
              </a:rPr>
              <a:t>!      @        @     !</a:t>
            </a:r>
          </a:p>
          <a:p>
            <a:pPr algn="ctr">
              <a:buNone/>
            </a:pPr>
            <a:r>
              <a:rPr lang="en-US" b="1" dirty="0">
                <a:solidFill>
                  <a:schemeClr val="tx1"/>
                </a:solidFill>
              </a:rPr>
              <a:t>O</a:t>
            </a:r>
            <a:r>
              <a:rPr b="1">
                <a:solidFill>
                  <a:schemeClr val="tx1"/>
                </a:solidFill>
              </a:rPr>
              <a:t>!          %        !</a:t>
            </a:r>
            <a:r>
              <a:rPr lang="en-US" b="1" dirty="0">
                <a:solidFill>
                  <a:schemeClr val="tx1"/>
                </a:solidFill>
              </a:rPr>
              <a:t>O</a:t>
            </a:r>
            <a:endParaRPr b="1">
              <a:solidFill>
                <a:schemeClr val="tx1"/>
              </a:solidFill>
            </a:endParaRPr>
          </a:p>
          <a:p>
            <a:pPr algn="ctr">
              <a:buNone/>
            </a:pPr>
            <a:r>
              <a:rPr b="1">
                <a:solidFill>
                  <a:schemeClr val="tx1"/>
                </a:solidFill>
              </a:rPr>
              <a:t>!    \_____/   !</a:t>
            </a:r>
          </a:p>
          <a:p>
            <a:pPr algn="ctr">
              <a:buNone/>
            </a:pPr>
            <a:r>
              <a:rPr b="1">
                <a:solidFill>
                  <a:schemeClr val="tx1"/>
                </a:solidFill>
              </a:rPr>
              <a:t>!       !</a:t>
            </a:r>
          </a:p>
          <a:p>
            <a:pPr algn="ctr">
              <a:buNone/>
            </a:pPr>
            <a:r>
              <a:rPr b="1">
                <a:solidFill>
                  <a:schemeClr val="tx1"/>
                </a:solidFill>
              </a:rPr>
              <a:t>$$$$$$$$$</a:t>
            </a:r>
          </a:p>
          <a:p>
            <a:pPr algn="ctr">
              <a:buNone/>
            </a:pPr>
            <a:r>
              <a:rPr b="1">
                <a:solidFill>
                  <a:schemeClr val="tx1"/>
                </a:solidFill>
              </a:rPr>
              <a:t>$$$$$$$</a:t>
            </a:r>
          </a:p>
          <a:p>
            <a:pPr algn="ctr">
              <a:buNone/>
            </a:pPr>
            <a:r>
              <a:rPr b="1">
                <a:solidFill>
                  <a:schemeClr val="tx1"/>
                </a:solidFill>
              </a:rPr>
              <a:t>$$$$$</a:t>
            </a:r>
          </a:p>
          <a:p>
            <a:pPr algn="ctr">
              <a:buNone/>
            </a:pPr>
            <a:r>
              <a:rPr b="1">
                <a:solidFill>
                  <a:schemeClr val="tx1"/>
                </a:solidFill>
              </a:rPr>
              <a:t>$$$</a:t>
            </a:r>
          </a:p>
          <a:p>
            <a:pPr algn="ctr">
              <a:buNone/>
            </a:pPr>
            <a:endParaRPr/>
          </a:p>
          <a:p>
            <a:pPr>
              <a:buNone/>
            </a:pPr>
            <a:r>
              <a:rPr sz="4600"/>
              <a:t>$ - символ</a:t>
            </a:r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0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sz="4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5 тур «От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гадай слово</a:t>
            </a:r>
            <a:r>
              <a:rPr sz="4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»</a:t>
            </a:r>
            <a:endParaRPr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357158" y="785794"/>
            <a:ext cx="842968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Отгадайте слова, содержащие известную аббревиатуру ПК.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« _ _ ПК _» (Часть печи.)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« _ _ ПК _» (Холм, курган, вулкан.)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« _ _ ПК _» (Орудие труда огородника.)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« _ _ ПК _» (Мелкая частица деревяшки.)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« _ _ _ ПК _» (Головной убор или ударная часть гвоздя)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« _ _ _ ПК _» (Застёжка и острая канцелярская принадлежность.)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« _ _ _ ПК _» (Лоскут ткани для хозяйственных нужд.)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« _ _ ПК _» (нога у животного.)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« _ _ _ _ ПК _» (Зажим для бумаг.)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« _ _ _ _ ПК _» (Положительный результат похода в магазин.)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8" name="WordArt 43"/>
          <p:cNvSpPr>
            <a:spLocks noChangeArrowheads="1" noChangeShapeType="1" noTextEdit="1"/>
          </p:cNvSpPr>
          <p:nvPr/>
        </p:nvSpPr>
        <p:spPr bwMode="auto">
          <a:xfrm>
            <a:off x="928662" y="357166"/>
            <a:ext cx="7023129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Счастливый случай!</a:t>
            </a:r>
          </a:p>
        </p:txBody>
      </p:sp>
      <p:sp>
        <p:nvSpPr>
          <p:cNvPr id="12329" name="Text Box 4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142976" y="1811174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1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1" name="Text Box 4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432360" y="4040222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11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2" name="Text Box 4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034068" y="1801786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4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3" name="Text Box 4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142976" y="4071942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9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5" name="Text Box 50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429124" y="1785926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3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6" name="Text Box 51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6072198" y="4071942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12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39" name="Text Box 54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2786050" y="4071942"/>
            <a:ext cx="1428758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10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40" name="Text Box 55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2747920" y="1785925"/>
            <a:ext cx="1428758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2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42" name="Text Box 57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1142976" y="2928934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5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45" name="Text Box 60">
            <a:hlinkClick r:id="rId11" action="ppaction://hlinksldjump"/>
          </p:cNvPr>
          <p:cNvSpPr txBox="1">
            <a:spLocks noChangeArrowheads="1"/>
          </p:cNvSpPr>
          <p:nvPr/>
        </p:nvSpPr>
        <p:spPr bwMode="auto">
          <a:xfrm>
            <a:off x="6034068" y="2936863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8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46" name="Text Box 61">
            <a:hlinkClick r:id="rId12" action="ppaction://hlinksldjump"/>
          </p:cNvPr>
          <p:cNvSpPr txBox="1">
            <a:spLocks noChangeArrowheads="1"/>
          </p:cNvSpPr>
          <p:nvPr/>
        </p:nvSpPr>
        <p:spPr bwMode="auto">
          <a:xfrm>
            <a:off x="2747920" y="2928933"/>
            <a:ext cx="1428758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6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350" name="Text Box 66">
            <a:hlinkClick r:id="rId13" action="ppaction://hlinksldjump"/>
          </p:cNvPr>
          <p:cNvSpPr txBox="1">
            <a:spLocks noChangeArrowheads="1"/>
          </p:cNvSpPr>
          <p:nvPr/>
        </p:nvSpPr>
        <p:spPr bwMode="auto">
          <a:xfrm>
            <a:off x="4418021" y="2913073"/>
            <a:ext cx="1428760" cy="97488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</a:rPr>
              <a:t>7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30" name="Управляющая кнопка: назад 29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2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3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3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3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2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2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23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2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23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5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3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4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3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23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3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23850" y="3284538"/>
            <a:ext cx="84963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Устройство для вывода информации на бумагу.</a:t>
            </a:r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5724525" y="1844675"/>
            <a:ext cx="2087563" cy="576263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Принтер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2 балла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Сколько байт в Килобайте? </a:t>
            </a:r>
          </a:p>
        </p:txBody>
      </p:sp>
      <p:sp>
        <p:nvSpPr>
          <p:cNvPr id="121862" name="Rectangle 6"/>
          <p:cNvSpPr>
            <a:spLocks noChangeArrowheads="1"/>
          </p:cNvSpPr>
          <p:nvPr/>
        </p:nvSpPr>
        <p:spPr bwMode="auto">
          <a:xfrm>
            <a:off x="5724525" y="1844675"/>
            <a:ext cx="2087563" cy="576263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1024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единиц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85720" y="285728"/>
            <a:ext cx="3286148" cy="3887273"/>
          </a:xfrm>
          <a:prstGeom prst="rect">
            <a:avLst/>
          </a:prstGeom>
        </p:spPr>
      </p:pic>
      <p:sp>
        <p:nvSpPr>
          <p:cNvPr id="112645" name="AutoShape 5"/>
          <p:cNvSpPr>
            <a:spLocks noChangeArrowheads="1"/>
          </p:cNvSpPr>
          <p:nvPr/>
        </p:nvSpPr>
        <p:spPr bwMode="auto">
          <a:xfrm>
            <a:off x="3071802" y="2143116"/>
            <a:ext cx="5429288" cy="3643338"/>
          </a:xfrm>
          <a:prstGeom prst="wedgeEllipseCallout">
            <a:avLst>
              <a:gd name="adj1" fmla="val -51079"/>
              <a:gd name="adj2" fmla="val -65343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Ура! Вам</a:t>
            </a:r>
          </a:p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 балла в подарок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Устройство ввода алфавитно-цифровой информации.</a:t>
            </a:r>
          </a:p>
        </p:txBody>
      </p:sp>
      <p:sp>
        <p:nvSpPr>
          <p:cNvPr id="119814" name="Rectangle 6"/>
          <p:cNvSpPr>
            <a:spLocks noChangeArrowheads="1"/>
          </p:cNvSpPr>
          <p:nvPr/>
        </p:nvSpPr>
        <p:spPr bwMode="auto">
          <a:xfrm>
            <a:off x="5724525" y="1844675"/>
            <a:ext cx="2376488" cy="576263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Клавиатура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928662" y="785794"/>
            <a:ext cx="7286676" cy="12223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3800" b="1" i="1" kern="1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ИНФОРМАТИКА</a:t>
            </a:r>
            <a:endParaRPr lang="ru-RU" sz="9600" b="1" i="1" kern="1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214290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</a:t>
            </a:r>
            <a:r>
              <a:rPr sz="2400"/>
              <a:t>оздайте как можно больше слов из букв слова:</a:t>
            </a:r>
            <a:endParaRPr lang="ru-RU" sz="2400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Как называют языки какой-нибудь профессии или области знаний?</a:t>
            </a:r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5724525" y="1844675"/>
            <a:ext cx="2376488" cy="576263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Формальные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pic>
        <p:nvPicPr>
          <p:cNvPr id="7" name="Рисунок 6" descr="нолик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571480"/>
            <a:ext cx="3009041" cy="3921073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428596" y="2500306"/>
            <a:ext cx="5000660" cy="3000396"/>
          </a:xfrm>
          <a:prstGeom prst="wedgeEllipseCallout">
            <a:avLst>
              <a:gd name="adj1" fmla="val 75703"/>
              <a:gd name="adj2" fmla="val -7899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Упс! ВИРУС.</a:t>
            </a:r>
          </a:p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sz="3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вас переход хода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Как называют языки имеющие национальный характер?</a:t>
            </a:r>
          </a:p>
        </p:txBody>
      </p:sp>
      <p:sp>
        <p:nvSpPr>
          <p:cNvPr id="144390" name="Rectangle 6"/>
          <p:cNvSpPr>
            <a:spLocks noChangeArrowheads="1"/>
          </p:cNvSpPr>
          <p:nvPr/>
        </p:nvSpPr>
        <p:spPr bwMode="auto">
          <a:xfrm>
            <a:off x="5508625" y="1844675"/>
            <a:ext cx="2592388" cy="576263"/>
          </a:xfrm>
          <a:prstGeom prst="roundRect">
            <a:avLst>
              <a:gd name="adj" fmla="val 2800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Естественные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Назовите три основных информационных процесса?</a:t>
            </a:r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5508625" y="1557338"/>
            <a:ext cx="2592388" cy="1366837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Хранение</a:t>
            </a:r>
          </a:p>
          <a:p>
            <a:pPr algn="ctr"/>
            <a:r>
              <a:rPr sz="2800" b="1">
                <a:solidFill>
                  <a:schemeClr val="bg1"/>
                </a:solidFill>
              </a:rPr>
              <a:t>Передача</a:t>
            </a:r>
          </a:p>
          <a:p>
            <a:pPr algn="ctr"/>
            <a:r>
              <a:rPr sz="2800" b="1">
                <a:solidFill>
                  <a:schemeClr val="bg1"/>
                </a:solidFill>
              </a:rPr>
              <a:t>Обработка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4000" b="1" i="1">
                <a:latin typeface="Garamond" pitchFamily="18" charset="0"/>
              </a:rPr>
              <a:t>Как называется основное электронное устройство компьютера, его “мозг”?</a:t>
            </a:r>
            <a:r>
              <a:rPr lang="ru-RU"/>
              <a:t> </a:t>
            </a:r>
            <a:r>
              <a:rPr lang="ru-RU" sz="4800" b="1" i="1">
                <a:latin typeface="Garamond" pitchFamily="18" charset="0"/>
              </a:rPr>
              <a:t>?</a:t>
            </a:r>
          </a:p>
        </p:txBody>
      </p:sp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4572000" y="2205038"/>
            <a:ext cx="3529013" cy="719137"/>
          </a:xfrm>
          <a:prstGeom prst="roundRect">
            <a:avLst>
              <a:gd name="adj" fmla="val 2802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Процессор 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Как называется вся совокупность программ, хранящихся на компьютере?</a:t>
            </a: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3571868" y="2214554"/>
            <a:ext cx="4968875" cy="719137"/>
          </a:xfrm>
          <a:prstGeom prst="roundRect">
            <a:avLst>
              <a:gd name="adj" fmla="val 2802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Программное обеспечение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84963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latin typeface="Garamond" pitchFamily="18" charset="0"/>
              </a:rPr>
              <a:t>Главной частью системного программного обеспечения является…?</a:t>
            </a: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3132138" y="2205038"/>
            <a:ext cx="4968875" cy="719137"/>
          </a:xfrm>
          <a:prstGeom prst="roundRect">
            <a:avLst>
              <a:gd name="adj" fmla="val 2802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sz="2800" b="1">
                <a:solidFill>
                  <a:schemeClr val="bg1"/>
                </a:solidFill>
              </a:rPr>
              <a:t>Операционная система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779838" y="4048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Garamond" pitchFamily="18" charset="0"/>
              </a:rPr>
              <a:t>3 балла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85720" y="2643182"/>
            <a:ext cx="84963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 dirty="0">
                <a:latin typeface="Garamond" pitchFamily="18" charset="0"/>
              </a:rPr>
              <a:t>Как называется ссылка, которая позволяет быстро перейти к просмотру раздела, на который указывает? </a:t>
            </a: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5286380" y="1428736"/>
            <a:ext cx="3024188" cy="719137"/>
          </a:xfrm>
          <a:prstGeom prst="roundRect">
            <a:avLst>
              <a:gd name="adj" fmla="val 3029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Гиперссылка</a:t>
            </a:r>
          </a:p>
        </p:txBody>
      </p:sp>
      <p:sp>
        <p:nvSpPr>
          <p:cNvPr id="7" name="AutoShape 3">
            <a:hlinkClick r:id="rId2" action="ppaction://hlinksldjump" highlightClick="1">
              <a:snd r:embed="rId3" name="drumroll.wav"/>
            </a:hlinkClick>
          </p:cNvPr>
          <p:cNvSpPr>
            <a:spLocks noChangeArrowheads="1"/>
          </p:cNvSpPr>
          <p:nvPr/>
        </p:nvSpPr>
        <p:spPr bwMode="auto">
          <a:xfrm>
            <a:off x="4000496" y="6072206"/>
            <a:ext cx="1008063" cy="574675"/>
          </a:xfrm>
          <a:prstGeom prst="actionButtonHom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643446"/>
            <a:ext cx="80070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Подведение итогов</a:t>
            </a:r>
          </a:p>
        </p:txBody>
      </p:sp>
      <p:pic>
        <p:nvPicPr>
          <p:cNvPr id="12" name="Рисунок 11" descr="диплом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71480"/>
            <a:ext cx="3166591" cy="4214842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 flipH="1">
            <a:off x="3428992" y="1357298"/>
            <a:ext cx="5357850" cy="3286148"/>
            <a:chOff x="357158" y="571480"/>
            <a:chExt cx="4633266" cy="3445543"/>
          </a:xfrm>
        </p:grpSpPr>
        <p:pic>
          <p:nvPicPr>
            <p:cNvPr id="2" name="Рисунок 1" descr="нолик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00298" y="571480"/>
              <a:ext cx="2490126" cy="3392378"/>
            </a:xfrm>
            <a:prstGeom prst="rect">
              <a:avLst/>
            </a:prstGeom>
          </p:spPr>
        </p:pic>
        <p:pic>
          <p:nvPicPr>
            <p:cNvPr id="3" name="Рисунок 2" descr="единица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357158" y="571480"/>
              <a:ext cx="2786082" cy="3445543"/>
            </a:xfrm>
            <a:prstGeom prst="rect">
              <a:avLst/>
            </a:prstGeom>
          </p:spPr>
        </p:pic>
      </p:grp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21537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20713" indent="-620713" algn="ctr"/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СОДЕРЖАНИЕ ТУРНИРА</a:t>
            </a:r>
          </a:p>
          <a:p>
            <a:pPr marL="620713" indent="-620713" algn="ctr"/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620713" indent="-620713">
              <a:buAutoNum type="arabicPeriod"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sz="4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альше, дальше, дальше 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sz="40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20713" indent="-620713">
              <a:buAutoNum type="arabicPeriod"/>
            </a:pPr>
            <a:r>
              <a:rPr lang="ru-RU" sz="4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Анаграммы</a:t>
            </a:r>
          </a:p>
          <a:p>
            <a:pPr marL="620713" indent="-620713">
              <a:buAutoNum type="arabicPeriod"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sz="4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ебус</a:t>
            </a:r>
          </a:p>
          <a:p>
            <a:pPr marL="620713" indent="-620713">
              <a:buAutoNum type="arabicPeriod"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sz="4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адания для капитанов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20713" indent="-620713">
              <a:buAutoNum type="arabicPeriod"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sz="4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тгадай слово</a:t>
            </a:r>
          </a:p>
          <a:p>
            <a:pPr marL="620713" indent="-620713">
              <a:buAutoNum type="arabicPeriod"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sz="4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частливый случай</a:t>
            </a:r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4143380"/>
            <a:ext cx="8001056" cy="642942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80000"/>
              </a:lnSpc>
              <a:spcAft>
                <a:spcPts val="2400"/>
              </a:spcAft>
              <a:buNone/>
            </a:pPr>
            <a:r>
              <a:rPr lang="ru-RU" sz="2200" i="1" dirty="0">
                <a:solidFill>
                  <a:schemeClr val="tx1"/>
                </a:solidFill>
              </a:rPr>
              <a:t>Наука о законах, методах и способах накопления, обработки и передачи информации. </a:t>
            </a:r>
            <a:br>
              <a:rPr lang="ru-RU" sz="2200" i="1" dirty="0"/>
            </a:br>
            <a:endParaRPr lang="ru-RU" sz="2200" i="1" dirty="0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3428992" y="5357826"/>
            <a:ext cx="2357454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Информатика </a:t>
            </a:r>
          </a:p>
        </p:txBody>
      </p:sp>
      <p:sp>
        <p:nvSpPr>
          <p:cNvPr id="10" name="Десятиугольник 9"/>
          <p:cNvSpPr/>
          <p:nvPr/>
        </p:nvSpPr>
        <p:spPr>
          <a:xfrm>
            <a:off x="1428728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1.</a:t>
            </a:r>
            <a:endParaRPr lang="ru-RU" dirty="0"/>
          </a:p>
        </p:txBody>
      </p:sp>
      <p:sp>
        <p:nvSpPr>
          <p:cNvPr id="22" name="Десятиугольник 21"/>
          <p:cNvSpPr/>
          <p:nvPr/>
        </p:nvSpPr>
        <p:spPr>
          <a:xfrm>
            <a:off x="2428860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2.</a:t>
            </a:r>
            <a:endParaRPr lang="ru-RU" dirty="0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571472" y="4214818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Организованная последовательность действий </a:t>
            </a:r>
            <a: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b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3428992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Алгоритм </a:t>
            </a:r>
          </a:p>
        </p:txBody>
      </p:sp>
      <p:sp>
        <p:nvSpPr>
          <p:cNvPr id="25" name="Десятиугольник 24"/>
          <p:cNvSpPr/>
          <p:nvPr/>
        </p:nvSpPr>
        <p:spPr>
          <a:xfrm>
            <a:off x="3357554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3.</a:t>
            </a:r>
            <a:endParaRPr lang="ru-RU" dirty="0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571472" y="4214818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Устройство ввода текстовой информации. </a:t>
            </a:r>
            <a: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b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3500430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Клавиатура </a:t>
            </a:r>
          </a:p>
        </p:txBody>
      </p:sp>
      <p:sp>
        <p:nvSpPr>
          <p:cNvPr id="28" name="Десятиугольник 27"/>
          <p:cNvSpPr/>
          <p:nvPr/>
        </p:nvSpPr>
        <p:spPr>
          <a:xfrm>
            <a:off x="4357686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4.</a:t>
            </a:r>
            <a:endParaRPr lang="ru-RU" dirty="0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571472" y="4143380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Сколько байт в одном килобайте. </a:t>
            </a:r>
            <a: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b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3428992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1024</a:t>
            </a:r>
          </a:p>
        </p:txBody>
      </p:sp>
      <p:sp>
        <p:nvSpPr>
          <p:cNvPr id="31" name="Десятиугольник 30"/>
          <p:cNvSpPr/>
          <p:nvPr/>
        </p:nvSpPr>
        <p:spPr>
          <a:xfrm>
            <a:off x="5357818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5.</a:t>
            </a:r>
            <a:endParaRPr lang="ru-RU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642910" y="4214818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Устройство ввода в ЭВМ информации непосредственно с листа </a:t>
            </a:r>
            <a: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b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3357554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Сканер </a:t>
            </a:r>
          </a:p>
        </p:txBody>
      </p:sp>
      <p:sp>
        <p:nvSpPr>
          <p:cNvPr id="34" name="Десятиугольник 33"/>
          <p:cNvSpPr/>
          <p:nvPr/>
        </p:nvSpPr>
        <p:spPr>
          <a:xfrm>
            <a:off x="6286512" y="1928802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6.</a:t>
            </a:r>
            <a:endParaRPr lang="ru-RU" dirty="0"/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642910" y="4143380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Минимальная единица измерения кол-ва информации </a:t>
            </a:r>
            <a:b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3428992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Бит </a:t>
            </a:r>
          </a:p>
        </p:txBody>
      </p:sp>
      <p:sp>
        <p:nvSpPr>
          <p:cNvPr id="37" name="Десятиугольник 36"/>
          <p:cNvSpPr/>
          <p:nvPr/>
        </p:nvSpPr>
        <p:spPr>
          <a:xfrm>
            <a:off x="1428728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7.</a:t>
            </a:r>
            <a:endParaRPr lang="ru-RU" dirty="0"/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642910" y="4143380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Специальный индикатор, указывающий позицию на экране </a:t>
            </a: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3428992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Курсор </a:t>
            </a:r>
          </a:p>
        </p:txBody>
      </p:sp>
      <p:sp>
        <p:nvSpPr>
          <p:cNvPr id="40" name="Десятиугольник 39"/>
          <p:cNvSpPr/>
          <p:nvPr/>
        </p:nvSpPr>
        <p:spPr>
          <a:xfrm>
            <a:off x="2500298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8.</a:t>
            </a:r>
            <a:endParaRPr lang="ru-RU" dirty="0"/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>
          <a:xfrm>
            <a:off x="571472" y="4214818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Центральное устройство компьютера </a:t>
            </a:r>
            <a: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b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3357554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Процессор </a:t>
            </a:r>
          </a:p>
        </p:txBody>
      </p:sp>
      <p:sp>
        <p:nvSpPr>
          <p:cNvPr id="43" name="Десятиугольник 42"/>
          <p:cNvSpPr/>
          <p:nvPr/>
        </p:nvSpPr>
        <p:spPr>
          <a:xfrm>
            <a:off x="3428992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9.</a:t>
            </a:r>
            <a:endParaRPr lang="ru-RU" dirty="0"/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642910" y="4143380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Сколько бит в одном байте </a:t>
            </a:r>
            <a:b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3357554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8</a:t>
            </a:r>
          </a:p>
        </p:txBody>
      </p:sp>
      <p:sp>
        <p:nvSpPr>
          <p:cNvPr id="46" name="Десятиугольник 45"/>
          <p:cNvSpPr/>
          <p:nvPr/>
        </p:nvSpPr>
        <p:spPr>
          <a:xfrm>
            <a:off x="4357686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10.</a:t>
            </a:r>
            <a:endParaRPr lang="ru-RU" dirty="0"/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>
          <a:xfrm>
            <a:off x="642910" y="4214818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Программы для подключения внешней памяти 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b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Rectangle 4"/>
          <p:cNvSpPr>
            <a:spLocks noChangeArrowheads="1"/>
          </p:cNvSpPr>
          <p:nvPr/>
        </p:nvSpPr>
        <p:spPr bwMode="auto">
          <a:xfrm>
            <a:off x="3500430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Драйверы </a:t>
            </a:r>
          </a:p>
        </p:txBody>
      </p:sp>
      <p:sp>
        <p:nvSpPr>
          <p:cNvPr id="49" name="Десятиугольник 48"/>
          <p:cNvSpPr/>
          <p:nvPr/>
        </p:nvSpPr>
        <p:spPr>
          <a:xfrm>
            <a:off x="5286380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11.</a:t>
            </a:r>
            <a:endParaRPr lang="ru-RU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>
          <a:xfrm>
            <a:off x="642910" y="4286256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Небольшая программа, которая может приписывать себя к другим программам </a:t>
            </a:r>
            <a: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b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3500430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Вирус </a:t>
            </a:r>
          </a:p>
        </p:txBody>
      </p:sp>
      <p:sp>
        <p:nvSpPr>
          <p:cNvPr id="52" name="Десятиугольник 51"/>
          <p:cNvSpPr/>
          <p:nvPr/>
        </p:nvSpPr>
        <p:spPr>
          <a:xfrm>
            <a:off x="6286512" y="2928934"/>
            <a:ext cx="785818" cy="785818"/>
          </a:xfrm>
          <a:prstGeom prst="decag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12.</a:t>
            </a:r>
            <a:endParaRPr lang="ru-RU" dirty="0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>
          <a:xfrm>
            <a:off x="571472" y="4357694"/>
            <a:ext cx="8001056" cy="642942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sz="2200" i="1"/>
              <a:t>Что является носителем информации: клавиатура; мышь; магнитный диск; принтер. 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spcAft>
                <a:spcPts val="2400"/>
              </a:spcAft>
            </a:pPr>
            <a: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br>
              <a:rPr kumimoji="0" lang="ru-RU" sz="2200" b="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3500430" y="5357826"/>
            <a:ext cx="2198717" cy="425454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i="1" dirty="0">
                <a:solidFill>
                  <a:srgbClr val="003399"/>
                </a:solidFill>
              </a:rPr>
              <a:t>Магнитный диск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285720" y="285728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4000" b="1" i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ordiaUPC" pitchFamily="34" charset="-34"/>
              </a:rPr>
              <a:t>1. </a:t>
            </a: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ordiaUPC" pitchFamily="34" charset="-34"/>
              </a:rPr>
              <a:t>Т</a:t>
            </a:r>
            <a:r>
              <a:rPr sz="4000" b="1" i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ordiaUPC" pitchFamily="34" charset="-34"/>
              </a:rPr>
              <a:t>ур </a:t>
            </a: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ordiaUPC" pitchFamily="34" charset="-34"/>
              </a:rPr>
              <a:t>"Дальше,  дальше,  дальше..."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00034" y="1142984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/>
              <a:t>Н</a:t>
            </a:r>
            <a:r>
              <a:rPr sz="3200" i="1"/>
              <a:t>а дачу ответа всего 5 секунд</a:t>
            </a:r>
            <a:endParaRPr lang="ru-RU" sz="3200" i="1" dirty="0"/>
          </a:p>
        </p:txBody>
      </p:sp>
      <p:sp>
        <p:nvSpPr>
          <p:cNvPr id="57" name="Управляющая кнопка: назад 56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правляющая кнопка: далее 5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500"/>
                            </p:stCondLst>
                            <p:childTnLst>
                              <p:par>
                                <p:cTn id="14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500"/>
                            </p:stCondLst>
                            <p:childTnLst>
                              <p:par>
                                <p:cTn id="17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00"/>
                            </p:stCondLst>
                            <p:childTnLst>
                              <p:par>
                                <p:cTn id="1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500"/>
                            </p:stCondLst>
                            <p:childTnLst>
                              <p:par>
                                <p:cTn id="19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"/>
                            </p:stCondLst>
                            <p:childTnLst>
                              <p:par>
                                <p:cTn id="2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2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00"/>
                            </p:stCondLst>
                            <p:childTnLst>
                              <p:par>
                                <p:cTn id="2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2500"/>
                            </p:stCondLst>
                            <p:childTnLst>
                              <p:par>
                                <p:cTn id="24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500"/>
                            </p:stCondLst>
                            <p:childTnLst>
                              <p:par>
                                <p:cTn id="26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500"/>
                            </p:stCondLst>
                            <p:childTnLst>
                              <p:par>
                                <p:cTn id="27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>
                      <p:stCondLst>
                        <p:cond delay="0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500"/>
                            </p:stCondLst>
                            <p:childTnLst>
                              <p:par>
                                <p:cTn id="2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2500"/>
                            </p:stCondLst>
                            <p:childTnLst>
                              <p:par>
                                <p:cTn id="29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104451" grpId="0" build="p"/>
      <p:bldP spid="104452" grpId="0" animBg="1"/>
      <p:bldP spid="104452" grpId="1" animBg="1"/>
      <p:bldP spid="23" grpId="0" build="p"/>
      <p:bldP spid="24" grpId="0" animBg="1"/>
      <p:bldP spid="24" grpId="1" animBg="1"/>
      <p:bldP spid="26" grpId="0" build="p"/>
      <p:bldP spid="27" grpId="0" animBg="1"/>
      <p:bldP spid="27" grpId="1" animBg="1"/>
      <p:bldP spid="29" grpId="0" build="p"/>
      <p:bldP spid="30" grpId="0" animBg="1"/>
      <p:bldP spid="30" grpId="1" animBg="1"/>
      <p:bldP spid="32" grpId="0" build="p"/>
      <p:bldP spid="33" grpId="0" animBg="1"/>
      <p:bldP spid="33" grpId="1" animBg="1"/>
      <p:bldP spid="35" grpId="0" build="p"/>
      <p:bldP spid="36" grpId="0" animBg="1"/>
      <p:bldP spid="36" grpId="1" animBg="1"/>
      <p:bldP spid="38" grpId="0" build="p"/>
      <p:bldP spid="39" grpId="0" animBg="1"/>
      <p:bldP spid="39" grpId="1" animBg="1"/>
      <p:bldP spid="41" grpId="0" build="p"/>
      <p:bldP spid="42" grpId="0" animBg="1"/>
      <p:bldP spid="42" grpId="1" animBg="1"/>
      <p:bldP spid="44" grpId="0" build="p"/>
      <p:bldP spid="45" grpId="0" animBg="1"/>
      <p:bldP spid="45" grpId="1" animBg="1"/>
      <p:bldP spid="47" grpId="0" uiExpand="1" build="allAtOnce"/>
      <p:bldP spid="48" grpId="0" animBg="1"/>
      <p:bldP spid="48" grpId="1" animBg="1"/>
      <p:bldP spid="50" grpId="0" build="p"/>
      <p:bldP spid="51" grpId="0" animBg="1"/>
      <p:bldP spid="51" grpId="1" animBg="1"/>
      <p:bldP spid="53" grpId="0" uiExpand="1" build="p"/>
      <p:bldP spid="54" grpId="0" animBg="1"/>
      <p:bldP spid="5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229600" cy="107157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тур. 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«Анаграммы»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1571604" y="2500306"/>
            <a:ext cx="1428760" cy="428628"/>
          </a:xfrm>
          <a:prstGeom prst="roundRect">
            <a:avLst>
              <a:gd name="adj" fmla="val 30785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dirty="0" err="1"/>
              <a:t>ретьюпомк</a:t>
            </a:r>
            <a:endParaRPr lang="ru-RU" sz="2000" dirty="0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1571604" y="2500306"/>
            <a:ext cx="1500197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>
                <a:solidFill>
                  <a:srgbClr val="3366CC"/>
                </a:solidFill>
              </a:rPr>
              <a:t>компьютер</a:t>
            </a:r>
          </a:p>
        </p:txBody>
      </p:sp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3286116" y="2500306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вредайр </a:t>
            </a:r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3214678" y="2500306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>
                <a:solidFill>
                  <a:srgbClr val="3366CC"/>
                </a:solidFill>
              </a:rPr>
              <a:t>драйвер</a:t>
            </a:r>
          </a:p>
        </p:txBody>
      </p:sp>
      <p:sp>
        <p:nvSpPr>
          <p:cNvPr id="103433" name="Rectangle 9"/>
          <p:cNvSpPr>
            <a:spLocks noChangeArrowheads="1"/>
          </p:cNvSpPr>
          <p:nvPr/>
        </p:nvSpPr>
        <p:spPr bwMode="auto">
          <a:xfrm>
            <a:off x="5072066" y="2500306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dirty="0" err="1"/>
              <a:t>демом</a:t>
            </a:r>
            <a:endParaRPr lang="ru-RU" sz="2000" dirty="0"/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5072066" y="2500306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3366CC"/>
                </a:solidFill>
              </a:rPr>
              <a:t>модем</a:t>
            </a:r>
          </a:p>
        </p:txBody>
      </p:sp>
      <p:sp>
        <p:nvSpPr>
          <p:cNvPr id="103436" name="Rectangle 12"/>
          <p:cNvSpPr>
            <a:spLocks noChangeArrowheads="1"/>
          </p:cNvSpPr>
          <p:nvPr/>
        </p:nvSpPr>
        <p:spPr bwMode="auto">
          <a:xfrm>
            <a:off x="6786578" y="2500306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лайф</a:t>
            </a:r>
            <a:r>
              <a:rPr lang="ru-RU"/>
              <a:t> </a:t>
            </a:r>
          </a:p>
        </p:txBody>
      </p:sp>
      <p:sp>
        <p:nvSpPr>
          <p:cNvPr id="103437" name="Rectangle 13"/>
          <p:cNvSpPr>
            <a:spLocks noChangeArrowheads="1"/>
          </p:cNvSpPr>
          <p:nvPr/>
        </p:nvSpPr>
        <p:spPr bwMode="auto">
          <a:xfrm>
            <a:off x="6786578" y="2500306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3366CC"/>
                </a:solidFill>
              </a:rPr>
              <a:t>файл</a:t>
            </a:r>
          </a:p>
        </p:txBody>
      </p:sp>
      <p:sp>
        <p:nvSpPr>
          <p:cNvPr id="103438" name="Rectangle 14"/>
          <p:cNvSpPr>
            <a:spLocks noChangeArrowheads="1"/>
          </p:cNvSpPr>
          <p:nvPr/>
        </p:nvSpPr>
        <p:spPr bwMode="auto">
          <a:xfrm>
            <a:off x="1643042" y="3786190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ротином</a:t>
            </a:r>
            <a:r>
              <a:rPr lang="ru-RU"/>
              <a:t> </a:t>
            </a:r>
          </a:p>
        </p:txBody>
      </p:sp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1571604" y="3786190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3366CC"/>
                </a:solidFill>
              </a:rPr>
              <a:t>монитор</a:t>
            </a:r>
          </a:p>
        </p:txBody>
      </p:sp>
      <p:sp>
        <p:nvSpPr>
          <p:cNvPr id="103440" name="Rectangle 16"/>
          <p:cNvSpPr>
            <a:spLocks noChangeArrowheads="1"/>
          </p:cNvSpPr>
          <p:nvPr/>
        </p:nvSpPr>
        <p:spPr bwMode="auto">
          <a:xfrm>
            <a:off x="3357554" y="3786190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атексид</a:t>
            </a:r>
            <a:r>
              <a:rPr lang="ru-RU"/>
              <a:t> </a:t>
            </a:r>
          </a:p>
        </p:txBody>
      </p:sp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3214678" y="3786190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3366CC"/>
                </a:solidFill>
              </a:rPr>
              <a:t>дискета</a:t>
            </a:r>
          </a:p>
        </p:txBody>
      </p:sp>
      <p:sp>
        <p:nvSpPr>
          <p:cNvPr id="103442" name="Rectangle 18"/>
          <p:cNvSpPr>
            <a:spLocks noChangeArrowheads="1"/>
          </p:cNvSpPr>
          <p:nvPr/>
        </p:nvSpPr>
        <p:spPr bwMode="auto">
          <a:xfrm>
            <a:off x="5072066" y="3786190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нирперт</a:t>
            </a:r>
            <a:r>
              <a:rPr lang="ru-RU"/>
              <a:t> </a:t>
            </a:r>
          </a:p>
        </p:txBody>
      </p:sp>
      <p:sp>
        <p:nvSpPr>
          <p:cNvPr id="103443" name="Rectangle 19"/>
          <p:cNvSpPr>
            <a:spLocks noChangeArrowheads="1"/>
          </p:cNvSpPr>
          <p:nvPr/>
        </p:nvSpPr>
        <p:spPr bwMode="auto">
          <a:xfrm>
            <a:off x="5000628" y="3786190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>
                <a:solidFill>
                  <a:srgbClr val="3366CC"/>
                </a:solidFill>
              </a:rPr>
              <a:t>принтер</a:t>
            </a:r>
          </a:p>
        </p:txBody>
      </p:sp>
      <p:sp>
        <p:nvSpPr>
          <p:cNvPr id="103444" name="Rectangle 20"/>
          <p:cNvSpPr>
            <a:spLocks noChangeArrowheads="1"/>
          </p:cNvSpPr>
          <p:nvPr/>
        </p:nvSpPr>
        <p:spPr bwMode="auto">
          <a:xfrm>
            <a:off x="6858016" y="3786190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чесвентир </a:t>
            </a:r>
          </a:p>
        </p:txBody>
      </p:sp>
      <p:sp>
        <p:nvSpPr>
          <p:cNvPr id="103445" name="Rectangle 21"/>
          <p:cNvSpPr>
            <a:spLocks noChangeArrowheads="1"/>
          </p:cNvSpPr>
          <p:nvPr/>
        </p:nvSpPr>
        <p:spPr bwMode="auto">
          <a:xfrm>
            <a:off x="6786578" y="3786190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003399"/>
                </a:solidFill>
              </a:rPr>
              <a:t>винчестер</a:t>
            </a:r>
          </a:p>
        </p:txBody>
      </p:sp>
      <p:sp>
        <p:nvSpPr>
          <p:cNvPr id="103446" name="Rectangle 22"/>
          <p:cNvSpPr>
            <a:spLocks noChangeArrowheads="1"/>
          </p:cNvSpPr>
          <p:nvPr/>
        </p:nvSpPr>
        <p:spPr bwMode="auto">
          <a:xfrm>
            <a:off x="1571604" y="5143512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красен </a:t>
            </a:r>
          </a:p>
        </p:txBody>
      </p:sp>
      <p:sp>
        <p:nvSpPr>
          <p:cNvPr id="103447" name="Rectangle 23"/>
          <p:cNvSpPr>
            <a:spLocks noChangeArrowheads="1"/>
          </p:cNvSpPr>
          <p:nvPr/>
        </p:nvSpPr>
        <p:spPr bwMode="auto">
          <a:xfrm>
            <a:off x="1500166" y="5143512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003399"/>
                </a:solidFill>
              </a:rPr>
              <a:t>сканер</a:t>
            </a:r>
          </a:p>
        </p:txBody>
      </p:sp>
      <p:sp>
        <p:nvSpPr>
          <p:cNvPr id="103448" name="Rectangle 24"/>
          <p:cNvSpPr>
            <a:spLocks noChangeArrowheads="1"/>
          </p:cNvSpPr>
          <p:nvPr/>
        </p:nvSpPr>
        <p:spPr bwMode="auto">
          <a:xfrm>
            <a:off x="3428992" y="5143512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локитайб </a:t>
            </a:r>
          </a:p>
        </p:txBody>
      </p:sp>
      <p:sp>
        <p:nvSpPr>
          <p:cNvPr id="103449" name="Rectangle 25"/>
          <p:cNvSpPr>
            <a:spLocks noChangeArrowheads="1"/>
          </p:cNvSpPr>
          <p:nvPr/>
        </p:nvSpPr>
        <p:spPr bwMode="auto">
          <a:xfrm>
            <a:off x="3357554" y="5143512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003399"/>
                </a:solidFill>
              </a:rPr>
              <a:t>килобайт</a:t>
            </a:r>
          </a:p>
        </p:txBody>
      </p:sp>
      <p:sp>
        <p:nvSpPr>
          <p:cNvPr id="103450" name="Rectangle 26"/>
          <p:cNvSpPr>
            <a:spLocks noChangeArrowheads="1"/>
          </p:cNvSpPr>
          <p:nvPr/>
        </p:nvSpPr>
        <p:spPr bwMode="auto">
          <a:xfrm>
            <a:off x="5299038" y="5143512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схеромикма </a:t>
            </a:r>
          </a:p>
        </p:txBody>
      </p:sp>
      <p:sp>
        <p:nvSpPr>
          <p:cNvPr id="103451" name="Rectangle 27"/>
          <p:cNvSpPr>
            <a:spLocks noChangeArrowheads="1"/>
          </p:cNvSpPr>
          <p:nvPr/>
        </p:nvSpPr>
        <p:spPr bwMode="auto">
          <a:xfrm>
            <a:off x="5143504" y="5143512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>
                <a:solidFill>
                  <a:srgbClr val="003399"/>
                </a:solidFill>
              </a:rPr>
              <a:t>микросхема</a:t>
            </a:r>
          </a:p>
        </p:txBody>
      </p:sp>
      <p:sp>
        <p:nvSpPr>
          <p:cNvPr id="103452" name="Rectangle 28"/>
          <p:cNvSpPr>
            <a:spLocks noChangeArrowheads="1"/>
          </p:cNvSpPr>
          <p:nvPr/>
        </p:nvSpPr>
        <p:spPr bwMode="auto">
          <a:xfrm>
            <a:off x="7084988" y="5143512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/>
              <a:t>мьпята </a:t>
            </a:r>
          </a:p>
        </p:txBody>
      </p:sp>
      <p:sp>
        <p:nvSpPr>
          <p:cNvPr id="103453" name="Rectangle 29"/>
          <p:cNvSpPr>
            <a:spLocks noChangeArrowheads="1"/>
          </p:cNvSpPr>
          <p:nvPr/>
        </p:nvSpPr>
        <p:spPr bwMode="auto">
          <a:xfrm>
            <a:off x="7000892" y="5143512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003399"/>
                </a:solidFill>
              </a:rPr>
              <a:t>память</a:t>
            </a:r>
          </a:p>
        </p:txBody>
      </p:sp>
      <p:sp>
        <p:nvSpPr>
          <p:cNvPr id="103454" name="Rectangle 30"/>
          <p:cNvSpPr>
            <a:spLocks noChangeArrowheads="1"/>
          </p:cNvSpPr>
          <p:nvPr/>
        </p:nvSpPr>
        <p:spPr bwMode="auto">
          <a:xfrm>
            <a:off x="2643174" y="1000108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 err="1"/>
              <a:t>аниш</a:t>
            </a:r>
            <a:r>
              <a:rPr lang="ru-RU" sz="2000" dirty="0"/>
              <a:t> </a:t>
            </a:r>
          </a:p>
        </p:txBody>
      </p:sp>
      <p:sp>
        <p:nvSpPr>
          <p:cNvPr id="103455" name="Rectangle 31"/>
          <p:cNvSpPr>
            <a:spLocks noChangeArrowheads="1"/>
          </p:cNvSpPr>
          <p:nvPr/>
        </p:nvSpPr>
        <p:spPr bwMode="auto">
          <a:xfrm>
            <a:off x="2643174" y="1000108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>
                <a:solidFill>
                  <a:srgbClr val="003399"/>
                </a:solidFill>
              </a:rPr>
              <a:t>шина</a:t>
            </a:r>
          </a:p>
        </p:txBody>
      </p:sp>
      <p:sp>
        <p:nvSpPr>
          <p:cNvPr id="103456" name="Rectangle 32"/>
          <p:cNvSpPr>
            <a:spLocks noChangeArrowheads="1"/>
          </p:cNvSpPr>
          <p:nvPr/>
        </p:nvSpPr>
        <p:spPr bwMode="auto">
          <a:xfrm>
            <a:off x="4357686" y="1000108"/>
            <a:ext cx="1441450" cy="431800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/>
              <a:t>уншаикни </a:t>
            </a:r>
          </a:p>
        </p:txBody>
      </p:sp>
      <p:sp>
        <p:nvSpPr>
          <p:cNvPr id="103457" name="Rectangle 33"/>
          <p:cNvSpPr>
            <a:spLocks noChangeArrowheads="1"/>
          </p:cNvSpPr>
          <p:nvPr/>
        </p:nvSpPr>
        <p:spPr bwMode="auto">
          <a:xfrm>
            <a:off x="4286248" y="1000108"/>
            <a:ext cx="1584325" cy="431800"/>
          </a:xfrm>
          <a:prstGeom prst="roundRect">
            <a:avLst/>
          </a:prstGeom>
          <a:solidFill>
            <a:srgbClr val="66FFCC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dirty="0">
                <a:solidFill>
                  <a:srgbClr val="003399"/>
                </a:solidFill>
              </a:rPr>
              <a:t>наушники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31301" y="2285992"/>
            <a:ext cx="11162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1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команда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31301" y="3643314"/>
            <a:ext cx="11162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1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команда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31301" y="5000636"/>
            <a:ext cx="11162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1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команда</a:t>
            </a:r>
          </a:p>
        </p:txBody>
      </p:sp>
      <p:sp>
        <p:nvSpPr>
          <p:cNvPr id="34" name="Управляющая кнопка: назад 33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2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34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3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34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3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3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3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3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3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3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4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3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3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4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034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3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4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034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3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4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034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3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4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34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3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50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03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3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5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03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03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5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034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03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56"/>
                  </p:tgtEl>
                </p:cond>
              </p:nextCondLst>
            </p:seq>
          </p:childTnLst>
        </p:cTn>
      </p:par>
    </p:tnLst>
    <p:bldLst>
      <p:bldP spid="103428" grpId="0" animBg="1"/>
      <p:bldP spid="103430" grpId="0" animBg="1"/>
      <p:bldP spid="103431" grpId="0" animBg="1"/>
      <p:bldP spid="103432" grpId="0" animBg="1"/>
      <p:bldP spid="103433" grpId="0" animBg="1"/>
      <p:bldP spid="103434" grpId="0" animBg="1"/>
      <p:bldP spid="103436" grpId="0" animBg="1"/>
      <p:bldP spid="103437" grpId="0" animBg="1"/>
      <p:bldP spid="103438" grpId="0" animBg="1"/>
      <p:bldP spid="103439" grpId="0" animBg="1"/>
      <p:bldP spid="103440" grpId="0" animBg="1"/>
      <p:bldP spid="103441" grpId="0" animBg="1"/>
      <p:bldP spid="103442" grpId="0" animBg="1"/>
      <p:bldP spid="103443" grpId="0" animBg="1"/>
      <p:bldP spid="103444" grpId="0" animBg="1"/>
      <p:bldP spid="103445" grpId="0" animBg="1"/>
      <p:bldP spid="103446" grpId="0" animBg="1"/>
      <p:bldP spid="103447" grpId="0" animBg="1"/>
      <p:bldP spid="103448" grpId="0" animBg="1"/>
      <p:bldP spid="103449" grpId="0" animBg="1"/>
      <p:bldP spid="103450" grpId="0" animBg="1"/>
      <p:bldP spid="103451" grpId="0" animBg="1"/>
      <p:bldP spid="103452" grpId="0" animBg="1"/>
      <p:bldP spid="103453" grpId="0" animBg="1"/>
      <p:bldP spid="103454" grpId="0" animBg="1"/>
      <p:bldP spid="103455" grpId="0" animBg="1"/>
      <p:bldP spid="103456" grpId="0" animBg="1"/>
      <p:bldP spid="1034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154098"/>
          </a:xfrm>
        </p:spPr>
        <p:txBody>
          <a:bodyPr>
            <a:norm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r>
              <a: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тур. «Ребусы» </a:t>
            </a:r>
            <a:endParaRPr lang="ru-RU" dirty="0"/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1500166" y="2071678"/>
            <a:ext cx="1428760" cy="1071570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3428992" y="2071678"/>
            <a:ext cx="1428760" cy="1071570"/>
          </a:xfrm>
          <a:prstGeom prst="round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5357818" y="2071678"/>
            <a:ext cx="1428760" cy="1071570"/>
          </a:xfrm>
          <a:prstGeom prst="round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1500166" y="3857628"/>
            <a:ext cx="1428760" cy="1071570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3428992" y="3857628"/>
            <a:ext cx="1428760" cy="1071570"/>
          </a:xfrm>
          <a:prstGeom prst="round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5357818" y="3857628"/>
            <a:ext cx="1428760" cy="107157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4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557338"/>
            <a:ext cx="6624638" cy="268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1" name="WordArt 5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Программист</a:t>
            </a: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WordArt 4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Винчестер</a:t>
            </a:r>
          </a:p>
        </p:txBody>
      </p:sp>
      <p:pic>
        <p:nvPicPr>
          <p:cNvPr id="38916" name="Picture 5" descr="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12875"/>
            <a:ext cx="7056437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WordArt 3"/>
          <p:cNvSpPr>
            <a:spLocks noChangeArrowheads="1" noChangeShapeType="1" noTextEdit="1"/>
          </p:cNvSpPr>
          <p:nvPr/>
        </p:nvSpPr>
        <p:spPr bwMode="auto">
          <a:xfrm>
            <a:off x="2124075" y="4581525"/>
            <a:ext cx="46799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92D05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Курсор</a:t>
            </a:r>
          </a:p>
        </p:txBody>
      </p:sp>
      <p:pic>
        <p:nvPicPr>
          <p:cNvPr id="39940" name="Picture 5" descr="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412875"/>
            <a:ext cx="5905500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3857620" y="6072206"/>
            <a:ext cx="1000132" cy="571504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85720" y="6215082"/>
            <a:ext cx="1000132" cy="428628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28694" cy="42862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606</Words>
  <Application>Microsoft Office PowerPoint</Application>
  <PresentationFormat>Экран (4:3)</PresentationFormat>
  <Paragraphs>166</Paragraphs>
  <Slides>28</Slides>
  <Notes>0</Notes>
  <HiddenSlides>18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Calibri</vt:lpstr>
      <vt:lpstr>CordiaUPC</vt:lpstr>
      <vt:lpstr>Garamond</vt:lpstr>
      <vt:lpstr>Impact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2 тур. «Анаграммы»</vt:lpstr>
      <vt:lpstr>3 тур. «Ребусы»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4. ТУР  «Задание капитанам»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2015-12-05T14:57:51Z</dcterms:created>
  <dcterms:modified xsi:type="dcterms:W3CDTF">2022-04-15T07:03:05Z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