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9" r:id="rId2"/>
    <p:sldId id="257" r:id="rId3"/>
    <p:sldId id="284" r:id="rId4"/>
    <p:sldId id="333" r:id="rId5"/>
    <p:sldId id="334" r:id="rId6"/>
    <p:sldId id="316" r:id="rId7"/>
    <p:sldId id="317" r:id="rId8"/>
    <p:sldId id="318" r:id="rId9"/>
    <p:sldId id="321" r:id="rId10"/>
    <p:sldId id="319" r:id="rId11"/>
    <p:sldId id="320" r:id="rId12"/>
    <p:sldId id="322" r:id="rId13"/>
    <p:sldId id="302" r:id="rId14"/>
    <p:sldId id="326" r:id="rId15"/>
    <p:sldId id="328" r:id="rId16"/>
    <p:sldId id="279" r:id="rId17"/>
    <p:sldId id="286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21" autoAdjust="0"/>
    <p:restoredTop sz="94660"/>
  </p:normalViewPr>
  <p:slideViewPr>
    <p:cSldViewPr>
      <p:cViewPr varScale="1">
        <p:scale>
          <a:sx n="82" d="100"/>
          <a:sy n="82" d="100"/>
        </p:scale>
        <p:origin x="1478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B8A99B-80C0-4409-BA8D-F84990DA4E7E}" type="datetimeFigureOut">
              <a:rPr lang="ru-RU"/>
              <a:pPr>
                <a:defRPr/>
              </a:pPr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56FE8B-540E-44D1-9C35-8EC2DE7333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CD7423-4DBC-459E-A1BE-7BFF343AEAF4}" type="datetimeFigureOut">
              <a:rPr lang="ru-RU"/>
              <a:pPr>
                <a:defRPr/>
              </a:pPr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8792B4-2B97-4566-8D26-AF6998B0CB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96908-3E2B-46C3-A485-2BEE8D80F28F}" type="datetimeFigureOut">
              <a:rPr lang="ru-RU"/>
              <a:pPr>
                <a:defRPr/>
              </a:pPr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161A4E-F2C0-48E0-A368-6B969943F5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BB2C80-0A83-4A2F-A150-D3AE5E187579}" type="datetimeFigureOut">
              <a:rPr lang="ru-RU"/>
              <a:pPr>
                <a:defRPr/>
              </a:pPr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57333F-70C7-4534-9D14-B61003AAB8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C69558-8714-481A-A10A-563FE29A5688}" type="datetimeFigureOut">
              <a:rPr lang="ru-RU"/>
              <a:pPr>
                <a:defRPr/>
              </a:pPr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07D474-9FA3-4832-936D-0A750C1D6A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97D2D6-DB8F-434A-B0C6-45B0E0DA8E5D}" type="datetimeFigureOut">
              <a:rPr lang="ru-RU"/>
              <a:pPr>
                <a:defRPr/>
              </a:pPr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727251-7DEA-4D3E-BA27-3DDB5B4122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4DE31D-B580-4CC8-8DB7-A235D957D324}" type="datetimeFigureOut">
              <a:rPr lang="ru-RU"/>
              <a:pPr>
                <a:defRPr/>
              </a:pPr>
              <a:t>30.01.2024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0C5A0B-34D2-4395-A6AD-EE3AF12A92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F2D921-1DFD-42C3-B8B1-CD46B7388892}" type="datetimeFigureOut">
              <a:rPr lang="ru-RU"/>
              <a:pPr>
                <a:defRPr/>
              </a:pPr>
              <a:t>30.01.2024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B56004-06F4-4522-BF14-551BA73B3B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7C6312-6AC0-4BAE-9384-1A3A32F19FC2}" type="datetimeFigureOut">
              <a:rPr lang="ru-RU"/>
              <a:pPr>
                <a:defRPr/>
              </a:pPr>
              <a:t>30.01.2024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3EE819-43C6-4E2E-B22B-EDAEC90951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A50C5E-BE05-477A-A3D3-B59482B1D84F}" type="datetimeFigureOut">
              <a:rPr lang="ru-RU"/>
              <a:pPr>
                <a:defRPr/>
              </a:pPr>
              <a:t>30.01.2024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1F4CFA-BD07-4E56-8FB6-8F85B9C4B8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E0FB1-E7C0-4B9E-BACB-6D09FB7F1A02}" type="datetimeFigureOut">
              <a:rPr lang="ru-RU"/>
              <a:pPr>
                <a:defRPr/>
              </a:pPr>
              <a:t>30.01.2024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2FDC84-6E01-4658-BBAD-66D1E83FB0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68E78C-5ACB-4B07-92EB-A3BA1F285F45}" type="datetimeFigureOut">
              <a:rPr lang="ru-RU"/>
              <a:pPr>
                <a:defRPr/>
              </a:pPr>
              <a:t>30.01.2024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8D9A58-AAC6-425F-82F5-BD88856F20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205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A9D292C-A79F-4234-B140-616AECE35927}" type="datetimeFigureOut">
              <a:rPr lang="ru-RU"/>
              <a:pPr>
                <a:defRPr/>
              </a:pPr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57E58A4-A77B-4457-A972-68D774C826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b="1" dirty="0">
              <a:latin typeface="Arial" charset="0"/>
            </a:endParaRPr>
          </a:p>
        </p:txBody>
      </p:sp>
      <p:sp>
        <p:nvSpPr>
          <p:cNvPr id="307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dirty="0">
                <a:latin typeface="Arial" charset="0"/>
              </a:rPr>
              <a:t>   </a:t>
            </a:r>
            <a:r>
              <a:rPr lang="ru-RU" b="1" dirty="0">
                <a:latin typeface="Arial" charset="0"/>
              </a:rPr>
              <a:t>« Мониторинг учащихся 10-11 классов при подготовке к ЕГЭ</a:t>
            </a:r>
          </a:p>
          <a:p>
            <a:pPr algn="ctr" eaLnBrk="1" hangingPunct="1">
              <a:buFont typeface="Arial" charset="0"/>
              <a:buNone/>
            </a:pPr>
            <a:r>
              <a:rPr lang="ru-RU" b="1" dirty="0">
                <a:latin typeface="Arial" charset="0"/>
              </a:rPr>
              <a:t>по математике»</a:t>
            </a:r>
          </a:p>
          <a:p>
            <a:pPr eaLnBrk="1" hangingPunct="1">
              <a:buFont typeface="Arial" charset="0"/>
              <a:buNone/>
            </a:pPr>
            <a:endParaRPr lang="ru-RU" b="1" dirty="0">
              <a:latin typeface="Arial" charset="0"/>
            </a:endParaRPr>
          </a:p>
          <a:p>
            <a:pPr eaLnBrk="1" hangingPunct="1">
              <a:buFont typeface="Arial" charset="0"/>
              <a:buNone/>
            </a:pPr>
            <a:r>
              <a:rPr lang="ru-RU" dirty="0">
                <a:latin typeface="Arial" charset="0"/>
              </a:rPr>
              <a:t>Подготовила:                 учитель МБОУ</a:t>
            </a:r>
            <a:br>
              <a:rPr lang="ru-RU" dirty="0">
                <a:latin typeface="Arial" charset="0"/>
              </a:rPr>
            </a:br>
            <a:r>
              <a:rPr lang="ru-RU" dirty="0">
                <a:latin typeface="Arial" charset="0"/>
              </a:rPr>
              <a:t>                                    </a:t>
            </a:r>
            <a:r>
              <a:rPr lang="ru-RU" dirty="0" err="1">
                <a:latin typeface="Arial" charset="0"/>
              </a:rPr>
              <a:t>Луневская</a:t>
            </a:r>
            <a:r>
              <a:rPr lang="ru-RU" dirty="0">
                <a:latin typeface="Arial" charset="0"/>
              </a:rPr>
              <a:t> СОШ</a:t>
            </a:r>
            <a:br>
              <a:rPr lang="ru-RU" dirty="0">
                <a:latin typeface="Arial" charset="0"/>
              </a:rPr>
            </a:br>
            <a:r>
              <a:rPr lang="ru-RU" dirty="0">
                <a:latin typeface="Arial" charset="0"/>
              </a:rPr>
              <a:t>                                    </a:t>
            </a:r>
            <a:r>
              <a:rPr lang="ru-RU" dirty="0" err="1">
                <a:latin typeface="Arial" charset="0"/>
              </a:rPr>
              <a:t>Ерусалимова</a:t>
            </a:r>
            <a:r>
              <a:rPr lang="ru-RU" dirty="0">
                <a:latin typeface="Arial" charset="0"/>
              </a:rPr>
              <a:t> Г.М.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7"/>
          <p:cNvPicPr/>
          <p:nvPr/>
        </p:nvPicPr>
        <p:blipFill>
          <a:blip r:embed="rId2"/>
          <a:stretch>
            <a:fillRect/>
          </a:stretch>
        </p:blipFill>
        <p:spPr bwMode="auto">
          <a:xfrm>
            <a:off x="785786" y="571480"/>
            <a:ext cx="7572428" cy="571504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8"/>
          <p:cNvPicPr/>
          <p:nvPr/>
        </p:nvPicPr>
        <p:blipFill>
          <a:blip r:embed="rId2"/>
          <a:stretch>
            <a:fillRect/>
          </a:stretch>
        </p:blipFill>
        <p:spPr bwMode="auto">
          <a:xfrm>
            <a:off x="642910" y="500042"/>
            <a:ext cx="7786741" cy="5534045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9"/>
          <p:cNvPicPr/>
          <p:nvPr/>
        </p:nvPicPr>
        <p:blipFill>
          <a:blip r:embed="rId2"/>
          <a:stretch>
            <a:fillRect/>
          </a:stretch>
        </p:blipFill>
        <p:spPr bwMode="auto">
          <a:xfrm>
            <a:off x="785786" y="285728"/>
            <a:ext cx="7429552" cy="5748359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/>
              <a:t>Индивидуальный мониторинг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57188" y="1571625"/>
          <a:ext cx="8572500" cy="4997450"/>
        </p:xfrm>
        <a:graphic>
          <a:graphicData uri="http://schemas.openxmlformats.org/drawingml/2006/table">
            <a:tbl>
              <a:tblPr/>
              <a:tblGrid>
                <a:gridCol w="4286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70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57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857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857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857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857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857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28575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28575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28575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28575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28575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285750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28575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285750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285750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285750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287338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285750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285750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  <a:gridCol w="285750">
                  <a:extLst>
                    <a:ext uri="{9D8B030D-6E8A-4147-A177-3AD203B41FA5}">
                      <a16:colId xmlns:a16="http://schemas.microsoft.com/office/drawing/2014/main" val="20021"/>
                    </a:ext>
                  </a:extLst>
                </a:gridCol>
                <a:gridCol w="285750">
                  <a:extLst>
                    <a:ext uri="{9D8B030D-6E8A-4147-A177-3AD203B41FA5}">
                      <a16:colId xmlns:a16="http://schemas.microsoft.com/office/drawing/2014/main" val="20022"/>
                    </a:ext>
                  </a:extLst>
                </a:gridCol>
                <a:gridCol w="285750">
                  <a:extLst>
                    <a:ext uri="{9D8B030D-6E8A-4147-A177-3AD203B41FA5}">
                      <a16:colId xmlns:a16="http://schemas.microsoft.com/office/drawing/2014/main" val="20023"/>
                    </a:ext>
                  </a:extLst>
                </a:gridCol>
                <a:gridCol w="285750">
                  <a:extLst>
                    <a:ext uri="{9D8B030D-6E8A-4147-A177-3AD203B41FA5}">
                      <a16:colId xmlns:a16="http://schemas.microsoft.com/office/drawing/2014/main" val="20024"/>
                    </a:ext>
                  </a:extLst>
                </a:gridCol>
                <a:gridCol w="285750">
                  <a:extLst>
                    <a:ext uri="{9D8B030D-6E8A-4147-A177-3AD203B41FA5}">
                      <a16:colId xmlns:a16="http://schemas.microsoft.com/office/drawing/2014/main" val="20025"/>
                    </a:ext>
                  </a:extLst>
                </a:gridCol>
                <a:gridCol w="285750">
                  <a:extLst>
                    <a:ext uri="{9D8B030D-6E8A-4147-A177-3AD203B41FA5}">
                      <a16:colId xmlns:a16="http://schemas.microsoft.com/office/drawing/2014/main" val="20026"/>
                    </a:ext>
                  </a:extLst>
                </a:gridCol>
                <a:gridCol w="571500">
                  <a:extLst>
                    <a:ext uri="{9D8B030D-6E8A-4147-A177-3AD203B41FA5}">
                      <a16:colId xmlns:a16="http://schemas.microsoft.com/office/drawing/2014/main" val="20027"/>
                    </a:ext>
                  </a:extLst>
                </a:gridCol>
              </a:tblGrid>
              <a:tr h="679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Вар.</a:t>
                      </a: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А1</a:t>
                      </a: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А2</a:t>
                      </a: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А3</a:t>
                      </a: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А4</a:t>
                      </a: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А5</a:t>
                      </a: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А6</a:t>
                      </a: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А7</a:t>
                      </a: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А8</a:t>
                      </a: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А9</a:t>
                      </a: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А</a:t>
                      </a:r>
                      <a:b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</a:b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А</a:t>
                      </a:r>
                      <a:b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</a:b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11</a:t>
                      </a: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А</a:t>
                      </a:r>
                      <a:b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</a:b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12</a:t>
                      </a: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А</a:t>
                      </a:r>
                      <a:b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</a:b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13</a:t>
                      </a: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А</a:t>
                      </a:r>
                      <a:b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</a:b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14</a:t>
                      </a: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А</a:t>
                      </a:r>
                      <a:b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</a:b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15</a:t>
                      </a: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А</a:t>
                      </a:r>
                      <a:b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</a:b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16</a:t>
                      </a: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А</a:t>
                      </a:r>
                      <a:b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</a:b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17</a:t>
                      </a: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А</a:t>
                      </a:r>
                      <a:b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</a:b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18</a:t>
                      </a: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А</a:t>
                      </a:r>
                      <a:b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</a:b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19</a:t>
                      </a: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А</a:t>
                      </a:r>
                      <a:b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</a:b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20</a:t>
                      </a: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21</a:t>
                      </a: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А</a:t>
                      </a:r>
                      <a:b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</a:b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22</a:t>
                      </a: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А</a:t>
                      </a:r>
                      <a:b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</a:b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23</a:t>
                      </a: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А</a:t>
                      </a:r>
                      <a:b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</a:b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24</a:t>
                      </a: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А</a:t>
                      </a:r>
                      <a:b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</a:b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25</a:t>
                      </a: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А</a:t>
                      </a:r>
                      <a:b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</a:b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26</a:t>
                      </a: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Общий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балл</a:t>
                      </a: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1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В 1</a:t>
                      </a: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1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В 2</a:t>
                      </a: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1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В 3</a:t>
                      </a: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1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В 4</a:t>
                      </a: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1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В 5</a:t>
                      </a: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31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В 6</a:t>
                      </a: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31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В 7</a:t>
                      </a: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31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В 8</a:t>
                      </a: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31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В 9</a:t>
                      </a: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31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В 10</a:t>
                      </a: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526" marR="4452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Изображение11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500034" y="571480"/>
            <a:ext cx="8072493" cy="5554683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Изображение1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571472" y="285728"/>
            <a:ext cx="8286808" cy="6000792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463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/>
              <a:t>Эффективность проделанной работы выразилась в следующих результатах:</a:t>
            </a:r>
            <a:br>
              <a:rPr lang="ru-RU" dirty="0"/>
            </a:br>
            <a:endParaRPr lang="ru-RU" dirty="0"/>
          </a:p>
        </p:txBody>
      </p:sp>
      <p:sp>
        <p:nvSpPr>
          <p:cNvPr id="18435" name="Содержимое 2"/>
          <p:cNvSpPr>
            <a:spLocks noGrp="1"/>
          </p:cNvSpPr>
          <p:nvPr>
            <p:ph idx="1"/>
          </p:nvPr>
        </p:nvSpPr>
        <p:spPr>
          <a:xfrm>
            <a:off x="457200" y="1989138"/>
            <a:ext cx="8229600" cy="41370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b="1" dirty="0"/>
              <a:t> в стабильном росте качества знаний  </a:t>
            </a:r>
            <a:endParaRPr lang="ru-RU" dirty="0"/>
          </a:p>
          <a:p>
            <a:pPr eaLnBrk="1" hangingPunct="1">
              <a:lnSpc>
                <a:spcPct val="90000"/>
              </a:lnSpc>
            </a:pPr>
            <a:r>
              <a:rPr lang="ru-RU" b="1" dirty="0"/>
              <a:t> в устойчивом росте результатов выполнения заданий на ЕГЭ в 11 классе.</a:t>
            </a:r>
            <a:endParaRPr lang="ru-RU" dirty="0"/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7356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9600" b="1" dirty="0">
                <a:solidFill>
                  <a:srgbClr val="FF0000"/>
                </a:solidFill>
                <a:latin typeface="Monotype Corsiva" pitchFamily="66" charset="0"/>
              </a:rPr>
              <a:t>              Спасибо</a:t>
            </a:r>
            <a:br>
              <a:rPr lang="ru-RU" sz="9600" b="1" dirty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9600" b="1" dirty="0">
                <a:solidFill>
                  <a:srgbClr val="FF0000"/>
                </a:solidFill>
                <a:latin typeface="Monotype Corsiva" pitchFamily="66" charset="0"/>
              </a:rPr>
              <a:t>                за </a:t>
            </a:r>
            <a:br>
              <a:rPr lang="ru-RU" sz="9600" b="1" dirty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9600" b="1" dirty="0">
                <a:solidFill>
                  <a:srgbClr val="FF0000"/>
                </a:solidFill>
                <a:latin typeface="Monotype Corsiva" pitchFamily="66" charset="0"/>
              </a:rPr>
              <a:t>               внимание!</a:t>
            </a:r>
          </a:p>
        </p:txBody>
      </p:sp>
      <p:pic>
        <p:nvPicPr>
          <p:cNvPr id="19459" name="Picture 2" descr="E:\Мои документы\мама раб\анимашки\61210853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85750" y="785813"/>
            <a:ext cx="3786188" cy="4643437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28625" y="928688"/>
            <a:ext cx="8229600" cy="5168900"/>
          </a:xfrm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54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«Когда человек не знает, к какой пристани он держит путь, для него ни один ветер не будет попутным»</a:t>
            </a:r>
          </a:p>
          <a:p>
            <a:pPr algn="r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54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                            (Сенека)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/>
          </a:p>
        </p:txBody>
      </p:sp>
      <p:pic>
        <p:nvPicPr>
          <p:cNvPr id="4099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1643042" y="0"/>
            <a:ext cx="7200900" cy="119697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2800" b="1" i="1" dirty="0">
                <a:solidFill>
                  <a:srgbClr val="0033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План подготовки к ЕГЭ по математике  в 10 – 11 классах</a:t>
            </a:r>
            <a:r>
              <a:rPr lang="ru-RU" b="1" dirty="0"/>
              <a:t> </a:t>
            </a:r>
          </a:p>
        </p:txBody>
      </p:sp>
      <p:graphicFrame>
        <p:nvGraphicFramePr>
          <p:cNvPr id="43078" name="Group 70"/>
          <p:cNvGraphicFramePr>
            <a:graphicFrameLocks noGrp="1"/>
          </p:cNvGraphicFramePr>
          <p:nvPr>
            <p:ph idx="1"/>
          </p:nvPr>
        </p:nvGraphicFramePr>
        <p:xfrm>
          <a:off x="323850" y="1268413"/>
          <a:ext cx="8569325" cy="5396021"/>
        </p:xfrm>
        <a:graphic>
          <a:graphicData uri="http://schemas.openxmlformats.org/drawingml/2006/table">
            <a:tbl>
              <a:tblPr/>
              <a:tblGrid>
                <a:gridCol w="67643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49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22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Мероприятие</a:t>
                      </a:r>
                    </a:p>
                  </a:txBody>
                  <a:tcPr marT="45715" marB="4571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1" u="none" strike="noStrike" cap="none" normalizeH="0" baseline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Срок проведения</a:t>
                      </a:r>
                      <a:r>
                        <a:rPr kumimoji="0" lang="ru-RU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717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1" u="none" strike="noStrike" cap="none" normalizeH="0" baseline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   Информационно–просветительская работа</a:t>
                      </a:r>
                    </a:p>
                  </a:txBody>
                  <a:tcPr marT="45715" marB="4571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1907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Знакомство учащихся со структурой и содержанием ЕГЭ по математике, с особенностями формулировок заданий</a:t>
                      </a:r>
                    </a:p>
                  </a:txBody>
                  <a:tcPr marT="45715" marB="4571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октябрь</a:t>
                      </a:r>
                      <a:r>
                        <a:rPr kumimoji="0" 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010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Знакомство учащихся с системой оценивания отдельных заданий и работы в целом </a:t>
                      </a:r>
                    </a:p>
                  </a:txBody>
                  <a:tcPr marT="45715" marB="4571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октябрь</a:t>
                      </a:r>
                      <a:r>
                        <a:rPr kumimoji="0" 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889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Знакомство учащихся с критериями, которыми руководствуются эксперты при проверке тестовых заданий </a:t>
                      </a:r>
                    </a:p>
                  </a:txBody>
                  <a:tcPr marT="45715" marB="4571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октябрь – май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0579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Знакомство учащихся с самыми распространенными ошибками при выполнении тестов ЕГЭ (после изучения темы) </a:t>
                      </a:r>
                    </a:p>
                  </a:txBody>
                  <a:tcPr marT="45715" marB="4571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октябрь – май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010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Пополнение личной библиотеки методической и информационной литературой по ЕГЭ</a:t>
                      </a:r>
                    </a:p>
                  </a:txBody>
                  <a:tcPr marT="45715" marB="4571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сентя</a:t>
                      </a:r>
                      <a:r>
                        <a:rPr kumimoji="0" 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Times New Roman" pitchFamily="18" charset="0"/>
                        </a:rPr>
                        <a:t>брь</a:t>
                      </a:r>
                      <a:r>
                        <a:rPr kumimoji="0" 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 – май 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46"/>
          <p:cNvSpPr>
            <a:spLocks noGrp="1" noChangeArrowheads="1"/>
          </p:cNvSpPr>
          <p:nvPr>
            <p:ph type="title"/>
          </p:nvPr>
        </p:nvSpPr>
        <p:spPr>
          <a:xfrm>
            <a:off x="539750" y="620713"/>
            <a:ext cx="6337300" cy="647700"/>
          </a:xfrm>
        </p:spPr>
        <p:txBody>
          <a:bodyPr/>
          <a:lstStyle/>
          <a:p>
            <a:pPr eaLnBrk="1" hangingPunct="1"/>
            <a:endParaRPr lang="ru-RU" altLang="ru-RU"/>
          </a:p>
        </p:txBody>
      </p:sp>
      <p:graphicFrame>
        <p:nvGraphicFramePr>
          <p:cNvPr id="45130" name="Group 74"/>
          <p:cNvGraphicFramePr>
            <a:graphicFrameLocks noGrp="1"/>
          </p:cNvGraphicFramePr>
          <p:nvPr>
            <p:ph idx="1"/>
          </p:nvPr>
        </p:nvGraphicFramePr>
        <p:xfrm>
          <a:off x="539750" y="404813"/>
          <a:ext cx="8208963" cy="5988048"/>
        </p:xfrm>
        <a:graphic>
          <a:graphicData uri="http://schemas.openxmlformats.org/drawingml/2006/table">
            <a:tbl>
              <a:tblPr/>
              <a:tblGrid>
                <a:gridCol w="64404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684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2304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Мероприятие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1" u="none" strike="noStrike" cap="none" normalizeH="0" baseline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Срок проведения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724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1" u="none" strike="noStrike" cap="none" normalizeH="0" baseline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Работа с контрольно -  измерительными материалами</a:t>
                      </a:r>
                      <a:r>
                        <a:rPr kumimoji="0" 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62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Обучение заполнению бланков ответов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октябрь 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011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Проведение диагностических работ(Систематический мониторинг результатов подготовки) 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В течении года 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011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Организация работы учащихся по освоению техники тестирования, пониманию разных стилей и тем заданий 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сентябрь – май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011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Выбор оптимальной стратегии выполнения заданий. ЕГЭ. Формирование верных ассоциаций 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октябрь – май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62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Обучение решению заданий с кратким ответом 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октябрь – май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962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Обучение решению заданий с развернутым ответом 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октябрь – май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7011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Анализ и коррекция типичных ошибок   (после проведения очередной диагностической работы) 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октябрь – май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7144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Индивидуальные консультации с учащимися (после проведения очередной диагностической работы)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октябрь – май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2"/>
          <p:cNvPicPr/>
          <p:nvPr/>
        </p:nvPicPr>
        <p:blipFill>
          <a:blip r:embed="rId2"/>
          <a:stretch>
            <a:fillRect/>
          </a:stretch>
        </p:blipFill>
        <p:spPr bwMode="auto">
          <a:xfrm>
            <a:off x="857224" y="500042"/>
            <a:ext cx="7643866" cy="564360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3"/>
          <p:cNvPicPr/>
          <p:nvPr/>
        </p:nvPicPr>
        <p:blipFill>
          <a:blip r:embed="rId2"/>
          <a:stretch>
            <a:fillRect/>
          </a:stretch>
        </p:blipFill>
        <p:spPr bwMode="auto">
          <a:xfrm>
            <a:off x="642910" y="571480"/>
            <a:ext cx="7715304" cy="571504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4"/>
          <p:cNvPicPr/>
          <p:nvPr/>
        </p:nvPicPr>
        <p:blipFill>
          <a:blip r:embed="rId2"/>
          <a:stretch>
            <a:fillRect/>
          </a:stretch>
        </p:blipFill>
        <p:spPr bwMode="auto">
          <a:xfrm>
            <a:off x="642910" y="642918"/>
            <a:ext cx="7786742" cy="5572164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6"/>
          <p:cNvPicPr/>
          <p:nvPr/>
        </p:nvPicPr>
        <p:blipFill>
          <a:blip r:embed="rId2"/>
          <a:stretch>
            <a:fillRect/>
          </a:stretch>
        </p:blipFill>
        <p:spPr bwMode="auto">
          <a:xfrm>
            <a:off x="500034" y="357166"/>
            <a:ext cx="8072494" cy="585791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689</TotalTime>
  <Words>374</Words>
  <Application>Microsoft Office PowerPoint</Application>
  <PresentationFormat>Экран (4:3)</PresentationFormat>
  <Paragraphs>84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Arial</vt:lpstr>
      <vt:lpstr>Calibri</vt:lpstr>
      <vt:lpstr>Monotype Corsiva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План подготовки к ЕГЭ по математике  в 10 – 11 классах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Индивидуальный мониторинг</vt:lpstr>
      <vt:lpstr>Презентация PowerPoint</vt:lpstr>
      <vt:lpstr>Презентация PowerPoint</vt:lpstr>
      <vt:lpstr>Эффективность проделанной работы выразилась в следующих результатах: </vt:lpstr>
      <vt:lpstr>              Спасибо                 за                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МЕСТО МОНИТОРИНГОВОЙ ДЕЯТЕЛЬНОСТИ УЧИТЕЛЯ ПРИ ПОДГОТОВКЕ УЧАЩИХСЯ  К ЕГЭ</dc:title>
  <dc:creator>Elena</dc:creator>
  <cp:lastModifiedBy>User</cp:lastModifiedBy>
  <cp:revision>61</cp:revision>
  <dcterms:created xsi:type="dcterms:W3CDTF">2010-08-12T12:59:51Z</dcterms:created>
  <dcterms:modified xsi:type="dcterms:W3CDTF">2024-01-30T08:53:58Z</dcterms:modified>
</cp:coreProperties>
</file>