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71" r:id="rId7"/>
    <p:sldId id="260" r:id="rId8"/>
    <p:sldId id="261" r:id="rId9"/>
    <p:sldId id="263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Оптимальность предметных знаний</c:v>
                </c:pt>
                <c:pt idx="1">
                  <c:v>Способность к анализу информации</c:v>
                </c:pt>
                <c:pt idx="2">
                  <c:v>Готовность к решению межличностных отношений </c:v>
                </c:pt>
                <c:pt idx="3">
                  <c:v>Готовность к участию в общественной жизни по решению проблемы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Оптимальность предметных знаний</c:v>
                </c:pt>
                <c:pt idx="1">
                  <c:v>Способность к анализу информации</c:v>
                </c:pt>
                <c:pt idx="2">
                  <c:v>Готовность к решению межличностных отношений </c:v>
                </c:pt>
                <c:pt idx="3">
                  <c:v>Готовность к участию в общественной жизни по решению проблемы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60</c:v>
                </c:pt>
                <c:pt idx="1">
                  <c:v>56</c:v>
                </c:pt>
                <c:pt idx="2">
                  <c:v>40</c:v>
                </c:pt>
                <c:pt idx="3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Оптимальность предметных знаний</c:v>
                </c:pt>
                <c:pt idx="1">
                  <c:v>Способность к анализу информации</c:v>
                </c:pt>
                <c:pt idx="2">
                  <c:v>Готовность к решению межличностных отношений </c:v>
                </c:pt>
                <c:pt idx="3">
                  <c:v>Готовность к участию в общественной жизни по решению проблемы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32</c:v>
                </c:pt>
                <c:pt idx="1">
                  <c:v>41</c:v>
                </c:pt>
                <c:pt idx="2">
                  <c:v>77</c:v>
                </c:pt>
                <c:pt idx="3">
                  <c:v>92</c:v>
                </c:pt>
              </c:numCache>
            </c:numRef>
          </c:val>
        </c:ser>
        <c:shape val="cylinder"/>
        <c:axId val="136867840"/>
        <c:axId val="136869376"/>
        <c:axId val="0"/>
      </c:bar3DChart>
      <c:catAx>
        <c:axId val="136867840"/>
        <c:scaling>
          <c:orientation val="minMax"/>
        </c:scaling>
        <c:axPos val="b"/>
        <c:tickLblPos val="nextTo"/>
        <c:crossAx val="136869376"/>
        <c:crosses val="autoZero"/>
        <c:auto val="1"/>
        <c:lblAlgn val="ctr"/>
        <c:lblOffset val="100"/>
      </c:catAx>
      <c:valAx>
        <c:axId val="136869376"/>
        <c:scaling>
          <c:orientation val="minMax"/>
        </c:scaling>
        <c:axPos val="l"/>
        <c:majorGridlines/>
        <c:numFmt formatCode="General" sourceLinked="1"/>
        <c:tickLblPos val="nextTo"/>
        <c:crossAx val="1368678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E182D-7C5C-4735-9A5A-0CC02C2C8D8C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C8C99-8254-41B1-A123-EC53087E6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C8C99-8254-41B1-A123-EC53087E640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C8C99-8254-41B1-A123-EC53087E640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52CEEC-39C6-4976-AF54-0E64F23804CE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Муниципальный  этап  Всероссийского конкурса 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«Учитель года -2023»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Методическая копилка 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Формирование глобальных компетенций на уроках обществознания  </a:t>
            </a:r>
          </a:p>
          <a:p>
            <a:pPr algn="r"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истории и обществознания 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МБОУ-СОШ №11 Шиловского гарнизона 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Галина Юрьевна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Дяглева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_105\Desktop\t-qRTOJzHuB1cnDhq6kCP1pVzuejzznyz_9PsqvxRnmNWRTqv8ydyb4OiE71djBkW-AIAxS7NWN5Npi752UUkfOQ.jpg"/>
          <p:cNvPicPr>
            <a:picLocks noChangeAspect="1" noChangeArrowheads="1"/>
          </p:cNvPicPr>
          <p:nvPr/>
        </p:nvPicPr>
        <p:blipFill>
          <a:blip r:embed="rId2"/>
          <a:srcRect t="23475"/>
          <a:stretch>
            <a:fillRect/>
          </a:stretch>
        </p:blipFill>
        <p:spPr bwMode="auto">
          <a:xfrm>
            <a:off x="1357290" y="3643314"/>
            <a:ext cx="4643470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</a:rPr>
              <a:t>Социально-педагогический потенциал задач</a:t>
            </a:r>
            <a:endParaRPr lang="ru-RU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728" y="1428736"/>
            <a:ext cx="7504960" cy="35719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Задачи предназначены, прежде всего, для развития навыков решения проблем, их оценки.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Условия задач развивают умения: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обосновывать решения проблем; 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конкретизировать предложения по решению проблем; 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выделять основные условия решения проблем;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отбирать и анализировать информационные источники, способствующие решению проблем; 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использовать предметные знания для решения проблем; 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обосновать ценностный выбор решения проблем; 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оценивать качество представленных предложений решения проблемы;  </a:t>
            </a:r>
          </a:p>
          <a:p>
            <a:pPr lvl="0" fontAlgn="base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презентовать решения проблем.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Picture 2" descr="D:\Desktop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714884"/>
            <a:ext cx="2611650" cy="1958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1298880" cy="1143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684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Функционально грамотный ученик –это  действующий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«гражданин» </a:t>
            </a:r>
            <a:endParaRPr lang="ru-RU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>
            <a:extLst>
              <a:ext uri="{FF2B5EF4-FFF2-40B4-BE49-F238E27FC236}">
                <a16:creationId xmlns="" xmlns:a16="http://schemas.microsoft.com/office/drawing/2014/main" id="{165D3A2B-61C7-88E5-19D5-C08B0DBCBD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r="-3" b="-3"/>
          <a:stretch/>
        </p:blipFill>
        <p:spPr>
          <a:xfrm>
            <a:off x="1214414" y="1785926"/>
            <a:ext cx="3429024" cy="3429024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pic>
        <p:nvPicPr>
          <p:cNvPr id="2050" name="Picture 2" descr="C:\Users\User_105\Desktop\функц.грамотность_1.jpg"/>
          <p:cNvPicPr>
            <a:picLocks noChangeAspect="1" noChangeArrowheads="1"/>
          </p:cNvPicPr>
          <p:nvPr/>
        </p:nvPicPr>
        <p:blipFill>
          <a:blip r:embed="rId3"/>
          <a:srcRect l="30469" t="58333" r="34375" b="6250"/>
          <a:stretch>
            <a:fillRect/>
          </a:stretch>
        </p:blipFill>
        <p:spPr bwMode="auto">
          <a:xfrm>
            <a:off x="4929190" y="1714488"/>
            <a:ext cx="3714776" cy="3429024"/>
          </a:xfrm>
          <a:prstGeom prst="rect">
            <a:avLst/>
          </a:prstGeom>
          <a:noFill/>
        </p:spPr>
      </p:pic>
      <p:pic>
        <p:nvPicPr>
          <p:cNvPr id="5" name="Picture 2" descr="D:\Desktop\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000108"/>
            <a:ext cx="857256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Содержательное наполнение конструкта  функциональной грамотности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User_105\Desktop\25012022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6786610" cy="5092275"/>
          </a:xfrm>
          <a:prstGeom prst="rect">
            <a:avLst/>
          </a:prstGeom>
          <a:noFill/>
        </p:spPr>
      </p:pic>
      <p:pic>
        <p:nvPicPr>
          <p:cNvPr id="5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214290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Глобальная компетентность определяется как многомерная способность, которая включает в себя: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способность изучать глобальные и межкультурные проблемы,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понимать и ценить различные взгляды и мировоззрения,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успешно и уважительно взаимодействовать с другими,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 принимать меры для коллективного благополучия и устойчивого развития.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_105\Desktop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286124"/>
            <a:ext cx="5779412" cy="3456314"/>
          </a:xfrm>
          <a:prstGeom prst="rect">
            <a:avLst/>
          </a:prstGeom>
          <a:noFill/>
        </p:spPr>
      </p:pic>
      <p:pic>
        <p:nvPicPr>
          <p:cNvPr id="5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4285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7362084" cy="114300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Оценка прикладных функциональных умений</a:t>
            </a: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208358" cy="45720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условиях каждой задачи сформулированы умения, которые должны быть представлены при решении задач.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Задания представляются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индивидуально или в группе, оцениваются методом экспертного наблюдения.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оценке определяется уровень развития функциональных умений: высокий, средний, низкий.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r>
              <a:rPr lang="ru-RU" b="1" dirty="0" smtClean="0"/>
              <a:t> </a:t>
            </a:r>
          </a:p>
          <a:p>
            <a:pPr marL="596646" indent="-514350">
              <a:buNone/>
            </a:pPr>
            <a:endParaRPr lang="ru-RU" b="1" dirty="0" smtClean="0"/>
          </a:p>
          <a:p>
            <a:pPr marL="596646" indent="-514350">
              <a:buNone/>
            </a:pPr>
            <a:r>
              <a:rPr lang="ru-RU" b="1" dirty="0" smtClean="0"/>
              <a:t>    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357187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6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214290"/>
            <a:ext cx="857256" cy="857256"/>
          </a:xfrm>
          <a:prstGeom prst="rect">
            <a:avLst/>
          </a:prstGeom>
          <a:noFill/>
        </p:spPr>
      </p:pic>
      <p:pic>
        <p:nvPicPr>
          <p:cNvPr id="7" name="Рисунок 6" descr="C:\Users\User_105\Desktop\Snimok_ekrana_2020-04-24_v_20.57.01.jpg"/>
          <p:cNvPicPr/>
          <p:nvPr/>
        </p:nvPicPr>
        <p:blipFill>
          <a:blip r:embed="rId4"/>
          <a:srcRect t="48817" r="47241"/>
          <a:stretch>
            <a:fillRect/>
          </a:stretch>
        </p:blipFill>
        <p:spPr bwMode="auto">
          <a:xfrm>
            <a:off x="1714480" y="4143380"/>
            <a:ext cx="33575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Подготовка к ЕГЭ 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Описание ситуации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Задача представляет собой типичную ситуацию, в которой оказывается каждый выпускник школы. Итак, представь, что ты выпускник.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Ты определился с выбором ВУЗа, знаешь, перечень экзаменов, которые тебе придется сдавать, понимаешь, что у тебя есть пробелы в знаниях, которые было бы неплохо восполнить. В школе этого сделать не удастся, потому что ты выбрал гуманитарную направленность, но учишься в классе, где больше времени уделяется математике. Здесь то и возникает необходимость дополнительных занятий.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Но и тут все не так просто, встает важный вопрос: что же выбрать: курсы, репетитора? Какие?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esktop\f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290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Подготовка к ЕГЭ </a:t>
            </a:r>
            <a:endParaRPr lang="ru-RU" sz="1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Задания и вопросы для анализа ситуации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1. Можно ли на основании информации, представленной далее в тексте задания, сделать выбор? </a:t>
            </a:r>
          </a:p>
          <a:p>
            <a:pPr lvl="0" fontAlgn="base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2.Какая еще информация необходима для принятия решения? </a:t>
            </a:r>
          </a:p>
          <a:p>
            <a:pPr lvl="0" fontAlgn="base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3. Определите сильные и слабые стороны каждого из представленных предложений (курсов ЕГЭ и репетитора). </a:t>
            </a:r>
          </a:p>
          <a:p>
            <a:pPr lvl="0" fontAlgn="base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4.  Выделите критерии, на основании которых вы делаете свой выбор.  </a:t>
            </a:r>
          </a:p>
          <a:p>
            <a:pPr lvl="0" fontAlgn="base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5.Обоснуйте сделанный выбор. </a:t>
            </a:r>
          </a:p>
          <a:p>
            <a:pPr lvl="0" fontAlgn="base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6.Сформулируйте пять главных правил для успешной подготовки в вуз, изложите их членам конкурсной комиссии. </a:t>
            </a:r>
          </a:p>
          <a:p>
            <a:pPr lvl="0" fontAlgn="base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930"/>
          <p:cNvPicPr/>
          <p:nvPr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285852" y="1643050"/>
            <a:ext cx="504825" cy="838200"/>
          </a:xfrm>
          <a:prstGeom prst="rect">
            <a:avLst/>
          </a:prstGeom>
        </p:spPr>
      </p:pic>
      <p:pic>
        <p:nvPicPr>
          <p:cNvPr id="6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57166"/>
            <a:ext cx="1000132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Многонациональный Новосибирск </a:t>
            </a:r>
            <a:endParaRPr lang="ru-RU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В Новосибирске работает общеобразовательная школа № N.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В школе есть 11 класс, который по этническому составу является интернациональным, поскольку в нем обучаются представители Таджикистана и Северного Кавказа. Из-за участившихся случаев проявления ксенофобии, реакции на рост этнической преступности, класс разделился на две противоборствующие группы. В классе сложилась тяжёлая психологическая атмосфера, происходит обострение межличностных отношений на национальной почве, значительно снизилась успеваемость.  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Задания и вопросы для анализа ситуации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1.Предложите пути выхода из конфликтной ситуации. </a:t>
            </a:r>
          </a:p>
          <a:p>
            <a:pPr lvl="0" fontAlgn="base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2.Определите программу действий, в реализации которой будут принимать участие учащиеся и их родители, учителя, администрация ОУ.  </a:t>
            </a:r>
          </a:p>
          <a:p>
            <a:pPr lvl="0" fontAlgn="base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3.Можно ли предотвратить описанную ситуацию. Когда? Каким образом? </a:t>
            </a:r>
          </a:p>
          <a:p>
            <a:pPr lvl="0" fontAlgn="base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4.Какие предложения по молодежной политике вы, как будущие избиратели, внесли бы в правительство города (предложения должны относиться к деятельности новосибирской школы)?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214290"/>
            <a:ext cx="1143008" cy="1143008"/>
          </a:xfrm>
          <a:prstGeom prst="rect">
            <a:avLst/>
          </a:prstGeom>
          <a:noFill/>
        </p:spPr>
      </p:pic>
      <p:pic>
        <p:nvPicPr>
          <p:cNvPr id="5" name="Picture 1930"/>
          <p:cNvPicPr/>
          <p:nvPr/>
        </p:nvPicPr>
        <p:blipFill>
          <a:blip r:embed="rId4">
            <a:duotone>
              <a:prstClr val="black"/>
              <a:srgbClr val="C0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142976" y="3357562"/>
            <a:ext cx="504825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Многонациональный   Новосибирск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14480" y="1142984"/>
          <a:ext cx="6858048" cy="4052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71670" y="5715016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мониторинге участвовало  11 школ Новосибирского района . 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142  обучающихся 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14290"/>
            <a:ext cx="1194911" cy="105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329</TotalTime>
  <Words>577</Words>
  <Application>Microsoft Office PowerPoint</Application>
  <PresentationFormat>Экран (4:3)</PresentationFormat>
  <Paragraphs>66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Муниципальный  этап  Всероссийского конкурса   «Учитель года -2023»</vt:lpstr>
      <vt:lpstr>Функционально грамотный ученик –это  действующий «гражданин» </vt:lpstr>
      <vt:lpstr>Содержательное наполнение конструкта  функциональной грамотности</vt:lpstr>
      <vt:lpstr>Глобальная компетентность определяется как многомерная способность, которая включает в себя:  </vt:lpstr>
      <vt:lpstr>                Оценка прикладных функциональных умений  </vt:lpstr>
      <vt:lpstr>Подготовка к ЕГЭ </vt:lpstr>
      <vt:lpstr>Подготовка к ЕГЭ </vt:lpstr>
      <vt:lpstr>Многонациональный Новосибирск </vt:lpstr>
      <vt:lpstr>Многонациональный   Новосибирск </vt:lpstr>
      <vt:lpstr>Социально-педагогический потенциал задач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User_105</dc:creator>
  <cp:lastModifiedBy>User_105</cp:lastModifiedBy>
  <cp:revision>10</cp:revision>
  <dcterms:created xsi:type="dcterms:W3CDTF">2021-11-08T17:47:54Z</dcterms:created>
  <dcterms:modified xsi:type="dcterms:W3CDTF">2023-03-12T07:41:45Z</dcterms:modified>
</cp:coreProperties>
</file>