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78" y="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354E02-7957-4663-8B0D-68AFC275A673}" type="doc">
      <dgm:prSet loTypeId="urn:microsoft.com/office/officeart/2005/8/layout/cycle2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D1FF0732-5949-4B99-846B-225C5F9AAB88}">
      <dgm:prSet phldrT="[Текст]" custT="1"/>
      <dgm:spPr/>
      <dgm:t>
        <a:bodyPr/>
        <a:lstStyle/>
        <a:p>
          <a:r>
            <a:rPr lang="ru-RU" sz="1800" dirty="0" smtClean="0"/>
            <a:t>ценности</a:t>
          </a:r>
          <a:endParaRPr lang="ru-RU" sz="1800" dirty="0"/>
        </a:p>
      </dgm:t>
    </dgm:pt>
    <dgm:pt modelId="{616974E3-50C3-4CDA-8D4E-AB18C9F19174}" type="parTrans" cxnId="{58197A10-2B85-4085-AB8A-DBF15E1316EE}">
      <dgm:prSet/>
      <dgm:spPr/>
      <dgm:t>
        <a:bodyPr/>
        <a:lstStyle/>
        <a:p>
          <a:endParaRPr lang="ru-RU"/>
        </a:p>
      </dgm:t>
    </dgm:pt>
    <dgm:pt modelId="{A91194C7-25A7-42CD-B4BB-2C6D0A1C5E34}" type="sibTrans" cxnId="{58197A10-2B85-4085-AB8A-DBF15E1316EE}">
      <dgm:prSet/>
      <dgm:spPr/>
      <dgm:t>
        <a:bodyPr/>
        <a:lstStyle/>
        <a:p>
          <a:endParaRPr lang="ru-RU"/>
        </a:p>
      </dgm:t>
    </dgm:pt>
    <dgm:pt modelId="{EAFD05E2-2AE1-4F85-B59E-A3D764E7960E}">
      <dgm:prSet phldrT="[Текст]" phldr="1"/>
      <dgm:spPr/>
      <dgm:t>
        <a:bodyPr/>
        <a:lstStyle/>
        <a:p>
          <a:endParaRPr lang="ru-RU" dirty="0"/>
        </a:p>
      </dgm:t>
    </dgm:pt>
    <dgm:pt modelId="{3259B004-8675-4DBB-B99B-B37162982C91}" type="parTrans" cxnId="{9E0CCB69-8585-4349-B482-2C3DB4508A84}">
      <dgm:prSet/>
      <dgm:spPr/>
      <dgm:t>
        <a:bodyPr/>
        <a:lstStyle/>
        <a:p>
          <a:endParaRPr lang="ru-RU"/>
        </a:p>
      </dgm:t>
    </dgm:pt>
    <dgm:pt modelId="{01C541DC-88FD-4137-B973-1081DC9ED405}" type="sibTrans" cxnId="{9E0CCB69-8585-4349-B482-2C3DB4508A84}">
      <dgm:prSet/>
      <dgm:spPr/>
      <dgm:t>
        <a:bodyPr/>
        <a:lstStyle/>
        <a:p>
          <a:endParaRPr lang="ru-RU"/>
        </a:p>
      </dgm:t>
    </dgm:pt>
    <dgm:pt modelId="{44E93DDD-CB42-416A-85BB-8F2B7CCA6B7E}">
      <dgm:prSet phldrT="[Текст]" custT="1"/>
      <dgm:spPr/>
      <dgm:t>
        <a:bodyPr/>
        <a:lstStyle/>
        <a:p>
          <a:r>
            <a:rPr lang="ru-RU" sz="1600" dirty="0" smtClean="0"/>
            <a:t>Манеры</a:t>
          </a:r>
          <a:r>
            <a:rPr lang="ru-RU" sz="2300" dirty="0" smtClean="0"/>
            <a:t> </a:t>
          </a:r>
          <a:endParaRPr lang="ru-RU" sz="2300" dirty="0"/>
        </a:p>
      </dgm:t>
    </dgm:pt>
    <dgm:pt modelId="{1DAF6F3C-F5F6-440C-9672-FE1870DDBC39}" type="parTrans" cxnId="{92F53D6E-FD12-441B-A264-B2D89DED1E30}">
      <dgm:prSet/>
      <dgm:spPr/>
      <dgm:t>
        <a:bodyPr/>
        <a:lstStyle/>
        <a:p>
          <a:endParaRPr lang="ru-RU"/>
        </a:p>
      </dgm:t>
    </dgm:pt>
    <dgm:pt modelId="{BFD96467-744F-4254-AE5B-FC97839BA16D}" type="sibTrans" cxnId="{92F53D6E-FD12-441B-A264-B2D89DED1E30}">
      <dgm:prSet/>
      <dgm:spPr/>
      <dgm:t>
        <a:bodyPr/>
        <a:lstStyle/>
        <a:p>
          <a:endParaRPr lang="ru-RU"/>
        </a:p>
      </dgm:t>
    </dgm:pt>
    <dgm:pt modelId="{D271E0B2-AE10-4AF8-8C93-DF19D4BD0BAA}">
      <dgm:prSet phldrT="[Текст]" custT="1"/>
      <dgm:spPr/>
      <dgm:t>
        <a:bodyPr/>
        <a:lstStyle/>
        <a:p>
          <a:r>
            <a:rPr lang="ru-RU" sz="1800" dirty="0" smtClean="0"/>
            <a:t>Традиции </a:t>
          </a:r>
          <a:endParaRPr lang="ru-RU" sz="1800" dirty="0"/>
        </a:p>
      </dgm:t>
    </dgm:pt>
    <dgm:pt modelId="{C5EEF15F-DD0F-4E9D-B615-DEB268280094}" type="parTrans" cxnId="{B4887D12-EFE8-4444-B982-5F88F4C43A49}">
      <dgm:prSet/>
      <dgm:spPr/>
      <dgm:t>
        <a:bodyPr/>
        <a:lstStyle/>
        <a:p>
          <a:endParaRPr lang="ru-RU"/>
        </a:p>
      </dgm:t>
    </dgm:pt>
    <dgm:pt modelId="{A6BBA83E-115D-47B0-89FF-A8112514C8B7}" type="sibTrans" cxnId="{B4887D12-EFE8-4444-B982-5F88F4C43A49}">
      <dgm:prSet/>
      <dgm:spPr/>
      <dgm:t>
        <a:bodyPr/>
        <a:lstStyle/>
        <a:p>
          <a:endParaRPr lang="ru-RU"/>
        </a:p>
      </dgm:t>
    </dgm:pt>
    <dgm:pt modelId="{E181A6E3-40F3-4AD4-90E6-7A0CEA9783E9}">
      <dgm:prSet phldrT="[Текст]" phldr="1"/>
      <dgm:spPr/>
      <dgm:t>
        <a:bodyPr/>
        <a:lstStyle/>
        <a:p>
          <a:endParaRPr lang="ru-RU" dirty="0"/>
        </a:p>
      </dgm:t>
    </dgm:pt>
    <dgm:pt modelId="{8A537208-76D3-41BA-884A-153C78E58D2C}" type="parTrans" cxnId="{677890B0-B9ED-4792-A0F0-6D99F2D9BB87}">
      <dgm:prSet/>
      <dgm:spPr/>
      <dgm:t>
        <a:bodyPr/>
        <a:lstStyle/>
        <a:p>
          <a:endParaRPr lang="ru-RU"/>
        </a:p>
      </dgm:t>
    </dgm:pt>
    <dgm:pt modelId="{A5462041-79A4-4E72-9BFA-982A1A6BF74A}" type="sibTrans" cxnId="{677890B0-B9ED-4792-A0F0-6D99F2D9BB87}">
      <dgm:prSet/>
      <dgm:spPr/>
      <dgm:t>
        <a:bodyPr/>
        <a:lstStyle/>
        <a:p>
          <a:endParaRPr lang="ru-RU"/>
        </a:p>
      </dgm:t>
    </dgm:pt>
    <dgm:pt modelId="{255B0014-E8D2-4C55-90AF-FEB6EBCB5816}" type="pres">
      <dgm:prSet presAssocID="{06354E02-7957-4663-8B0D-68AFC275A673}" presName="cycle" presStyleCnt="0">
        <dgm:presLayoutVars>
          <dgm:dir/>
          <dgm:resizeHandles val="exact"/>
        </dgm:presLayoutVars>
      </dgm:prSet>
      <dgm:spPr/>
    </dgm:pt>
    <dgm:pt modelId="{A2DFBDFC-66F7-4050-BD80-92938E8A35D6}" type="pres">
      <dgm:prSet presAssocID="{D1FF0732-5949-4B99-846B-225C5F9AAB88}" presName="node" presStyleLbl="node1" presStyleIdx="0" presStyleCnt="5" custScaleX="1281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071580-D561-4781-BCE4-110A38DA80B6}" type="pres">
      <dgm:prSet presAssocID="{A91194C7-25A7-42CD-B4BB-2C6D0A1C5E34}" presName="sibTrans" presStyleLbl="sibTrans2D1" presStyleIdx="0" presStyleCnt="5"/>
      <dgm:spPr/>
    </dgm:pt>
    <dgm:pt modelId="{BC9457B5-9DA4-4E2F-9733-D83FEC46B2F1}" type="pres">
      <dgm:prSet presAssocID="{A91194C7-25A7-42CD-B4BB-2C6D0A1C5E34}" presName="connectorText" presStyleLbl="sibTrans2D1" presStyleIdx="0" presStyleCnt="5"/>
      <dgm:spPr/>
    </dgm:pt>
    <dgm:pt modelId="{73861AE6-CFF6-4887-8C29-6C001B925B7C}" type="pres">
      <dgm:prSet presAssocID="{EAFD05E2-2AE1-4F85-B59E-A3D764E7960E}" presName="node" presStyleLbl="node1" presStyleIdx="1" presStyleCnt="5" custScaleX="114700">
        <dgm:presLayoutVars>
          <dgm:bulletEnabled val="1"/>
        </dgm:presLayoutVars>
      </dgm:prSet>
      <dgm:spPr/>
    </dgm:pt>
    <dgm:pt modelId="{6B05FD81-99A1-4635-9746-100C6CA9A4E9}" type="pres">
      <dgm:prSet presAssocID="{01C541DC-88FD-4137-B973-1081DC9ED405}" presName="sibTrans" presStyleLbl="sibTrans2D1" presStyleIdx="1" presStyleCnt="5"/>
      <dgm:spPr/>
    </dgm:pt>
    <dgm:pt modelId="{410B7EF7-395B-4B80-A73F-BE6AFAD6392B}" type="pres">
      <dgm:prSet presAssocID="{01C541DC-88FD-4137-B973-1081DC9ED405}" presName="connectorText" presStyleLbl="sibTrans2D1" presStyleIdx="1" presStyleCnt="5"/>
      <dgm:spPr/>
    </dgm:pt>
    <dgm:pt modelId="{40D6574E-EB2E-4A62-9B3B-25CF60993E2E}" type="pres">
      <dgm:prSet presAssocID="{44E93DDD-CB42-416A-85BB-8F2B7CCA6B7E}" presName="node" presStyleLbl="node1" presStyleIdx="2" presStyleCnt="5" custScaleX="128178">
        <dgm:presLayoutVars>
          <dgm:bulletEnabled val="1"/>
        </dgm:presLayoutVars>
      </dgm:prSet>
      <dgm:spPr/>
    </dgm:pt>
    <dgm:pt modelId="{AFA200F3-B6BA-4A6D-92BB-C794630C1EB7}" type="pres">
      <dgm:prSet presAssocID="{BFD96467-744F-4254-AE5B-FC97839BA16D}" presName="sibTrans" presStyleLbl="sibTrans2D1" presStyleIdx="2" presStyleCnt="5"/>
      <dgm:spPr/>
    </dgm:pt>
    <dgm:pt modelId="{459EE419-77FE-4180-B310-BF1BA9AEDCF6}" type="pres">
      <dgm:prSet presAssocID="{BFD96467-744F-4254-AE5B-FC97839BA16D}" presName="connectorText" presStyleLbl="sibTrans2D1" presStyleIdx="2" presStyleCnt="5"/>
      <dgm:spPr/>
    </dgm:pt>
    <dgm:pt modelId="{292FD5C6-5A1B-475F-9E29-1F0A8D89D0BD}" type="pres">
      <dgm:prSet presAssocID="{D271E0B2-AE10-4AF8-8C93-DF19D4BD0BAA}" presName="node" presStyleLbl="node1" presStyleIdx="3" presStyleCnt="5" custScaleX="1187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A4175E-502D-4E6E-AD0F-115B18D42385}" type="pres">
      <dgm:prSet presAssocID="{A6BBA83E-115D-47B0-89FF-A8112514C8B7}" presName="sibTrans" presStyleLbl="sibTrans2D1" presStyleIdx="3" presStyleCnt="5"/>
      <dgm:spPr/>
    </dgm:pt>
    <dgm:pt modelId="{40DE401D-F7D6-4F2F-937D-6947CDBADA92}" type="pres">
      <dgm:prSet presAssocID="{A6BBA83E-115D-47B0-89FF-A8112514C8B7}" presName="connectorText" presStyleLbl="sibTrans2D1" presStyleIdx="3" presStyleCnt="5"/>
      <dgm:spPr/>
    </dgm:pt>
    <dgm:pt modelId="{39205F48-5EBE-45BA-B73B-4749863C6388}" type="pres">
      <dgm:prSet presAssocID="{E181A6E3-40F3-4AD4-90E6-7A0CEA9783E9}" presName="node" presStyleLbl="node1" presStyleIdx="4" presStyleCnt="5" custScaleX="122237">
        <dgm:presLayoutVars>
          <dgm:bulletEnabled val="1"/>
        </dgm:presLayoutVars>
      </dgm:prSet>
      <dgm:spPr/>
    </dgm:pt>
    <dgm:pt modelId="{496DCFAE-E08D-4DFB-AC9C-00C3BF5A4927}" type="pres">
      <dgm:prSet presAssocID="{A5462041-79A4-4E72-9BFA-982A1A6BF74A}" presName="sibTrans" presStyleLbl="sibTrans2D1" presStyleIdx="4" presStyleCnt="5"/>
      <dgm:spPr/>
    </dgm:pt>
    <dgm:pt modelId="{C39B072B-531C-42DC-9D8F-EBBDD0424BAD}" type="pres">
      <dgm:prSet presAssocID="{A5462041-79A4-4E72-9BFA-982A1A6BF74A}" presName="connectorText" presStyleLbl="sibTrans2D1" presStyleIdx="4" presStyleCnt="5"/>
      <dgm:spPr/>
    </dgm:pt>
  </dgm:ptLst>
  <dgm:cxnLst>
    <dgm:cxn modelId="{9E0CCB69-8585-4349-B482-2C3DB4508A84}" srcId="{06354E02-7957-4663-8B0D-68AFC275A673}" destId="{EAFD05E2-2AE1-4F85-B59E-A3D764E7960E}" srcOrd="1" destOrd="0" parTransId="{3259B004-8675-4DBB-B99B-B37162982C91}" sibTransId="{01C541DC-88FD-4137-B973-1081DC9ED405}"/>
    <dgm:cxn modelId="{36114075-82CD-484B-A4B4-DF17A9CBFC70}" type="presOf" srcId="{06354E02-7957-4663-8B0D-68AFC275A673}" destId="{255B0014-E8D2-4C55-90AF-FEB6EBCB5816}" srcOrd="0" destOrd="0" presId="urn:microsoft.com/office/officeart/2005/8/layout/cycle2"/>
    <dgm:cxn modelId="{091965C8-B9BA-4C05-8F33-81E485F628BB}" type="presOf" srcId="{A6BBA83E-115D-47B0-89FF-A8112514C8B7}" destId="{40DE401D-F7D6-4F2F-937D-6947CDBADA92}" srcOrd="1" destOrd="0" presId="urn:microsoft.com/office/officeart/2005/8/layout/cycle2"/>
    <dgm:cxn modelId="{92F53D6E-FD12-441B-A264-B2D89DED1E30}" srcId="{06354E02-7957-4663-8B0D-68AFC275A673}" destId="{44E93DDD-CB42-416A-85BB-8F2B7CCA6B7E}" srcOrd="2" destOrd="0" parTransId="{1DAF6F3C-F5F6-440C-9672-FE1870DDBC39}" sibTransId="{BFD96467-744F-4254-AE5B-FC97839BA16D}"/>
    <dgm:cxn modelId="{3E39F8E0-7147-4947-987D-39DCB5BE46ED}" type="presOf" srcId="{A5462041-79A4-4E72-9BFA-982A1A6BF74A}" destId="{C39B072B-531C-42DC-9D8F-EBBDD0424BAD}" srcOrd="1" destOrd="0" presId="urn:microsoft.com/office/officeart/2005/8/layout/cycle2"/>
    <dgm:cxn modelId="{A178DFD8-7B6C-4C49-9053-C4375E589F36}" type="presOf" srcId="{A6BBA83E-115D-47B0-89FF-A8112514C8B7}" destId="{C4A4175E-502D-4E6E-AD0F-115B18D42385}" srcOrd="0" destOrd="0" presId="urn:microsoft.com/office/officeart/2005/8/layout/cycle2"/>
    <dgm:cxn modelId="{677890B0-B9ED-4792-A0F0-6D99F2D9BB87}" srcId="{06354E02-7957-4663-8B0D-68AFC275A673}" destId="{E181A6E3-40F3-4AD4-90E6-7A0CEA9783E9}" srcOrd="4" destOrd="0" parTransId="{8A537208-76D3-41BA-884A-153C78E58D2C}" sibTransId="{A5462041-79A4-4E72-9BFA-982A1A6BF74A}"/>
    <dgm:cxn modelId="{917C4FCF-80AA-4F18-86F7-66D6011FC5D4}" type="presOf" srcId="{BFD96467-744F-4254-AE5B-FC97839BA16D}" destId="{AFA200F3-B6BA-4A6D-92BB-C794630C1EB7}" srcOrd="0" destOrd="0" presId="urn:microsoft.com/office/officeart/2005/8/layout/cycle2"/>
    <dgm:cxn modelId="{F336D9F2-CE9C-491D-B03F-DB3E7507F5A9}" type="presOf" srcId="{44E93DDD-CB42-416A-85BB-8F2B7CCA6B7E}" destId="{40D6574E-EB2E-4A62-9B3B-25CF60993E2E}" srcOrd="0" destOrd="0" presId="urn:microsoft.com/office/officeart/2005/8/layout/cycle2"/>
    <dgm:cxn modelId="{D3A03293-EA2A-4035-A3E1-C3CD79784D05}" type="presOf" srcId="{01C541DC-88FD-4137-B973-1081DC9ED405}" destId="{6B05FD81-99A1-4635-9746-100C6CA9A4E9}" srcOrd="0" destOrd="0" presId="urn:microsoft.com/office/officeart/2005/8/layout/cycle2"/>
    <dgm:cxn modelId="{2B8ABC5A-66B4-4DCC-8D11-40ED9EE6BED1}" type="presOf" srcId="{E181A6E3-40F3-4AD4-90E6-7A0CEA9783E9}" destId="{39205F48-5EBE-45BA-B73B-4749863C6388}" srcOrd="0" destOrd="0" presId="urn:microsoft.com/office/officeart/2005/8/layout/cycle2"/>
    <dgm:cxn modelId="{2266DB28-E2A5-49F3-A4C7-30DCC6013FB5}" type="presOf" srcId="{D1FF0732-5949-4B99-846B-225C5F9AAB88}" destId="{A2DFBDFC-66F7-4050-BD80-92938E8A35D6}" srcOrd="0" destOrd="0" presId="urn:microsoft.com/office/officeart/2005/8/layout/cycle2"/>
    <dgm:cxn modelId="{58197A10-2B85-4085-AB8A-DBF15E1316EE}" srcId="{06354E02-7957-4663-8B0D-68AFC275A673}" destId="{D1FF0732-5949-4B99-846B-225C5F9AAB88}" srcOrd="0" destOrd="0" parTransId="{616974E3-50C3-4CDA-8D4E-AB18C9F19174}" sibTransId="{A91194C7-25A7-42CD-B4BB-2C6D0A1C5E34}"/>
    <dgm:cxn modelId="{6014649E-313A-4E28-955C-D0A53C414E08}" type="presOf" srcId="{A91194C7-25A7-42CD-B4BB-2C6D0A1C5E34}" destId="{BC9457B5-9DA4-4E2F-9733-D83FEC46B2F1}" srcOrd="1" destOrd="0" presId="urn:microsoft.com/office/officeart/2005/8/layout/cycle2"/>
    <dgm:cxn modelId="{03E57067-C59B-4AFC-9929-2EB522858F50}" type="presOf" srcId="{A91194C7-25A7-42CD-B4BB-2C6D0A1C5E34}" destId="{97071580-D561-4781-BCE4-110A38DA80B6}" srcOrd="0" destOrd="0" presId="urn:microsoft.com/office/officeart/2005/8/layout/cycle2"/>
    <dgm:cxn modelId="{9F3136F4-4870-4DC3-BC58-B2876D8864FD}" type="presOf" srcId="{D271E0B2-AE10-4AF8-8C93-DF19D4BD0BAA}" destId="{292FD5C6-5A1B-475F-9E29-1F0A8D89D0BD}" srcOrd="0" destOrd="0" presId="urn:microsoft.com/office/officeart/2005/8/layout/cycle2"/>
    <dgm:cxn modelId="{EB10E00F-A747-4B62-8419-130D3D2AC996}" type="presOf" srcId="{01C541DC-88FD-4137-B973-1081DC9ED405}" destId="{410B7EF7-395B-4B80-A73F-BE6AFAD6392B}" srcOrd="1" destOrd="0" presId="urn:microsoft.com/office/officeart/2005/8/layout/cycle2"/>
    <dgm:cxn modelId="{375A576B-42B0-43B9-BC6B-FF080FAFEA28}" type="presOf" srcId="{A5462041-79A4-4E72-9BFA-982A1A6BF74A}" destId="{496DCFAE-E08D-4DFB-AC9C-00C3BF5A4927}" srcOrd="0" destOrd="0" presId="urn:microsoft.com/office/officeart/2005/8/layout/cycle2"/>
    <dgm:cxn modelId="{B4887D12-EFE8-4444-B982-5F88F4C43A49}" srcId="{06354E02-7957-4663-8B0D-68AFC275A673}" destId="{D271E0B2-AE10-4AF8-8C93-DF19D4BD0BAA}" srcOrd="3" destOrd="0" parTransId="{C5EEF15F-DD0F-4E9D-B615-DEB268280094}" sibTransId="{A6BBA83E-115D-47B0-89FF-A8112514C8B7}"/>
    <dgm:cxn modelId="{3E1C04DE-4F97-4E16-B5D1-69FBC7A9CD34}" type="presOf" srcId="{EAFD05E2-2AE1-4F85-B59E-A3D764E7960E}" destId="{73861AE6-CFF6-4887-8C29-6C001B925B7C}" srcOrd="0" destOrd="0" presId="urn:microsoft.com/office/officeart/2005/8/layout/cycle2"/>
    <dgm:cxn modelId="{27096DFD-683F-4DA7-88F8-9BAD569F756C}" type="presOf" srcId="{BFD96467-744F-4254-AE5B-FC97839BA16D}" destId="{459EE419-77FE-4180-B310-BF1BA9AEDCF6}" srcOrd="1" destOrd="0" presId="urn:microsoft.com/office/officeart/2005/8/layout/cycle2"/>
    <dgm:cxn modelId="{E9FDA89F-682F-4F85-94A8-E0B5676D9233}" type="presParOf" srcId="{255B0014-E8D2-4C55-90AF-FEB6EBCB5816}" destId="{A2DFBDFC-66F7-4050-BD80-92938E8A35D6}" srcOrd="0" destOrd="0" presId="urn:microsoft.com/office/officeart/2005/8/layout/cycle2"/>
    <dgm:cxn modelId="{CCAB8F38-9D8C-40D7-A820-A20E64A2EA0C}" type="presParOf" srcId="{255B0014-E8D2-4C55-90AF-FEB6EBCB5816}" destId="{97071580-D561-4781-BCE4-110A38DA80B6}" srcOrd="1" destOrd="0" presId="urn:microsoft.com/office/officeart/2005/8/layout/cycle2"/>
    <dgm:cxn modelId="{45B0B3C1-3CC2-40AC-993E-0E0DD75EC1C3}" type="presParOf" srcId="{97071580-D561-4781-BCE4-110A38DA80B6}" destId="{BC9457B5-9DA4-4E2F-9733-D83FEC46B2F1}" srcOrd="0" destOrd="0" presId="urn:microsoft.com/office/officeart/2005/8/layout/cycle2"/>
    <dgm:cxn modelId="{58C8777D-FA06-4DD2-B895-F88D36A52793}" type="presParOf" srcId="{255B0014-E8D2-4C55-90AF-FEB6EBCB5816}" destId="{73861AE6-CFF6-4887-8C29-6C001B925B7C}" srcOrd="2" destOrd="0" presId="urn:microsoft.com/office/officeart/2005/8/layout/cycle2"/>
    <dgm:cxn modelId="{63F1E7DB-00B1-4A55-B9C0-67C08AEEE970}" type="presParOf" srcId="{255B0014-E8D2-4C55-90AF-FEB6EBCB5816}" destId="{6B05FD81-99A1-4635-9746-100C6CA9A4E9}" srcOrd="3" destOrd="0" presId="urn:microsoft.com/office/officeart/2005/8/layout/cycle2"/>
    <dgm:cxn modelId="{766D9C84-BD7A-4052-BEFE-BDEAF77F7ED6}" type="presParOf" srcId="{6B05FD81-99A1-4635-9746-100C6CA9A4E9}" destId="{410B7EF7-395B-4B80-A73F-BE6AFAD6392B}" srcOrd="0" destOrd="0" presId="urn:microsoft.com/office/officeart/2005/8/layout/cycle2"/>
    <dgm:cxn modelId="{3240B972-CAC7-4463-BEB3-3DB98CFEA263}" type="presParOf" srcId="{255B0014-E8D2-4C55-90AF-FEB6EBCB5816}" destId="{40D6574E-EB2E-4A62-9B3B-25CF60993E2E}" srcOrd="4" destOrd="0" presId="urn:microsoft.com/office/officeart/2005/8/layout/cycle2"/>
    <dgm:cxn modelId="{3ED6BEBA-43B0-4834-81F9-36612BB2A29A}" type="presParOf" srcId="{255B0014-E8D2-4C55-90AF-FEB6EBCB5816}" destId="{AFA200F3-B6BA-4A6D-92BB-C794630C1EB7}" srcOrd="5" destOrd="0" presId="urn:microsoft.com/office/officeart/2005/8/layout/cycle2"/>
    <dgm:cxn modelId="{0B9BD447-1392-4965-991C-7C8FCC58BB05}" type="presParOf" srcId="{AFA200F3-B6BA-4A6D-92BB-C794630C1EB7}" destId="{459EE419-77FE-4180-B310-BF1BA9AEDCF6}" srcOrd="0" destOrd="0" presId="urn:microsoft.com/office/officeart/2005/8/layout/cycle2"/>
    <dgm:cxn modelId="{276ACE5B-6DC3-4D6A-A18A-4C79E67C0C4F}" type="presParOf" srcId="{255B0014-E8D2-4C55-90AF-FEB6EBCB5816}" destId="{292FD5C6-5A1B-475F-9E29-1F0A8D89D0BD}" srcOrd="6" destOrd="0" presId="urn:microsoft.com/office/officeart/2005/8/layout/cycle2"/>
    <dgm:cxn modelId="{40B40552-E56D-4C7B-90E4-7AEFD38D0810}" type="presParOf" srcId="{255B0014-E8D2-4C55-90AF-FEB6EBCB5816}" destId="{C4A4175E-502D-4E6E-AD0F-115B18D42385}" srcOrd="7" destOrd="0" presId="urn:microsoft.com/office/officeart/2005/8/layout/cycle2"/>
    <dgm:cxn modelId="{40438480-0B6E-4B0A-95BF-447D9D2B8539}" type="presParOf" srcId="{C4A4175E-502D-4E6E-AD0F-115B18D42385}" destId="{40DE401D-F7D6-4F2F-937D-6947CDBADA92}" srcOrd="0" destOrd="0" presId="urn:microsoft.com/office/officeart/2005/8/layout/cycle2"/>
    <dgm:cxn modelId="{96B3769E-C2B4-4A5C-B364-7A0AACB22955}" type="presParOf" srcId="{255B0014-E8D2-4C55-90AF-FEB6EBCB5816}" destId="{39205F48-5EBE-45BA-B73B-4749863C6388}" srcOrd="8" destOrd="0" presId="urn:microsoft.com/office/officeart/2005/8/layout/cycle2"/>
    <dgm:cxn modelId="{63CFF427-5662-4244-85AF-02C33E1FEA0A}" type="presParOf" srcId="{255B0014-E8D2-4C55-90AF-FEB6EBCB5816}" destId="{496DCFAE-E08D-4DFB-AC9C-00C3BF5A4927}" srcOrd="9" destOrd="0" presId="urn:microsoft.com/office/officeart/2005/8/layout/cycle2"/>
    <dgm:cxn modelId="{0C7D5EED-9978-4A4F-A801-93852184F50C}" type="presParOf" srcId="{496DCFAE-E08D-4DFB-AC9C-00C3BF5A4927}" destId="{C39B072B-531C-42DC-9D8F-EBBDD0424BAD}" srcOrd="0" destOrd="0" presId="urn:microsoft.com/office/officeart/2005/8/layout/cycle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E182D-7C5C-4735-9A5A-0CC02C2C8D8C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7C8C99-8254-41B1-A123-EC53087E640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C8C99-8254-41B1-A123-EC53087E6401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C8C99-8254-41B1-A123-EC53087E6401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C8C99-8254-41B1-A123-EC53087E6401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2CEEC-39C6-4976-AF54-0E64F23804CE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2CEEC-39C6-4976-AF54-0E64F23804CE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2CEEC-39C6-4976-AF54-0E64F23804CE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2CEEC-39C6-4976-AF54-0E64F23804CE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2CEEC-39C6-4976-AF54-0E64F23804CE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2CEEC-39C6-4976-AF54-0E64F23804CE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2CEEC-39C6-4976-AF54-0E64F23804CE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2CEEC-39C6-4976-AF54-0E64F23804CE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2CEEC-39C6-4976-AF54-0E64F23804CE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2CEEC-39C6-4976-AF54-0E64F23804CE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52CEEC-39C6-4976-AF54-0E64F23804CE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452CEEC-39C6-4976-AF54-0E64F23804CE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F994D0F-A5AF-44F1-9FB8-32059E701D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fg.resh.edu.ru/" TargetMode="External"/><Relationship Id="rId2" Type="http://schemas.openxmlformats.org/officeDocument/2006/relationships/hyperlink" Target="http://skiv.instrao.ru/bank-zadaniy/globalnye-kompetentsii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sev5.vsevobr.ru/images/2020-2021/03/&#1063;&#1058;_9_2020_&#1079;&#1072;&#1076;&#1072;&#1085;&#1080;&#1103;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Районное методическое объединение учителей истории и обществознания Новосибирского района Новосибирской области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Урок по курсу 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«Вокруг тебя мир»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 класс </a:t>
            </a:r>
          </a:p>
          <a:p>
            <a:pPr algn="ctr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 формирование глобальных компетенций) </a:t>
            </a:r>
          </a:p>
          <a:p>
            <a:pPr algn="r">
              <a:buNone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истории и обществознания 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МБОУ-СОШ №11 Шиловского гарнизона </a:t>
            </a:r>
          </a:p>
          <a:p>
            <a:pPr algn="r">
              <a:buNone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Дяглева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Г.Ю. </a:t>
            </a: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10.11.2021г.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      Семью </a:t>
            </a:r>
            <a:r>
              <a:rPr lang="ru-RU" sz="2000" dirty="0" smtClean="0"/>
              <a:t>Кати пригласили на </a:t>
            </a:r>
            <a:r>
              <a:rPr lang="ru-RU" sz="2000" dirty="0" err="1" smtClean="0"/>
              <a:t>зедландский</a:t>
            </a:r>
            <a:r>
              <a:rPr lang="ru-RU" sz="2000" dirty="0" smtClean="0"/>
              <a:t> Новый год, и родители купили большой букет красивых белых цветов для хозяев дома. Однако хозяева очень смутились, принимая букет. Они отложили его в сторону, а позже вынесли букет за дверь. Оказалось, что такие букеты было принято приносить на печальные события. Катины родители по незнанию нечаянно нарушили один из обычаев </a:t>
            </a:r>
            <a:r>
              <a:rPr lang="ru-RU" sz="2000" dirty="0" err="1" smtClean="0"/>
              <a:t>зедландцев</a:t>
            </a:r>
            <a:r>
              <a:rPr lang="ru-RU" sz="2000" dirty="0" smtClean="0"/>
              <a:t> и, возможно, обидели хозяев дома. Как бы вы поступили в этой ситуации? </a:t>
            </a:r>
            <a:r>
              <a:rPr lang="ru-RU" sz="2000" i="1" dirty="0" smtClean="0"/>
              <a:t>Напишите</a:t>
            </a:r>
            <a:r>
              <a:rPr lang="ru-RU" sz="2000" i="1" dirty="0" smtClean="0"/>
              <a:t>, что бы вы сделали, и объясните, почему</a:t>
            </a:r>
            <a:r>
              <a:rPr lang="ru-RU" sz="2000" i="1" dirty="0" smtClean="0"/>
              <a:t>.</a:t>
            </a:r>
          </a:p>
          <a:p>
            <a:pPr>
              <a:buNone/>
            </a:pPr>
            <a:r>
              <a:rPr lang="ru-RU" sz="2000" i="1" dirty="0" smtClean="0"/>
              <a:t> </a:t>
            </a:r>
            <a:r>
              <a:rPr lang="ru-RU" sz="2000" i="1" dirty="0" smtClean="0"/>
              <a:t> </a:t>
            </a:r>
            <a:endParaRPr lang="ru-RU" sz="2000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Вечером</a:t>
            </a:r>
            <a:r>
              <a:rPr lang="ru-RU" sz="2800" dirty="0" smtClean="0"/>
              <a:t>, делясь впечатлениями о праздновании </a:t>
            </a:r>
            <a:r>
              <a:rPr lang="ru-RU" sz="2800" dirty="0" err="1" smtClean="0"/>
              <a:t>зедландского</a:t>
            </a:r>
            <a:r>
              <a:rPr lang="ru-RU" sz="2800" dirty="0" smtClean="0"/>
              <a:t> Нового года, Катя рассказывала </a:t>
            </a:r>
            <a:r>
              <a:rPr lang="ru-RU" sz="2800" dirty="0" err="1" smtClean="0"/>
              <a:t>зедландской</a:t>
            </a:r>
            <a:r>
              <a:rPr lang="ru-RU" sz="2800" dirty="0" smtClean="0"/>
              <a:t> подружке о том, что её удивило. Отношение девочек к происшедшим событиям совпало не во всем. Какие из приведённых ниже суждений объясняют это несовпадение?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</a:t>
            </a:r>
            <a:r>
              <a:rPr lang="ru-RU" sz="2800" b="1" i="1" dirty="0" smtClean="0"/>
              <a:t>Выберите </a:t>
            </a:r>
            <a:r>
              <a:rPr lang="ru-RU" sz="2800" b="1" i="1" dirty="0" smtClean="0"/>
              <a:t>все верные ответы.</a:t>
            </a:r>
            <a:endParaRPr lang="ru-RU" sz="2800" b="1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85918" y="642919"/>
          <a:ext cx="6715172" cy="5020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8125"/>
                <a:gridCol w="1817047"/>
              </a:tblGrid>
              <a:tr h="997272">
                <a:tc>
                  <a:txBody>
                    <a:bodyPr/>
                    <a:lstStyle/>
                    <a:p>
                      <a:r>
                        <a:rPr lang="ru-RU" dirty="0" smtClean="0"/>
                        <a:t>Отношение девочек к событиям совпало не во всем, потому что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5455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mtClean="0"/>
                        <a:t>        Девочки </a:t>
                      </a:r>
                      <a:r>
                        <a:rPr lang="ru-RU" dirty="0" smtClean="0"/>
                        <a:t>оценивают события на основе своего личного </a:t>
                      </a:r>
                      <a:r>
                        <a:rPr lang="ru-RU" smtClean="0"/>
                        <a:t>опыта 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5455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mtClean="0"/>
                        <a:t>       </a:t>
                      </a:r>
                      <a:r>
                        <a:rPr lang="ru-RU" dirty="0" smtClean="0"/>
                        <a:t>Обычаи и традиции другого народа всегда вызывают непонимание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5455">
                <a:tc>
                  <a:txBody>
                    <a:bodyPr/>
                    <a:lstStyle/>
                    <a:p>
                      <a:r>
                        <a:rPr lang="ru-RU" dirty="0" smtClean="0"/>
                        <a:t>      Образ жизни одного народа может отличается от образа жизни другого народа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5455">
                <a:tc>
                  <a:txBody>
                    <a:bodyPr/>
                    <a:lstStyle/>
                    <a:p>
                      <a:r>
                        <a:rPr lang="ru-RU" dirty="0" smtClean="0"/>
                        <a:t>Катя, в отличие от своей </a:t>
                      </a:r>
                      <a:r>
                        <a:rPr lang="ru-RU" dirty="0" err="1" smtClean="0"/>
                        <a:t>зедландской</a:t>
                      </a:r>
                      <a:r>
                        <a:rPr lang="ru-RU" dirty="0" smtClean="0"/>
                        <a:t> подруги, знает, как правильно вести себя в гостях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5455">
                <a:tc>
                  <a:txBody>
                    <a:bodyPr/>
                    <a:lstStyle/>
                    <a:p>
                      <a:r>
                        <a:rPr lang="ru-RU" dirty="0" smtClean="0"/>
                        <a:t>У двух народов нет схожих обычаев и традиций 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Катина семья не знает всех обычаев и традиций </a:t>
                      </a:r>
                      <a:r>
                        <a:rPr lang="ru-RU" dirty="0" err="1" smtClean="0"/>
                        <a:t>зедландцев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После </a:t>
            </a:r>
            <a:r>
              <a:rPr lang="ru-RU" dirty="0" smtClean="0"/>
              <a:t>возвращения домой мама Кати сказала бабушке, что путешествие оказалось полезным для дочки, потому что повлияло на её отношение к людям. Какой факт подтверждает мнение мамы?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</a:t>
            </a:r>
            <a:r>
              <a:rPr lang="ru-RU" b="1" i="1" dirty="0" smtClean="0"/>
              <a:t>Выберите </a:t>
            </a:r>
            <a:r>
              <a:rPr lang="ru-RU" b="1" i="1" dirty="0" smtClean="0"/>
              <a:t>верный ответ.</a:t>
            </a:r>
            <a:endParaRPr lang="ru-RU" b="1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9675"/>
                <a:gridCol w="374967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Используя новые знания, Катя получает хорошие оценки по географии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 праздникам Катя надевает </a:t>
                      </a:r>
                      <a:r>
                        <a:rPr lang="ru-RU" dirty="0" err="1" smtClean="0"/>
                        <a:t>зедландское</a:t>
                      </a:r>
                      <a:r>
                        <a:rPr lang="ru-RU" dirty="0" smtClean="0"/>
                        <a:t> национальное платье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Катя начала учить </a:t>
                      </a:r>
                      <a:r>
                        <a:rPr lang="ru-RU" dirty="0" err="1" smtClean="0"/>
                        <a:t>зедландский</a:t>
                      </a:r>
                      <a:r>
                        <a:rPr lang="ru-RU" dirty="0" smtClean="0"/>
                        <a:t> язык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 Катин класс пришла новая ученица, и Катя помогает ей освоиться в школе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Катя рассказала в школе об обычаях </a:t>
                      </a:r>
                      <a:r>
                        <a:rPr lang="ru-RU" dirty="0" err="1" smtClean="0"/>
                        <a:t>зедландцев</a:t>
                      </a:r>
                      <a:r>
                        <a:rPr lang="ru-RU" dirty="0" smtClean="0"/>
                        <a:t> и ответила на вопросы одноклассников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 школьный праздник Катя пришла с букетом цветов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AutoNum type="arabicPeriod"/>
            </a:pP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://skiv.instrao.ru/bank-zadaniy/globalnye-kompetentsii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pPr marL="596646" indent="-514350">
              <a:buAutoNum type="arabicPeriod"/>
            </a:pPr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fg.resh.edu.ru/</a:t>
            </a:r>
            <a:endParaRPr lang="ru-RU" dirty="0" smtClean="0"/>
          </a:p>
          <a:p>
            <a:pPr marL="596646" indent="-514350">
              <a:buAutoNum type="arabicPeriod"/>
            </a:pPr>
            <a:r>
              <a:rPr lang="en-US" dirty="0" smtClean="0">
                <a:hlinkClick r:id="rId4"/>
              </a:rPr>
              <a:t>https://vsev5.vsevobr.ru/images/2020-2021/03/</a:t>
            </a:r>
            <a:r>
              <a:rPr lang="ru-RU" dirty="0" smtClean="0">
                <a:hlinkClick r:id="rId4"/>
              </a:rPr>
              <a:t>ЧТ_9_2020_задания</a:t>
            </a:r>
            <a:r>
              <a:rPr lang="ru-RU" dirty="0" smtClean="0"/>
              <a:t>.</a:t>
            </a:r>
            <a:endParaRPr lang="ru-RU" smtClean="0"/>
          </a:p>
          <a:p>
            <a:pPr marL="596646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Цель урока : </a:t>
            </a:r>
            <a:r>
              <a:rPr lang="ru-RU" sz="2000" dirty="0" smtClean="0">
                <a:solidFill>
                  <a:schemeClr val="tx1"/>
                </a:solidFill>
              </a:rPr>
              <a:t>формирование функциональной грамотности школьников с помощью умения выполнять   задания по глобальным компетенциям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Задачи :</a:t>
            </a:r>
          </a:p>
          <a:p>
            <a:pPr>
              <a:buNone/>
            </a:pPr>
            <a:r>
              <a:rPr lang="ru-RU" sz="2400" b="1" dirty="0" smtClean="0"/>
              <a:t>1. Образовательная : </a:t>
            </a:r>
            <a:r>
              <a:rPr lang="ru-RU" sz="2400" dirty="0" smtClean="0"/>
              <a:t>формирование умений оценивать информацию,  выявлять мнения, подходы, перспективы.</a:t>
            </a:r>
          </a:p>
          <a:p>
            <a:pPr>
              <a:buNone/>
            </a:pPr>
            <a:r>
              <a:rPr lang="ru-RU" sz="2400" b="1" dirty="0" smtClean="0"/>
              <a:t>2. Воспитательная : </a:t>
            </a:r>
            <a:r>
              <a:rPr lang="ru-RU" sz="2400" dirty="0" smtClean="0"/>
              <a:t>оценивать действия и их последствия , объяснять сложные ситуации и проблемы. </a:t>
            </a:r>
          </a:p>
          <a:p>
            <a:pPr>
              <a:buNone/>
            </a:pPr>
            <a:r>
              <a:rPr lang="ru-RU" sz="2400" b="1" dirty="0" smtClean="0"/>
              <a:t>3. Развивающая:  </a:t>
            </a:r>
            <a:r>
              <a:rPr lang="ru-RU" sz="2400" dirty="0" smtClean="0"/>
              <a:t>развивать логическое мышление, интерес к предмету, познавательную и творческую, деятельность учащихся, умение самостоятельно добывать знания.</a:t>
            </a:r>
            <a:endParaRPr lang="ru-RU" sz="2400" b="1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Актуализация знаний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User_105\Desktop\ed6fd47d92008d663cc7566ecd17675f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2071678"/>
            <a:ext cx="2500330" cy="1875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_105\Desktop\414f14c2ecfdfaf6e368781f4f0f40a4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22" y="1071546"/>
            <a:ext cx="2214578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User_105\Desktop\news_79355_image_900x_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91325" y="3429000"/>
            <a:ext cx="2066955" cy="1602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_105\Desktop\regnum_picture_14708309361647790_normal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3571876"/>
            <a:ext cx="2571768" cy="1568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User_105\Desktop\226933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00166" y="1285860"/>
            <a:ext cx="2514601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071670" y="5691157"/>
            <a:ext cx="61436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Определить </a:t>
            </a:r>
            <a:r>
              <a:rPr lang="ru-RU" b="1" dirty="0" smtClean="0"/>
              <a:t>по картинкам о каком понятии идет речь ?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_105\Desktop\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42852"/>
            <a:ext cx="7517083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142852"/>
            <a:ext cx="7362084" cy="1143008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Задание :  Дополнить схему  элементов  культуры из предложенного списка : нравы, законы, воспитание, знание, умение, обычаи.  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42984"/>
            <a:ext cx="7208358" cy="4572032"/>
          </a:xfrm>
        </p:spPr>
        <p:txBody>
          <a:bodyPr/>
          <a:lstStyle/>
          <a:p>
            <a:pPr marL="596646" indent="-514350">
              <a:buNone/>
            </a:pPr>
            <a:r>
              <a:rPr lang="ru-RU" b="1" dirty="0" smtClean="0"/>
              <a:t>     </a:t>
            </a:r>
          </a:p>
          <a:p>
            <a:pPr marL="596646" indent="-514350">
              <a:buNone/>
            </a:pPr>
            <a:endParaRPr lang="ru-RU" b="1" dirty="0" smtClean="0"/>
          </a:p>
          <a:p>
            <a:pPr marL="596646" indent="-514350">
              <a:buNone/>
            </a:pPr>
            <a:r>
              <a:rPr lang="ru-RU" b="1" dirty="0" smtClean="0"/>
              <a:t>      </a:t>
            </a:r>
            <a:endParaRPr lang="ru-RU" b="1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57620" y="3571876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Культура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Комплексное </a:t>
            </a:r>
            <a:r>
              <a:rPr lang="ru-RU" sz="2400" dirty="0" smtClean="0"/>
              <a:t>задание в кейсе 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 smtClean="0"/>
              <a:t>«Подарок»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i="1" dirty="0" smtClean="0"/>
              <a:t>События, о которых идет речь в тексте, происходят в воображаемой стране </a:t>
            </a:r>
            <a:r>
              <a:rPr lang="ru-RU" b="1" i="1" dirty="0" err="1" smtClean="0"/>
              <a:t>Зедландии</a:t>
            </a:r>
            <a:r>
              <a:rPr lang="ru-RU" b="1" i="1" dirty="0" smtClean="0"/>
              <a:t>.</a:t>
            </a:r>
            <a:r>
              <a:rPr lang="ru-RU" dirty="0" smtClean="0"/>
              <a:t>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/>
              <a:t>   Отдых </a:t>
            </a:r>
            <a:r>
              <a:rPr lang="ru-RU" dirty="0" smtClean="0"/>
              <a:t>в </a:t>
            </a:r>
            <a:r>
              <a:rPr lang="ru-RU" dirty="0" err="1" smtClean="0"/>
              <a:t>Зедландии</a:t>
            </a:r>
            <a:r>
              <a:rPr lang="ru-RU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Катя </a:t>
            </a:r>
            <a:r>
              <a:rPr lang="ru-RU" dirty="0" smtClean="0"/>
              <a:t>с родителями проводила каникулы в </a:t>
            </a:r>
            <a:r>
              <a:rPr lang="ru-RU" dirty="0" err="1" smtClean="0"/>
              <a:t>Зедландии</a:t>
            </a:r>
            <a:r>
              <a:rPr lang="ru-RU" dirty="0" smtClean="0"/>
              <a:t> – маленькой стране на берегу тёплого моря. Они купались и загорали, ездили в горы, посещали </a:t>
            </a:r>
            <a:r>
              <a:rPr lang="ru-RU" dirty="0" err="1" smtClean="0"/>
              <a:t>зедландские</a:t>
            </a:r>
            <a:r>
              <a:rPr lang="ru-RU" dirty="0" smtClean="0"/>
              <a:t> памятные места и музеи. </a:t>
            </a:r>
            <a:r>
              <a:rPr lang="ru-RU" dirty="0" err="1" smtClean="0"/>
              <a:t>Зедландцы</a:t>
            </a:r>
            <a:r>
              <a:rPr lang="ru-RU" dirty="0" smtClean="0"/>
              <a:t> любили приглашать гостей. У родителей Кати появились новые знакомые, которые слушали их рассказы о России и с удовольствием отвечали на вопросы о традициях и обычаях </a:t>
            </a:r>
            <a:r>
              <a:rPr lang="ru-RU" dirty="0" err="1" smtClean="0"/>
              <a:t>Зедландии</a:t>
            </a:r>
            <a:r>
              <a:rPr lang="ru-RU" dirty="0" smtClean="0"/>
              <a:t>. Дети в </a:t>
            </a:r>
            <a:r>
              <a:rPr lang="ru-RU" dirty="0" err="1" smtClean="0"/>
              <a:t>Зедландии</a:t>
            </a:r>
            <a:r>
              <a:rPr lang="ru-RU" dirty="0" smtClean="0"/>
              <a:t> носили национальную одежду, и родители купили Кате </a:t>
            </a:r>
            <a:r>
              <a:rPr lang="ru-RU" dirty="0" err="1" smtClean="0"/>
              <a:t>зедландское</a:t>
            </a:r>
            <a:r>
              <a:rPr lang="ru-RU" dirty="0" smtClean="0"/>
              <a:t> платье и косынку. День середины лета в </a:t>
            </a:r>
            <a:r>
              <a:rPr lang="ru-RU" dirty="0" err="1" smtClean="0"/>
              <a:t>Зедландии</a:t>
            </a:r>
            <a:r>
              <a:rPr lang="ru-RU" dirty="0" smtClean="0"/>
              <a:t> праздновали как начало нового года. Лучшим подарком у </a:t>
            </a:r>
            <a:r>
              <a:rPr lang="ru-RU" dirty="0" err="1" smtClean="0"/>
              <a:t>зедландцев</a:t>
            </a:r>
            <a:r>
              <a:rPr lang="ru-RU" dirty="0" smtClean="0"/>
              <a:t> считались цветы. С их помощью было принято выражать самые различные чувства и переживания.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      </a:t>
            </a:r>
            <a:r>
              <a:rPr lang="ru-RU" sz="1600" dirty="0" smtClean="0"/>
              <a:t> </a:t>
            </a:r>
            <a:r>
              <a:rPr lang="ru-RU" sz="2000" dirty="0" smtClean="0"/>
              <a:t>Катя познакомилась с некоторыми традициями </a:t>
            </a:r>
            <a:r>
              <a:rPr lang="ru-RU" sz="2000" dirty="0" err="1" smtClean="0"/>
              <a:t>Зедландии</a:t>
            </a:r>
            <a:r>
              <a:rPr lang="ru-RU" sz="2000" dirty="0" smtClean="0"/>
              <a:t>. 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 </a:t>
            </a:r>
            <a:r>
              <a:rPr lang="ru-RU" sz="2000" i="1" dirty="0" smtClean="0"/>
              <a:t>Используя </a:t>
            </a:r>
            <a:r>
              <a:rPr lang="ru-RU" sz="2000" i="1" dirty="0" smtClean="0"/>
              <a:t>текст, укажите традиции </a:t>
            </a:r>
            <a:r>
              <a:rPr lang="ru-RU" sz="2000" i="1" dirty="0" err="1" smtClean="0"/>
              <a:t>Зедландии</a:t>
            </a:r>
            <a:r>
              <a:rPr lang="ru-RU" sz="2000" i="1" dirty="0" smtClean="0"/>
              <a:t>, которые совпадают с нашими традициями. </a:t>
            </a:r>
            <a:endParaRPr lang="ru-RU" sz="2000" i="1" dirty="0" smtClean="0"/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 </a:t>
            </a:r>
            <a:r>
              <a:rPr lang="ru-RU" sz="2000" b="1" dirty="0" smtClean="0"/>
              <a:t>Выберите </a:t>
            </a:r>
            <a:r>
              <a:rPr lang="ru-RU" sz="2000" b="1" dirty="0" smtClean="0"/>
              <a:t>все верные </a:t>
            </a:r>
            <a:r>
              <a:rPr lang="ru-RU" sz="2000" b="1" dirty="0" smtClean="0"/>
              <a:t>ответы</a:t>
            </a:r>
            <a:r>
              <a:rPr lang="ru-RU" sz="2000" b="1" dirty="0" smtClean="0"/>
              <a:t> </a:t>
            </a:r>
            <a:r>
              <a:rPr lang="ru-RU" sz="2000" b="1" dirty="0" smtClean="0"/>
              <a:t>:</a:t>
            </a:r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 1</a:t>
            </a:r>
            <a:r>
              <a:rPr lang="ru-RU" sz="2000" dirty="0" smtClean="0"/>
              <a:t>. Дарить цветы в праздники .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2</a:t>
            </a:r>
            <a:r>
              <a:rPr lang="ru-RU" sz="2000" dirty="0" smtClean="0"/>
              <a:t>. Праздновать начало нового года .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</a:t>
            </a:r>
            <a:r>
              <a:rPr lang="ru-RU" sz="2000" dirty="0" smtClean="0"/>
              <a:t>3. Отмечать начало нового года в середине лета 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</a:t>
            </a:r>
            <a:r>
              <a:rPr lang="ru-RU" sz="2000" dirty="0" smtClean="0"/>
              <a:t>4. Каждый день одевать детей в национальную </a:t>
            </a:r>
            <a:r>
              <a:rPr lang="ru-RU" sz="2000" dirty="0" smtClean="0"/>
              <a:t>одежду .  </a:t>
            </a:r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  5</a:t>
            </a:r>
            <a:r>
              <a:rPr lang="ru-RU" sz="2000" dirty="0" smtClean="0"/>
              <a:t>. Приглашать гостей на </a:t>
            </a:r>
            <a:r>
              <a:rPr lang="ru-RU" sz="2000" dirty="0" smtClean="0"/>
              <a:t>праздники.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2. Семью Кати пригласили на </a:t>
            </a:r>
            <a:r>
              <a:rPr lang="ru-RU" sz="1800" dirty="0" err="1" smtClean="0"/>
              <a:t>зедландский</a:t>
            </a:r>
            <a:r>
              <a:rPr lang="ru-RU" sz="1800" dirty="0" smtClean="0"/>
              <a:t> Новый год, и родители купили большой букет красивых белых цветов для хозяев дома. Однако хозяева очень смутились, принимая букет. Они отложили его в сторону, а позже вынесли цветы за дверь. Оказалось, что такие букеты было принято приносить на печальные события. Катины родители по незнанию нечаянно нарушили один из обычаев </a:t>
            </a:r>
            <a:r>
              <a:rPr lang="ru-RU" sz="1800" dirty="0" err="1" smtClean="0"/>
              <a:t>зедландцев</a:t>
            </a:r>
            <a:r>
              <a:rPr lang="ru-RU" sz="1800" dirty="0" smtClean="0"/>
              <a:t> и, возможно, обидели хозяев дома. Как следует поступить, чтобы не обижать новых друзей? Какие из перечисленных ниже действий могут в этом помочь, а какие не могут? 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</a:t>
            </a:r>
            <a:r>
              <a:rPr lang="ru-RU" sz="1800" dirty="0" smtClean="0"/>
              <a:t>     </a:t>
            </a:r>
            <a:r>
              <a:rPr lang="ru-RU" sz="1800" b="1" i="1" dirty="0" smtClean="0"/>
              <a:t>Отметьте </a:t>
            </a:r>
            <a:r>
              <a:rPr lang="ru-RU" sz="1800" b="1" i="1" dirty="0" smtClean="0"/>
              <a:t>«Может помочь» или «НЕ может помочь» для каждого действия.</a:t>
            </a:r>
            <a:endParaRPr lang="ru-RU" sz="1800" b="1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1285875" y="1214438"/>
          <a:ext cx="7648575" cy="49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9525"/>
                <a:gridCol w="2549525"/>
                <a:gridCol w="2549525"/>
              </a:tblGrid>
              <a:tr h="14287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Действия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Может помочь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 может помочь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Задавать вопросы друзьям о том, как лучше поступить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Отказаться от общения с </a:t>
                      </a:r>
                      <a:r>
                        <a:rPr lang="ru-RU" sz="1600" dirty="0" err="1">
                          <a:latin typeface="Calibri"/>
                          <a:ea typeface="Times New Roman"/>
                          <a:cs typeface="Times New Roman"/>
                        </a:rPr>
                        <a:t>зедландцами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Calibri"/>
                          <a:ea typeface="Times New Roman"/>
                          <a:cs typeface="Times New Roman"/>
                        </a:rPr>
                        <a:t>Получать конкретную информацию из разных источников – книг, журналов, поисковых систем Интернета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Calibri"/>
                          <a:ea typeface="Times New Roman"/>
                          <a:cs typeface="Times New Roman"/>
                        </a:rPr>
                        <a:t>Поступать по обычаям своей страны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Интересоваться обычаями других народов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219</TotalTime>
  <Words>818</Words>
  <Application>Microsoft Office PowerPoint</Application>
  <PresentationFormat>Экран (4:3)</PresentationFormat>
  <Paragraphs>79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Районное методическое объединение учителей истории и обществознания Новосибирского района Новосибирской области</vt:lpstr>
      <vt:lpstr>Цель урока : формирование функциональной грамотности школьников с помощью умения выполнять   задания по глобальным компетенциям </vt:lpstr>
      <vt:lpstr>Актуализация знаний :</vt:lpstr>
      <vt:lpstr>Слайд 4</vt:lpstr>
      <vt:lpstr>  Задание :  Дополнить схему  элементов  культуры из предложенного списка : нравы, законы, воспитание, знание, умение, обычаи.     </vt:lpstr>
      <vt:lpstr>Комплексное задание в кейсе   «Подарок»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User_105</dc:creator>
  <cp:lastModifiedBy>User_105</cp:lastModifiedBy>
  <cp:revision>7</cp:revision>
  <dcterms:created xsi:type="dcterms:W3CDTF">2021-11-08T17:47:54Z</dcterms:created>
  <dcterms:modified xsi:type="dcterms:W3CDTF">2021-11-09T18:14:30Z</dcterms:modified>
</cp:coreProperties>
</file>