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  <p:sldMasterId id="2147483854" r:id="rId2"/>
  </p:sldMasterIdLst>
  <p:notesMasterIdLst>
    <p:notesMasterId r:id="rId21"/>
  </p:notesMasterIdLst>
  <p:handoutMasterIdLst>
    <p:handoutMasterId r:id="rId22"/>
  </p:handoutMasterIdLst>
  <p:sldIdLst>
    <p:sldId id="287" r:id="rId3"/>
    <p:sldId id="256" r:id="rId4"/>
    <p:sldId id="258" r:id="rId5"/>
    <p:sldId id="268" r:id="rId6"/>
    <p:sldId id="269" r:id="rId7"/>
    <p:sldId id="270" r:id="rId8"/>
    <p:sldId id="272" r:id="rId9"/>
    <p:sldId id="271" r:id="rId10"/>
    <p:sldId id="274" r:id="rId11"/>
    <p:sldId id="275" r:id="rId12"/>
    <p:sldId id="276" r:id="rId13"/>
    <p:sldId id="277" r:id="rId14"/>
    <p:sldId id="279" r:id="rId15"/>
    <p:sldId id="278" r:id="rId16"/>
    <p:sldId id="283" r:id="rId17"/>
    <p:sldId id="280" r:id="rId18"/>
    <p:sldId id="281" r:id="rId19"/>
    <p:sldId id="286" r:id="rId20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DA37D80-6434-44D0-A028-1B22A696006F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6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EF35944-A0B8-4A1C-BCC3-3A07FF278983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02BA2C8-71FC-43D0-BD87-0547616971F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92136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8AEC377-3A8A-4A87-9C1F-E326A8E87E43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6539446-6953-447E-A4E3-E7CFBF8700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39292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C6539446-6953-447E-A4E3-E7CFBF870046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0387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C6539446-6953-447E-A4E3-E7CFBF870046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6770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да3"/>
          <p:cNvSpPr/>
          <p:nvPr/>
        </p:nvSpPr>
        <p:spPr bwMode="gray">
          <a:xfrm>
            <a:off x="2551" y="5243131"/>
            <a:ext cx="12188953" cy="1614871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23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5" name="небо"/>
          <p:cNvSpPr/>
          <p:nvPr/>
        </p:nvSpPr>
        <p:spPr bwMode="white">
          <a:xfrm>
            <a:off x="2551" y="0"/>
            <a:ext cx="12188953" cy="53340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6" name="вода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 bwMode="ltGray">
          <a:xfrm>
            <a:off x="-1425" y="5497899"/>
            <a:ext cx="12188953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вода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 bwMode="gray">
          <a:xfrm flipH="1">
            <a:off x="-1425" y="5221111"/>
            <a:ext cx="12188953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-1425" y="5961106"/>
            <a:ext cx="12188953" cy="896846"/>
          </a:xfrm>
          <a:prstGeom prst="rect">
            <a:avLst/>
          </a:prstGeom>
          <a:gradFill>
            <a:gsLst>
              <a:gs pos="25000">
                <a:schemeClr val="accent6">
                  <a:lumMod val="60000"/>
                  <a:lumOff val="40000"/>
                  <a:alpha val="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5872" y="1309047"/>
            <a:ext cx="9602789" cy="2667000"/>
          </a:xfrm>
        </p:spPr>
        <p:txBody>
          <a:bodyPr rtlCol="0" anchor="b">
            <a:noAutofit/>
          </a:bodyPr>
          <a:lstStyle>
            <a:lvl1pPr algn="ctr">
              <a:defRPr sz="60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5873" y="4038600"/>
            <a:ext cx="9601200" cy="9906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387CFDF-C653-4754-98E6-9F6D9C892D05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440362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440362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0C1876-9168-4A26-8D0C-790FE7DECDCD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4FAC3-B2DD-4A48-94D7-F7B610F98C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133450"/>
      </p:ext>
    </p:extLst>
  </p:cSld>
  <p:clrMapOvr>
    <a:masterClrMapping/>
  </p:clrMapOvr>
  <p:transition spd="slow">
    <p:pull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B7AE8-1706-44A1-A496-56524A53BF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695619"/>
      </p:ext>
    </p:extLst>
  </p:cSld>
  <p:clrMapOvr>
    <a:masterClrMapping/>
  </p:clrMapOvr>
  <p:transition spd="slow">
    <p:pull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1/30/2024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DAC16B9-6AD0-4B72-B83A-EEBE77B04080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A1878EB-3D3D-45B1-902F-BBFD6D84A71A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7DA697B-2EAA-44F6-AC1B-9FFFDB4913AA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A8FBC0B-9D1F-47A4-AB54-B5A29B750DEC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E3F9762-4988-46DF-B407-1D6F983FD222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DAC16B9-6AD0-4B72-B83A-EEBE77B04080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8CB11BE-8814-4403-B2D8-CFC8D5D61B51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953F184-FFFE-42EC-8EDA-51D9CD1A405B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47EA49B-CCF9-48A6-887A-A55AE8A49A03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387CFDF-C653-4754-98E6-9F6D9C892D05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A0C1876-9168-4A26-8D0C-790FE7DECDCD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4FAC3-B2DD-4A48-94D7-F7B610F98C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133450"/>
      </p:ext>
    </p:extLst>
  </p:cSld>
  <p:clrMapOvr>
    <a:masterClrMapping/>
  </p:clrMapOvr>
  <p:transition spd="slow">
    <p:pull dir="l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B7AE8-1706-44A1-A496-56524A53BF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695619"/>
      </p:ext>
    </p:extLst>
  </p:cSld>
  <p:clrMapOvr>
    <a:masterClrMapping/>
  </p:clrMapOvr>
  <p:transition spd="slow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ебо"/>
          <p:cNvSpPr/>
          <p:nvPr/>
        </p:nvSpPr>
        <p:spPr>
          <a:xfrm>
            <a:off x="2551" y="-1"/>
            <a:ext cx="12188953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1309047"/>
            <a:ext cx="9601252" cy="2667000"/>
          </a:xfrm>
        </p:spPr>
        <p:txBody>
          <a:bodyPr rtlCol="0" anchor="b">
            <a:normAutofit/>
          </a:bodyPr>
          <a:lstStyle>
            <a:lvl1pPr algn="ctr">
              <a:defRPr sz="60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4" y="4038600"/>
            <a:ext cx="9601200" cy="1143000"/>
          </a:xfrm>
        </p:spPr>
        <p:txBody>
          <a:bodyPr rtlCol="0"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A1878EB-3D3D-45B1-902F-BBFD6D84A71A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572768"/>
            <a:ext cx="4572000" cy="414223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41120" y="1572768"/>
            <a:ext cx="4572000" cy="414223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7DA697B-2EAA-44F6-AC1B-9FFFDB4913AA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4572000" cy="766588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41120" y="2365861"/>
            <a:ext cx="4572000" cy="33491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572768"/>
            <a:ext cx="4572000" cy="766588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365861"/>
            <a:ext cx="4572000" cy="33491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A8FBC0B-9D1F-47A4-AB54-B5A29B750DEC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E3F9762-4988-46DF-B407-1D6F983FD222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ебо"/>
          <p:cNvSpPr/>
          <p:nvPr/>
        </p:nvSpPr>
        <p:spPr>
          <a:xfrm>
            <a:off x="2551" y="-1"/>
            <a:ext cx="12188953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 rtl="0"/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8CB11BE-8814-4403-B2D8-CFC8D5D61B51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7480" y="762000"/>
            <a:ext cx="3377134" cy="2743200"/>
          </a:xfrm>
        </p:spPr>
        <p:txBody>
          <a:bodyPr rtlCol="0" anchor="b">
            <a:normAutofit/>
          </a:bodyPr>
          <a:lstStyle>
            <a:lvl1pPr rtl="0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0414" y="685800"/>
            <a:ext cx="6858000" cy="4572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7480" y="3554104"/>
            <a:ext cx="3377134" cy="1703696"/>
          </a:xfrm>
        </p:spPr>
        <p:txBody>
          <a:bodyPr rtlCol="0"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953F184-FFFE-42EC-8EDA-51D9CD1A405B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7480" y="762000"/>
            <a:ext cx="3377134" cy="27432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760414" y="685800"/>
            <a:ext cx="6858000" cy="4572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7480" y="3554104"/>
            <a:ext cx="3377134" cy="1703696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7EA49B-CCF9-48A6-887A-A55AE8A49A03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ебо"/>
          <p:cNvSpPr/>
          <p:nvPr/>
        </p:nvSpPr>
        <p:spPr>
          <a:xfrm>
            <a:off x="2551" y="-1"/>
            <a:ext cx="12188953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58000"/>
                </a:schemeClr>
              </a:gs>
              <a:gs pos="88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 rtl="0"/>
            <a:endParaRPr lang="ru-RU" dirty="0"/>
          </a:p>
        </p:txBody>
      </p:sp>
      <p:sp>
        <p:nvSpPr>
          <p:cNvPr id="8" name="вода3"/>
          <p:cNvSpPr/>
          <p:nvPr/>
        </p:nvSpPr>
        <p:spPr bwMode="gray">
          <a:xfrm>
            <a:off x="2551" y="6064103"/>
            <a:ext cx="12188953" cy="793899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49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9" name="вода2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 bwMode="white">
          <a:xfrm>
            <a:off x="-1425" y="6256183"/>
            <a:ext cx="12188953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вода1"/>
          <p:cNvPicPr>
            <a:picLocks noChangeAspect="1"/>
          </p:cNvPicPr>
          <p:nvPr/>
        </p:nvPicPr>
        <p:blipFill rotWithShape="1">
          <a:blip r:embed="rId1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 bwMode="gray">
          <a:xfrm flipH="1">
            <a:off x="-1425" y="5979395"/>
            <a:ext cx="12188953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2" y="265176"/>
            <a:ext cx="9509759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9509760" cy="414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3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1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fld id="{FD5C8BE9-0404-49B6-80C8-97167A2D586E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10801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•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•"/>
        <a:defRPr sz="18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6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6pPr>
      <a:lvl7pPr marL="19202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8pPr>
      <a:lvl9pPr marL="2240280" indent="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None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rtl="0"/>
            <a:fld id="{FD5C8BE9-0404-49B6-80C8-97167A2D586E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rtl="0"/>
            <a:r>
              <a:rPr lang="ru-RU" smtClean="0"/>
              <a:t>Добавить нижний колонтитул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rtl="0"/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  <p:sldLayoutId id="2147483867" r:id="rId13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.xml"/><Relationship Id="rId5" Type="http://schemas.microsoft.com/office/2007/relationships/hdphoto" Target="../media/hdphoto10.wdp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29601" y="4915544"/>
            <a:ext cx="3704492" cy="147732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>
                <a:latin typeface="Bookman Old Style" pitchFamily="18" charset="0"/>
              </a:rPr>
              <a:t>Составила: </a:t>
            </a:r>
          </a:p>
          <a:p>
            <a:r>
              <a:rPr lang="ru-RU" dirty="0">
                <a:latin typeface="Bookman Old Style" pitchFamily="18" charset="0"/>
              </a:rPr>
              <a:t>Никулина Лариса </a:t>
            </a:r>
            <a:r>
              <a:rPr lang="ru-RU" dirty="0" err="1">
                <a:latin typeface="Bookman Old Style" pitchFamily="18" charset="0"/>
              </a:rPr>
              <a:t>Авенировна</a:t>
            </a:r>
            <a:r>
              <a:rPr lang="ru-RU" dirty="0">
                <a:latin typeface="Bookman Old Style" pitchFamily="18" charset="0"/>
              </a:rPr>
              <a:t>,</a:t>
            </a:r>
          </a:p>
          <a:p>
            <a:r>
              <a:rPr lang="ru-RU" dirty="0">
                <a:latin typeface="Bookman Old Style" pitchFamily="18" charset="0"/>
              </a:rPr>
              <a:t>учитель начальных классов</a:t>
            </a:r>
          </a:p>
          <a:p>
            <a:r>
              <a:rPr lang="ru-RU" dirty="0">
                <a:latin typeface="Bookman Old Style" pitchFamily="18" charset="0"/>
              </a:rPr>
              <a:t>высшей категории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0954" y="1512277"/>
            <a:ext cx="9524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Book Antiqua" pitchFamily="18" charset="0"/>
              </a:rPr>
              <a:t>За  страницами учебника</a:t>
            </a:r>
          </a:p>
          <a:p>
            <a:pPr algn="ctr"/>
            <a:r>
              <a:rPr lang="ru-RU" sz="5400" dirty="0" smtClean="0">
                <a:latin typeface="Book Antiqua" pitchFamily="18" charset="0"/>
              </a:rPr>
              <a:t>«Даниэль Дефо»</a:t>
            </a:r>
            <a:endParaRPr lang="ru-RU" sz="5400" dirty="0"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53354" y="6189785"/>
            <a:ext cx="127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2024 год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08185" y="269631"/>
            <a:ext cx="10480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Bookman Old Style" pitchFamily="18" charset="0"/>
              </a:rPr>
              <a:t>МБОУ «Средняя общеобразовательная школа №3»</a:t>
            </a:r>
          </a:p>
          <a:p>
            <a:pPr algn="ctr"/>
            <a:r>
              <a:rPr lang="ru-RU" sz="2400" dirty="0" err="1" smtClean="0">
                <a:latin typeface="Bookman Old Style" pitchFamily="18" charset="0"/>
              </a:rPr>
              <a:t>Верхнесалдинского</a:t>
            </a:r>
            <a:r>
              <a:rPr lang="ru-RU" sz="2400" dirty="0" smtClean="0">
                <a:latin typeface="Bookman Old Style" pitchFamily="18" charset="0"/>
              </a:rPr>
              <a:t>  городского округа</a:t>
            </a:r>
            <a:endParaRPr lang="ru-RU" sz="24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94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andreygoncharov.users.photofile.ru/photo/andreygoncharov/150093265/xlarge/15293092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986" y="188640"/>
            <a:ext cx="5035638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4700" y="1854560"/>
            <a:ext cx="651671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Прославленный роман «Жизнь, необыкновенные и удивительные приключения Робинзона Крузо» был написан Дефо на 58-м году жизни и увидел свет 25 апреля 1719 года. Книгу раскупили мгновенно, и понадобились новые издания. В течение одного только 1719 года роман издавался четыре раза. </a:t>
            </a:r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Писатель многое изменил в истории </a:t>
            </a:r>
            <a:r>
              <a:rPr lang="ru-RU" sz="24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Селькирка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но выдумка оказалась убедительнее правды. Реальная история о человеке, прожившем несколько лет в изоляции на диком острове, показала неисчерпаемые возможности человека.</a:t>
            </a:r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0608" y="188640"/>
            <a:ext cx="61640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Arial Black" pitchFamily="34" charset="0"/>
              </a:rPr>
              <a:t>РОМАН </a:t>
            </a:r>
          </a:p>
          <a:p>
            <a:pPr algn="ctr"/>
            <a:r>
              <a:rPr lang="ru-RU" sz="4800" dirty="0" smtClean="0">
                <a:solidFill>
                  <a:srgbClr val="0070C0"/>
                </a:solidFill>
                <a:latin typeface="Arial Black" pitchFamily="34" charset="0"/>
              </a:rPr>
              <a:t>О РОБИНЗОНЕ</a:t>
            </a:r>
            <a:endParaRPr lang="ru-RU" sz="48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37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821" y="642919"/>
            <a:ext cx="622422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Прежде всего 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«Робинзон Крузо» - приключенческий роман. Это увлекательный рассказ о человеке, жаждавшем приключений и бежавшем из родительского дома для того, чтобы вверить свою судьбу игре случайностей, с которыми были сопряжены опасные путешествия на суше и море.</a:t>
            </a:r>
          </a:p>
        </p:txBody>
      </p:sp>
      <p:pic>
        <p:nvPicPr>
          <p:cNvPr id="7174" name="Picture 6" descr="http://img-fotki.yandex.ru/get/3114/goodwine-good.1e/0_2999e_ad5e12b6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39" y="332657"/>
            <a:ext cx="4916005" cy="631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029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>
          <a:xfrm>
            <a:off x="1970469" y="103032"/>
            <a:ext cx="9611931" cy="759854"/>
          </a:xfrm>
        </p:spPr>
        <p:txBody>
          <a:bodyPr>
            <a:noAutofit/>
          </a:bodyPr>
          <a:lstStyle/>
          <a:p>
            <a:pPr eaLnBrk="1" hangingPunct="1"/>
            <a:r>
              <a:rPr lang="ru-RU" sz="4800" b="1" dirty="0">
                <a:solidFill>
                  <a:srgbClr val="0070C0"/>
                </a:solidFill>
                <a:latin typeface="Arial Black" pitchFamily="34" charset="0"/>
              </a:rPr>
              <a:t>Роман  о Робинзоне</a:t>
            </a:r>
          </a:p>
        </p:txBody>
      </p:sp>
      <p:sp>
        <p:nvSpPr>
          <p:cNvPr id="21507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33363" y="1004552"/>
            <a:ext cx="7559900" cy="5666704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всем известно, что история  о жизни Робинзона Крузо  превратилась в литературную эпопею, состоящую из трёх частей.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 второй части (1720), названной «Дальнейшие приключения Робинзона Крузо» и принятой публикой гораздо более прохладно,  герой в очередной раз отправляется в скитания: посещает свой любимый остров, совершает кругосветное путешествие, в конце которого оказывается в далекой и загадочной России.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Третья часть эпопеи, носящая название «Серьёзные размышления в течение жизни и удивительные приключения Робинзона Крузо, включающие его видения ангельского мира» (1721), не является в полной мере художественным произведением, а скорее представляет  собой эссе на социально-философские и религиозные темы.  </a:t>
            </a:r>
          </a:p>
          <a:p>
            <a:pPr eaLnBrk="1" hangingPunct="1">
              <a:lnSpc>
                <a:spcPct val="80000"/>
              </a:lnSpc>
            </a:pPr>
            <a:endParaRPr lang="ru-RU" sz="1800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953587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38" y="1039390"/>
            <a:ext cx="4288665" cy="4855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3052119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9854" y="265176"/>
            <a:ext cx="10534918" cy="64922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БЕСЕДА  ПО  ТЕКСТУ  ГЛАВЫ  ШЕСТОЙ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06062" y="1339403"/>
            <a:ext cx="6233375" cy="4375597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вы знаете о Робинзоне Крузо? Нравится ли вам его характер?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взял с собой Робинзон с разбитого корабля? Почему именно эти вещи Д. Дефо считает самыми необходимыми для своего героя?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говорит Робинзон Крузо о деньгах? Почему?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Кого из героев литературных произведений, о которых вы прочитали в  5-ом классе, можно назвать «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робинзонами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? Почему?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Тайна Робинзона Крузо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30999" y="1600200"/>
            <a:ext cx="3724402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26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16676" y="265178"/>
            <a:ext cx="10775324" cy="77801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О чём свидетельствует такой дневник? 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Как он характеризует героя?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1" y="1146221"/>
            <a:ext cx="5499279" cy="5563673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buNone/>
              <a:defRPr/>
            </a:pPr>
            <a:r>
              <a:rPr lang="ru-RU" sz="3200" b="1" u="sng" dirty="0">
                <a:solidFill>
                  <a:srgbClr val="FF0000"/>
                </a:solidFill>
              </a:rPr>
              <a:t>Зло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000" dirty="0"/>
              <a:t>Я заброшен судьбой на мрачный, необитаемый остров и не имею никакой надежды на избавление.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000" dirty="0"/>
              <a:t>Я как бы выделен и отрезан от всего мира и обречен на горе</a:t>
            </a:r>
            <a:r>
              <a:rPr lang="ru-RU" sz="2000" dirty="0" smtClean="0"/>
              <a:t>.</a:t>
            </a:r>
            <a:endParaRPr lang="ru-RU" sz="2000" dirty="0"/>
          </a:p>
          <a:p>
            <a:pPr algn="just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000" dirty="0"/>
              <a:t>Я отделен от всего человечества; я отшельник, изгнанный из общества людей.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000" dirty="0"/>
              <a:t>У меня мало одежды, и скоро мне будет нечем прикрыть свое тело.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000" dirty="0"/>
              <a:t>Я беззащитен против нападения людей и зверей</a:t>
            </a:r>
            <a:r>
              <a:rPr lang="ru-RU" sz="2000" dirty="0" smtClean="0"/>
              <a:t>.</a:t>
            </a:r>
            <a:endParaRPr lang="ru-RU" sz="2000" dirty="0"/>
          </a:p>
          <a:p>
            <a:pPr algn="just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2000" dirty="0"/>
              <a:t>Мне не с кем перемолвиться словом и некому утешить меня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5640946" y="1146221"/>
            <a:ext cx="6362164" cy="5563673"/>
          </a:xfrm>
        </p:spPr>
        <p:txBody>
          <a:bodyPr>
            <a:normAutofit fontScale="62500" lnSpcReduction="20000"/>
          </a:bodyPr>
          <a:lstStyle/>
          <a:p>
            <a:pPr algn="ctr">
              <a:lnSpc>
                <a:spcPct val="80000"/>
              </a:lnSpc>
              <a:buNone/>
              <a:defRPr/>
            </a:pPr>
            <a:r>
              <a:rPr lang="ru-RU" sz="4600" b="1" u="sng" dirty="0">
                <a:solidFill>
                  <a:srgbClr val="FF0000"/>
                </a:solidFill>
              </a:rPr>
              <a:t>Добро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3200" b="1" dirty="0"/>
              <a:t>Но я жив и не утонул, подобно всем моим товарищам</a:t>
            </a:r>
            <a:r>
              <a:rPr lang="ru-RU" sz="3200" b="1" dirty="0" smtClean="0"/>
              <a:t>.</a:t>
            </a:r>
            <a:endParaRPr lang="ru-RU" sz="3200" b="1" dirty="0"/>
          </a:p>
          <a:p>
            <a:pPr algn="just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3200" b="1" dirty="0"/>
              <a:t>Но зато я выделен из всего нашего экипажа: смерть пощадила одного меня, и тот, кто столь чудесным образом спас меня от смерти, может спасти меня и из моего безотрадного положения.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3200" b="1" dirty="0"/>
              <a:t>Но я не умер с голоду и не погиб в этом пустынном месте, где человеку нечем питаться.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3200" b="1" dirty="0"/>
              <a:t>Но я живу в жарком климате, где можно обойтись и без одежды.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3200" b="1" dirty="0"/>
              <a:t>Но остров, куда я попал, безлюден, и я не видел на нем ни одного хищного зверя, как на берегах Африки. Что было бы со мной, если бы меня выбросило на африканский берег?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ru-RU" sz="3200" b="1" dirty="0"/>
              <a:t>Но Бог чудесно пригнал наш корабль так близко к берегу, что я не только успел запастись всем необходимым для удовлетворения моих текущих потребностей, но и получил возможность добывать себе пропитание до конца моих дней.</a:t>
            </a:r>
          </a:p>
        </p:txBody>
      </p:sp>
    </p:spTree>
    <p:extLst>
      <p:ext uri="{BB962C8B-B14F-4D97-AF65-F5344CB8AC3E}">
        <p14:creationId xmlns:p14="http://schemas.microsoft.com/office/powerpoint/2010/main" val="781442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2" y="0"/>
            <a:ext cx="9509759" cy="79849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Arial Black" pitchFamily="34" charset="0"/>
              </a:rPr>
              <a:t>Иллюстрации  к  роману</a:t>
            </a:r>
            <a:endParaRPr lang="ru-RU" dirty="0"/>
          </a:p>
        </p:txBody>
      </p:sp>
      <p:pic>
        <p:nvPicPr>
          <p:cNvPr id="8198" name="Picture 6" descr="Картинки по запросу корабль робинзона крузо попал в шторм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42" y="798490"/>
            <a:ext cx="5771770" cy="593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Картинки по запросу робинзон крузо иллюстрации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84527" y="1600200"/>
            <a:ext cx="4017346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276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5313" y="265176"/>
            <a:ext cx="9395567" cy="881044"/>
          </a:xfrm>
        </p:spPr>
        <p:txBody>
          <a:bodyPr>
            <a:noAutofit/>
          </a:bodyPr>
          <a:lstStyle/>
          <a:p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5" name="Picture 7" descr="Крузо строит жильё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76517" y="502276"/>
            <a:ext cx="5434885" cy="6014434"/>
          </a:xfrm>
        </p:spPr>
      </p:pic>
      <p:pic>
        <p:nvPicPr>
          <p:cNvPr id="8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529589" y="502277"/>
            <a:ext cx="5138670" cy="6014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8001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2" y="141668"/>
            <a:ext cx="9509759" cy="10947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Picture 2" descr="Похожее изображение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26" y="503433"/>
            <a:ext cx="5743978" cy="561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Картинки по запросу даниель дефо прототип робинзона крузо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359" y="479988"/>
            <a:ext cx="5570001" cy="575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57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Чему  нас  учит  роман  Д. Дефо 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 </a:t>
            </a: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 smtClean="0">
                <a:solidFill>
                  <a:srgbClr val="002060"/>
                </a:solidFill>
              </a:rPr>
              <a:t>Робинзон </a:t>
            </a:r>
            <a:r>
              <a:rPr lang="ru-RU" b="1" dirty="0">
                <a:solidFill>
                  <a:srgbClr val="002060"/>
                </a:solidFill>
              </a:rPr>
              <a:t>К</a:t>
            </a:r>
            <a:r>
              <a:rPr lang="ru-RU" b="1" dirty="0" smtClean="0">
                <a:solidFill>
                  <a:srgbClr val="002060"/>
                </a:solidFill>
              </a:rPr>
              <a:t>рузо»?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92428" y="1572768"/>
            <a:ext cx="10258452" cy="4142232"/>
          </a:xfrm>
        </p:spPr>
        <p:txBody>
          <a:bodyPr>
            <a:noAutofit/>
          </a:bodyPr>
          <a:lstStyle/>
          <a:p>
            <a:r>
              <a:rPr lang="ru-RU" sz="3200" dirty="0"/>
              <a:t>Книга Д</a:t>
            </a:r>
            <a:r>
              <a:rPr lang="ru-RU" sz="3200" dirty="0" smtClean="0"/>
              <a:t>. Дефо </a:t>
            </a:r>
            <a:r>
              <a:rPr lang="ru-RU" sz="3200" dirty="0"/>
              <a:t>«Робинзон Крузо» - одно из самых оптимистичных </a:t>
            </a:r>
            <a:r>
              <a:rPr lang="ru-RU" sz="3200" dirty="0" smtClean="0"/>
              <a:t> и  позитивных  литературных </a:t>
            </a:r>
            <a:r>
              <a:rPr lang="ru-RU" sz="3200" dirty="0"/>
              <a:t>сочинений, </a:t>
            </a:r>
            <a:r>
              <a:rPr lang="ru-RU" sz="3200" dirty="0" smtClean="0"/>
              <a:t> повествующее  </a:t>
            </a:r>
            <a:r>
              <a:rPr lang="ru-RU" sz="3200" dirty="0"/>
              <a:t>о </a:t>
            </a:r>
            <a:r>
              <a:rPr lang="ru-RU" sz="3200" dirty="0" smtClean="0"/>
              <a:t>человеке</a:t>
            </a:r>
            <a:r>
              <a:rPr lang="ru-RU" sz="3200" dirty="0"/>
              <a:t>, </a:t>
            </a:r>
            <a:r>
              <a:rPr lang="ru-RU" sz="3200" dirty="0" smtClean="0"/>
              <a:t> сумевшем выжить  </a:t>
            </a:r>
            <a:r>
              <a:rPr lang="ru-RU" sz="3200" dirty="0"/>
              <a:t>в </a:t>
            </a:r>
            <a:r>
              <a:rPr lang="ru-RU" sz="3200" dirty="0" smtClean="0"/>
              <a:t> тяжелых   условиях  и  не </a:t>
            </a:r>
            <a:r>
              <a:rPr lang="ru-RU" sz="3200" dirty="0"/>
              <a:t>потерявшем при этом лучших человеческих </a:t>
            </a:r>
            <a:r>
              <a:rPr lang="ru-RU" sz="3200" dirty="0" smtClean="0"/>
              <a:t> качеств </a:t>
            </a:r>
            <a:r>
              <a:rPr lang="ru-RU" sz="3200" dirty="0"/>
              <a:t>– трудолюбия, </a:t>
            </a:r>
            <a:r>
              <a:rPr lang="ru-RU" sz="3200" dirty="0" smtClean="0"/>
              <a:t> храбрости,  </a:t>
            </a:r>
            <a:r>
              <a:rPr lang="ru-RU" sz="3200" dirty="0"/>
              <a:t>стремления к познанию, доброты</a:t>
            </a:r>
            <a:r>
              <a:rPr lang="ru-RU" sz="3200" dirty="0" smtClean="0"/>
              <a:t>,  </a:t>
            </a:r>
            <a:r>
              <a:rPr lang="ru-RU" sz="3200" dirty="0"/>
              <a:t>совестливости, </a:t>
            </a:r>
            <a:r>
              <a:rPr lang="ru-RU" sz="3200" dirty="0" smtClean="0"/>
              <a:t> выдержки</a:t>
            </a:r>
            <a:r>
              <a:rPr lang="ru-RU" sz="3200" dirty="0"/>
              <a:t>, силы воли… Именно этим качествам учит читателей книга Дефо о замечательном </a:t>
            </a:r>
            <a:r>
              <a:rPr lang="ru-RU" sz="3200" dirty="0" smtClean="0"/>
              <a:t>Робинзоне.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7064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0696575" cy="6858000"/>
          </a:xfrm>
        </p:spPr>
        <p:txBody>
          <a:bodyPr rtlCol="0">
            <a:normAutofit/>
          </a:bodyPr>
          <a:lstStyle/>
          <a:p>
            <a:pPr algn="ctr" rtl="0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Даниель Дефо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1660-1731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Роман «Робинзон Крузо»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116" y="269631"/>
            <a:ext cx="10013875" cy="625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90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094" y="304800"/>
            <a:ext cx="6297770" cy="6392214"/>
          </a:xfrm>
        </p:spPr>
        <p:txBody>
          <a:bodyPr rtlCol="0">
            <a:normAutofit fontScale="90000"/>
          </a:bodyPr>
          <a:lstStyle/>
          <a:p>
            <a:pPr marL="180000" indent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9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latin typeface="Arial Black" pitchFamily="34" charset="0"/>
              </a:rPr>
              <a:t>Даниэль Дефо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latin typeface="Arial Black" pitchFamily="34" charset="0"/>
              </a:rPr>
              <a:t>    </a:t>
            </a:r>
            <a:r>
              <a:rPr lang="ru-RU" sz="2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latin typeface="Arial Black" pitchFamily="34" charset="0"/>
              </a:rPr>
              <a:t>(</a:t>
            </a:r>
            <a:r>
              <a:rPr lang="ru-RU" sz="27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latin typeface="Arial Black" pitchFamily="34" charset="0"/>
              </a:rPr>
              <a:t>ок.1660- 1731</a:t>
            </a:r>
            <a:r>
              <a:rPr lang="ru-RU" sz="2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latin typeface="Arial Black" pitchFamily="34" charset="0"/>
              </a:rPr>
              <a:t>)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имя стоит в ряду самых лучших писателей не только Англии, но и вероятно всего 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света.</a:t>
            </a:r>
            <a:b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Роман «Робинзон Крузо» известен всему миру уже около 300 лет. А об авторе этой знаменитой книги мы знаем достоверно очень мало.</a:t>
            </a:r>
            <a:r>
              <a:rPr lang="ru-RU" sz="2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Торговец  и </a:t>
            </a:r>
            <a:r>
              <a:rPr lang="ru-RU" sz="2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путешественник, советник королей и правительств, тайный агент на территории 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Англии </a:t>
            </a:r>
            <a:r>
              <a:rPr lang="ru-RU" sz="2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Шотландии</a:t>
            </a:r>
            <a:r>
              <a:rPr lang="ru-RU" sz="2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 многодетный 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отец </a:t>
            </a:r>
            <a:r>
              <a:rPr lang="ru-RU" sz="2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богач , </a:t>
            </a:r>
            <a:r>
              <a:rPr lang="ru-RU" sz="2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не раз преследовался 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властями</a:t>
            </a:r>
            <a:r>
              <a:rPr lang="ru-RU" sz="2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несколько раз его ставили к позорному столбу</a:t>
            </a:r>
            <a:br>
              <a:rPr lang="ru-RU" sz="2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даже сажали в тюрьму за памфлеты, высмеивающие 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политический  строй</a:t>
            </a:r>
            <a:r>
              <a:rPr lang="ru-RU" sz="2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200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58000" y="295059"/>
            <a:ext cx="5334000" cy="6284890"/>
          </a:xfrm>
        </p:spPr>
      </p:pic>
    </p:spTree>
    <p:extLst>
      <p:ext uri="{BB962C8B-B14F-4D97-AF65-F5344CB8AC3E}">
        <p14:creationId xmlns:p14="http://schemas.microsoft.com/office/powerpoint/2010/main" val="257868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792" y="5743979"/>
            <a:ext cx="6349282" cy="1287887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002060"/>
                </a:solidFill>
              </a:rPr>
              <a:t>«Судеб таких изменчивых никто не испытал, тринадцать раз я был богат и снова бедным стал</a:t>
            </a:r>
            <a:r>
              <a:rPr lang="ru-RU" sz="2700" b="1" dirty="0" smtClean="0">
                <a:solidFill>
                  <a:srgbClr val="002060"/>
                </a:solidFill>
              </a:rPr>
              <a:t>»  </a:t>
            </a:r>
            <a:r>
              <a:rPr lang="ru-RU" sz="2700" b="1" dirty="0">
                <a:solidFill>
                  <a:srgbClr val="002060"/>
                </a:solidFill>
              </a:rPr>
              <a:t>Д</a:t>
            </a:r>
            <a:r>
              <a:rPr lang="ru-RU" sz="2700" b="1" dirty="0" smtClean="0">
                <a:solidFill>
                  <a:srgbClr val="002060"/>
                </a:solidFill>
              </a:rPr>
              <a:t>. Дефо</a:t>
            </a:r>
            <a:r>
              <a:rPr lang="ru-RU" sz="2700" b="1" dirty="0">
                <a:solidFill>
                  <a:srgbClr val="002060"/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Картинки по запросу даниель дефо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1163" y="187406"/>
            <a:ext cx="4542868" cy="5151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375042" y="412124"/>
            <a:ext cx="5486400" cy="5679582"/>
          </a:xfrm>
        </p:spPr>
        <p:txBody>
          <a:bodyPr>
            <a:normAutofit lnSpcReduction="10000"/>
          </a:bodyPr>
          <a:lstStyle/>
          <a:p>
            <a:r>
              <a:rPr lang="ru-RU" sz="2800" i="1" dirty="0" smtClean="0"/>
              <a:t>Жизнь  Д. Дефо  была  полна взлётов  и падений, невероятных  удач  и потерь.</a:t>
            </a:r>
          </a:p>
          <a:p>
            <a:r>
              <a:rPr lang="ru-RU" sz="2800" i="1" dirty="0" smtClean="0"/>
              <a:t>Сохранился  словесный портрет  Д. Дефо : </a:t>
            </a:r>
          </a:p>
          <a:p>
            <a:pPr marL="45720" indent="0">
              <a:buNone/>
            </a:pPr>
            <a:r>
              <a:rPr lang="ru-RU" sz="2800" i="1" dirty="0" smtClean="0"/>
              <a:t>    « Он среднего роста, худощав, около 40 лет от роду; лицо смуглое ,волосы тёмно-каштановые, носит парик; глаза серые; нос с горбинкой, подбородок </a:t>
            </a:r>
            <a:r>
              <a:rPr lang="ru-RU" sz="2800" i="1" dirty="0" err="1" smtClean="0"/>
              <a:t>острый,под</a:t>
            </a:r>
            <a:r>
              <a:rPr lang="ru-RU" sz="2800" i="1" dirty="0" smtClean="0"/>
              <a:t> углом рта большая родинка…»</a:t>
            </a:r>
          </a:p>
        </p:txBody>
      </p:sp>
    </p:spTree>
    <p:extLst>
      <p:ext uri="{BB962C8B-B14F-4D97-AF65-F5344CB8AC3E}">
        <p14:creationId xmlns:p14="http://schemas.microsoft.com/office/powerpoint/2010/main" val="253253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4294967295"/>
          </p:nvPr>
        </p:nvSpPr>
        <p:spPr>
          <a:xfrm>
            <a:off x="0" y="265113"/>
            <a:ext cx="5553075" cy="5891212"/>
          </a:xfrm>
        </p:spPr>
        <p:txBody>
          <a:bodyPr>
            <a:normAutofit fontScale="92500"/>
          </a:bodyPr>
          <a:lstStyle/>
          <a:p>
            <a:r>
              <a:rPr lang="ru-RU" sz="2800" i="1" dirty="0" smtClean="0"/>
              <a:t>За сатиру, направленную против  религиозных фанатиков  Д. Дефо  по приказу  королевы  был выставлен  к  позорному столбу  с  головой  и  руками, просунутыми   в  деревянные колодки.  Но  уличная  толпа засыпала  эшафот  цветами.</a:t>
            </a:r>
          </a:p>
          <a:p>
            <a:r>
              <a:rPr lang="ru-RU" sz="2800" i="1" dirty="0" smtClean="0"/>
              <a:t>Д. Дефо  полтора  года провёл  в  тюрьме. Он  был всегда  уверен  в  правоте своих  убеждений,  боролся  со злом.</a:t>
            </a:r>
            <a:endParaRPr lang="ru-RU" sz="2800" i="1" dirty="0"/>
          </a:p>
        </p:txBody>
      </p:sp>
      <p:pic>
        <p:nvPicPr>
          <p:cNvPr id="2050" name="Picture 2" descr="Похожее изображение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963" y="217488"/>
            <a:ext cx="6015037" cy="635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46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охожее изображение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831" y="279278"/>
            <a:ext cx="6507163" cy="630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7453313" y="617538"/>
            <a:ext cx="4738687" cy="5422900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Bookman Old Style" pitchFamily="18" charset="0"/>
              </a:rPr>
              <a:t>В  результате  гонений больной  70- летний  Дефо лишился  рассудка,  бежал от семьи  и  </a:t>
            </a:r>
            <a:r>
              <a:rPr lang="ru-RU" sz="2800" dirty="0" smtClean="0">
                <a:solidFill>
                  <a:srgbClr val="FF0000"/>
                </a:solidFill>
                <a:latin typeface="Bookman Old Style" pitchFamily="18" charset="0"/>
              </a:rPr>
              <a:t>умер  12 апреля 1731 года   </a:t>
            </a:r>
            <a:r>
              <a:rPr lang="ru-RU" sz="2800" dirty="0" smtClean="0">
                <a:latin typeface="Bookman Old Style" pitchFamily="18" charset="0"/>
              </a:rPr>
              <a:t>в Лондоне ,в  полном одиночестве .</a:t>
            </a:r>
          </a:p>
          <a:p>
            <a:r>
              <a:rPr lang="ru-RU" sz="2800" dirty="0" smtClean="0">
                <a:latin typeface="Bookman Old Style" pitchFamily="18" charset="0"/>
              </a:rPr>
              <a:t>Д. Дефо  написал  за жизнь немало  книг.  Но на надгробии  его  высечена надпись :           « Даниэль  Дефо, автор     «Робинзона Крузо».</a:t>
            </a:r>
            <a:endParaRPr lang="ru-RU" sz="28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34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-115909" y="180304"/>
            <a:ext cx="12595538" cy="1120462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«Приключения </a:t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Робинзона  Крузо»</a:t>
            </a:r>
          </a:p>
        </p:txBody>
      </p:sp>
      <p:pic>
        <p:nvPicPr>
          <p:cNvPr id="14340" name="Picture 11" descr="Robinson_Cruose_1719_1st_edition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3184" y="1300768"/>
            <a:ext cx="4984123" cy="3685571"/>
          </a:xfrm>
        </p:spPr>
      </p:pic>
      <p:sp>
        <p:nvSpPr>
          <p:cNvPr id="14339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177308" y="1300766"/>
            <a:ext cx="6851561" cy="5404834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None/>
            </a:pP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</a:rPr>
              <a:t>Один  из  самых известных  романов  Даниеля  Дефо 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</a:rPr>
              <a:t>«Приключение  Робинзона  Крузо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</a:rPr>
              <a:t>».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</a:rPr>
              <a:t>Полное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</a:rPr>
              <a:t>название романа  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</a:rPr>
              <a:t>-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</a:rPr>
              <a:t>«Жизнь и удивительные приключения Робинзона Крузо, моряка из Йорка, прожившего 28 лет в полном одиночестве на необитаемом острове у берегов Америки близ устья реки Ориноко, куда он был выброшен кораблекрушением, во время которого весь экипаж корабля, кроме него, погиб, с изложением его неожиданного освобождения пиратами, написанные им самим»</a:t>
            </a:r>
          </a:p>
        </p:txBody>
      </p:sp>
      <p:sp>
        <p:nvSpPr>
          <p:cNvPr id="14341" name="Text Box 12"/>
          <p:cNvSpPr txBox="1">
            <a:spLocks noChangeArrowheads="1"/>
          </p:cNvSpPr>
          <p:nvPr/>
        </p:nvSpPr>
        <p:spPr bwMode="auto">
          <a:xfrm>
            <a:off x="193184" y="5065712"/>
            <a:ext cx="498412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latin typeface="Monotype Corsiva" pitchFamily="66" charset="0"/>
              </a:rPr>
              <a:t>Первое </a:t>
            </a:r>
            <a:r>
              <a:rPr lang="ru-RU" sz="2400" i="1" dirty="0" smtClean="0">
                <a:latin typeface="Monotype Corsiva" pitchFamily="66" charset="0"/>
              </a:rPr>
              <a:t> издание  романа</a:t>
            </a:r>
            <a:r>
              <a:rPr lang="ru-RU" sz="2400" i="1" dirty="0">
                <a:latin typeface="Monotype Corsiva" pitchFamily="66" charset="0"/>
              </a:rPr>
              <a:t>. </a:t>
            </a:r>
            <a:r>
              <a:rPr lang="ru-RU" sz="2400" i="1" dirty="0" smtClean="0">
                <a:latin typeface="Monotype Corsiva" pitchFamily="66" charset="0"/>
              </a:rPr>
              <a:t> </a:t>
            </a: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Слева  гравюра  Кларка  и  </a:t>
            </a:r>
            <a:r>
              <a:rPr lang="ru-RU" sz="2400" i="1" dirty="0" err="1" smtClean="0">
                <a:latin typeface="Monotype Corsiva" pitchFamily="66" charset="0"/>
              </a:rPr>
              <a:t>Пайна</a:t>
            </a:r>
            <a:r>
              <a:rPr lang="ru-RU" sz="2400" i="1" dirty="0">
                <a:latin typeface="Monotype Corsiva" pitchFamily="66" charset="0"/>
              </a:rPr>
              <a:t>, </a:t>
            </a:r>
          </a:p>
          <a:p>
            <a:pPr algn="ctr"/>
            <a:r>
              <a:rPr lang="ru-RU" sz="2400" i="1" dirty="0">
                <a:latin typeface="Monotype Corsiva" pitchFamily="66" charset="0"/>
              </a:rPr>
              <a:t>перерисованная </a:t>
            </a:r>
            <a:r>
              <a:rPr lang="ru-RU" sz="2400" i="1" dirty="0" smtClean="0">
                <a:latin typeface="Monotype Corsiva" pitchFamily="66" charset="0"/>
              </a:rPr>
              <a:t> Жаном   </a:t>
            </a:r>
            <a:r>
              <a:rPr lang="ru-RU" sz="2400" i="1" dirty="0" err="1" smtClean="0">
                <a:latin typeface="Monotype Corsiva" pitchFamily="66" charset="0"/>
              </a:rPr>
              <a:t>Гранвилем</a:t>
            </a:r>
            <a:r>
              <a:rPr lang="ru-RU" sz="2400" i="1" dirty="0" smtClean="0">
                <a:latin typeface="Monotype Corsiva" pitchFamily="66" charset="0"/>
              </a:rPr>
              <a:t>  в</a:t>
            </a: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 </a:t>
            </a:r>
            <a:r>
              <a:rPr lang="ru-RU" sz="2400" i="1" dirty="0">
                <a:latin typeface="Monotype Corsiva" pitchFamily="66" charset="0"/>
              </a:rPr>
              <a:t>1840 году</a:t>
            </a:r>
          </a:p>
        </p:txBody>
      </p:sp>
    </p:spTree>
    <p:extLst>
      <p:ext uri="{BB962C8B-B14F-4D97-AF65-F5344CB8AC3E}">
        <p14:creationId xmlns:p14="http://schemas.microsoft.com/office/powerpoint/2010/main" val="791496299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8374" y="265176"/>
            <a:ext cx="11760888" cy="57888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КТО   БЫЛ   ПРОТОТИПОМ </a:t>
            </a:r>
            <a:r>
              <a:rPr lang="ru-RU" sz="2800" b="1" dirty="0"/>
              <a:t> </a:t>
            </a:r>
            <a:r>
              <a:rPr lang="ru-RU" sz="2800" b="1" dirty="0" smtClean="0"/>
              <a:t> РОБИНЗОНА   КРУЗО ?</a:t>
            </a:r>
            <a:endParaRPr lang="ru-RU" sz="28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12" y="1336431"/>
            <a:ext cx="4726874" cy="3468477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802923" y="1339403"/>
            <a:ext cx="6135792" cy="5190351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В 1712 г. в Лондоне была напечатана книга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 английского  капитана </a:t>
            </a:r>
            <a:r>
              <a:rPr lang="ru-RU" sz="2400" i="1" dirty="0" err="1">
                <a:solidFill>
                  <a:srgbClr val="002060"/>
                </a:solidFill>
                <a:latin typeface="Times New Roman" pitchFamily="18" charset="0"/>
              </a:rPr>
              <a:t>Роджерса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 «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Путешествие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 вокруг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света»,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 в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которой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 было  рассказано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о происшествии,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 случившемся  31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января 1709 г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. :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«...Мы подошли к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 острову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Хуан-</a:t>
            </a:r>
            <a:r>
              <a:rPr lang="ru-RU" sz="2400" i="1" dirty="0" err="1">
                <a:solidFill>
                  <a:srgbClr val="002060"/>
                </a:solidFill>
                <a:latin typeface="Times New Roman" pitchFamily="18" charset="0"/>
              </a:rPr>
              <a:t>Фернандес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.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 Наша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шлюпка доставила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 на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корабль человека в козьих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 шкурах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,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 которые  имели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более дикий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 вид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, чем их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 подлинные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владельцы.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 Он  прожил  на  острове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четыре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 года 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и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 четыре  месяца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. Это был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 шотландец  по 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имени 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</a:rPr>
              <a:t>Александр </a:t>
            </a:r>
            <a:r>
              <a:rPr lang="ru-RU" sz="2400" b="1" i="1" dirty="0" err="1">
                <a:solidFill>
                  <a:srgbClr val="FF0000"/>
                </a:solidFill>
                <a:latin typeface="Times New Roman" pitchFamily="18" charset="0"/>
              </a:rPr>
              <a:t>Селькирк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</a:rPr>
              <a:t>».</a:t>
            </a:r>
            <a:endParaRPr lang="en-US" sz="2400" b="1" i="1" dirty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Вернувшись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 на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</a:rPr>
              <a:t>родину,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2060"/>
                </a:solidFill>
                <a:latin typeface="Times New Roman" pitchFamily="18" charset="0"/>
              </a:rPr>
              <a:t>Селькирк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</a:rPr>
              <a:t> заявил: «Теперь у меня капитал, но никогда больше не буду я так счастлив, как в те дни...»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833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081264"/>
              </p:ext>
            </p:extLst>
          </p:nvPr>
        </p:nvGraphicFramePr>
        <p:xfrm>
          <a:off x="193182" y="187407"/>
          <a:ext cx="11835684" cy="66455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178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178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65264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u="sng" dirty="0" smtClean="0">
                          <a:solidFill>
                            <a:srgbClr val="002060"/>
                          </a:solidFill>
                          <a:latin typeface="Arial Black" pitchFamily="34" charset="0"/>
                          <a:cs typeface="Aharoni" pitchFamily="2" charset="-79"/>
                        </a:rPr>
                        <a:t>История </a:t>
                      </a:r>
                    </a:p>
                    <a:p>
                      <a:pPr algn="ctr"/>
                      <a:r>
                        <a:rPr lang="ru-RU" sz="2800" b="1" i="0" u="sng" dirty="0" smtClean="0">
                          <a:solidFill>
                            <a:srgbClr val="002060"/>
                          </a:solidFill>
                          <a:latin typeface="Arial Black" pitchFamily="34" charset="0"/>
                          <a:cs typeface="Aharoni" pitchFamily="2" charset="-79"/>
                        </a:rPr>
                        <a:t>Александра </a:t>
                      </a:r>
                      <a:r>
                        <a:rPr lang="ru-RU" sz="2800" b="1" i="0" u="sng" dirty="0" err="1" smtClean="0">
                          <a:solidFill>
                            <a:srgbClr val="002060"/>
                          </a:solidFill>
                          <a:latin typeface="Arial Black" pitchFamily="34" charset="0"/>
                          <a:cs typeface="Aharoni" pitchFamily="2" charset="-79"/>
                        </a:rPr>
                        <a:t>Селькирка</a:t>
                      </a:r>
                      <a:endParaRPr lang="ru-RU" sz="2800" b="1" i="0" u="sng" dirty="0">
                        <a:solidFill>
                          <a:srgbClr val="002060"/>
                        </a:solidFill>
                        <a:latin typeface="Arial Black" pitchFamily="34" charset="0"/>
                        <a:cs typeface="Aharoni" pitchFamily="2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u="sng" dirty="0" smtClean="0">
                          <a:solidFill>
                            <a:srgbClr val="990033"/>
                          </a:solidFill>
                          <a:latin typeface="Arial Black" pitchFamily="34" charset="0"/>
                        </a:rPr>
                        <a:t>История </a:t>
                      </a:r>
                    </a:p>
                    <a:p>
                      <a:pPr algn="ctr"/>
                      <a:r>
                        <a:rPr lang="ru-RU" sz="2800" b="1" u="sng" dirty="0" smtClean="0">
                          <a:solidFill>
                            <a:srgbClr val="990033"/>
                          </a:solidFill>
                          <a:latin typeface="Arial Black" pitchFamily="34" charset="0"/>
                        </a:rPr>
                        <a:t>Робинзона Крузо</a:t>
                      </a:r>
                      <a:endParaRPr lang="ru-RU" sz="2800" b="1" u="sng" dirty="0">
                        <a:solidFill>
                          <a:srgbClr val="990033"/>
                        </a:solidFill>
                        <a:latin typeface="Arial Black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6446">
                <a:tc>
                  <a:txBody>
                    <a:bodyPr/>
                    <a:lstStyle/>
                    <a:p>
                      <a:pPr algn="just"/>
                      <a:r>
                        <a:rPr lang="ru-RU" sz="2000" b="1" i="0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1. Родился в 1711</a:t>
                      </a:r>
                      <a:r>
                        <a:rPr lang="ru-RU" sz="2000" b="1" i="0" baseline="0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 году.</a:t>
                      </a:r>
                      <a:endParaRPr lang="ru-RU" sz="2000" b="1" i="0" dirty="0">
                        <a:solidFill>
                          <a:srgbClr val="0070C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0" dirty="0" smtClean="0">
                          <a:solidFill>
                            <a:srgbClr val="990033"/>
                          </a:solidFill>
                          <a:latin typeface="Arial Black" pitchFamily="34" charset="0"/>
                        </a:rPr>
                        <a:t>1. Родился в 1632 году.</a:t>
                      </a:r>
                      <a:endParaRPr lang="ru-RU" sz="1800" b="1" i="0" dirty="0">
                        <a:solidFill>
                          <a:srgbClr val="990033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8691">
                <a:tc>
                  <a:txBody>
                    <a:bodyPr/>
                    <a:lstStyle/>
                    <a:p>
                      <a:pPr algn="just"/>
                      <a:r>
                        <a:rPr lang="ru-RU" sz="2000" b="1" i="0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2. Родился в Ларго (Шотландия).</a:t>
                      </a:r>
                      <a:endParaRPr lang="ru-RU" sz="2000" b="1" i="0" dirty="0">
                        <a:solidFill>
                          <a:srgbClr val="0070C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0" dirty="0" smtClean="0">
                          <a:solidFill>
                            <a:srgbClr val="990033"/>
                          </a:solidFill>
                          <a:latin typeface="Arial Black" pitchFamily="34" charset="0"/>
                        </a:rPr>
                        <a:t>2. Родился в Йорке (Англия).</a:t>
                      </a:r>
                      <a:endParaRPr lang="ru-RU" sz="1800" b="1" i="0" dirty="0">
                        <a:solidFill>
                          <a:srgbClr val="990033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98720">
                <a:tc>
                  <a:txBody>
                    <a:bodyPr/>
                    <a:lstStyle/>
                    <a:p>
                      <a:pPr marL="179388" indent="-179388" algn="just"/>
                      <a:r>
                        <a:rPr lang="ru-RU" sz="2000" b="1" i="0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3. После пленения пиратами сам стал пиратом.</a:t>
                      </a:r>
                      <a:endParaRPr lang="ru-RU" sz="2000" b="1" i="0" dirty="0">
                        <a:solidFill>
                          <a:srgbClr val="0070C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388" indent="-179388" algn="just"/>
                      <a:r>
                        <a:rPr lang="ru-RU" sz="1800" b="1" i="0" dirty="0" smtClean="0">
                          <a:solidFill>
                            <a:srgbClr val="990033"/>
                          </a:solidFill>
                          <a:latin typeface="Arial Black" pitchFamily="34" charset="0"/>
                        </a:rPr>
                        <a:t>3. После пленения</a:t>
                      </a:r>
                      <a:r>
                        <a:rPr lang="ru-RU" sz="1800" b="1" i="0" baseline="0" dirty="0" smtClean="0">
                          <a:solidFill>
                            <a:srgbClr val="990033"/>
                          </a:solidFill>
                          <a:latin typeface="Arial Black" pitchFamily="34" charset="0"/>
                        </a:rPr>
                        <a:t> пиратами был продан в рабство, бежал через несколько лет.</a:t>
                      </a:r>
                      <a:endParaRPr lang="ru-RU" sz="1800" b="1" i="0" dirty="0">
                        <a:solidFill>
                          <a:srgbClr val="990033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98720">
                <a:tc>
                  <a:txBody>
                    <a:bodyPr/>
                    <a:lstStyle/>
                    <a:p>
                      <a:pPr marL="179388" indent="-179388" algn="just"/>
                      <a:r>
                        <a:rPr lang="ru-RU" sz="2000" b="1" i="0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4.Отправился в плавание боцманом</a:t>
                      </a:r>
                      <a:r>
                        <a:rPr lang="ru-RU" sz="2000" b="1" i="0" baseline="0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 за золотом.</a:t>
                      </a:r>
                      <a:endParaRPr lang="ru-RU" sz="2000" b="1" i="0" dirty="0">
                        <a:solidFill>
                          <a:srgbClr val="0070C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388" indent="-179388" algn="just"/>
                      <a:r>
                        <a:rPr lang="ru-RU" sz="1800" b="1" i="0" dirty="0" smtClean="0">
                          <a:solidFill>
                            <a:srgbClr val="990033"/>
                          </a:solidFill>
                          <a:latin typeface="Arial Black" pitchFamily="34" charset="0"/>
                        </a:rPr>
                        <a:t>4.</a:t>
                      </a:r>
                      <a:r>
                        <a:rPr lang="ru-RU" sz="1800" b="1" i="0" baseline="0" dirty="0" smtClean="0">
                          <a:solidFill>
                            <a:srgbClr val="990033"/>
                          </a:solidFill>
                          <a:latin typeface="Arial Black" pitchFamily="34" charset="0"/>
                        </a:rPr>
                        <a:t> Отправился в плавание совладельцем судна за невольниками.</a:t>
                      </a:r>
                      <a:endParaRPr lang="ru-RU" sz="1800" b="1" i="0" dirty="0">
                        <a:solidFill>
                          <a:srgbClr val="990033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68534">
                <a:tc>
                  <a:txBody>
                    <a:bodyPr/>
                    <a:lstStyle/>
                    <a:p>
                      <a:pPr marL="179388" indent="-179388" algn="just"/>
                      <a:r>
                        <a:rPr lang="ru-RU" sz="2000" b="1" i="0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5. На остров попал по своей</a:t>
                      </a:r>
                      <a:r>
                        <a:rPr lang="ru-RU" sz="2000" b="1" i="0" baseline="0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 воле из-за вражды с капитаном корабля.</a:t>
                      </a:r>
                      <a:endParaRPr lang="ru-RU" sz="2000" b="1" i="0" dirty="0">
                        <a:solidFill>
                          <a:srgbClr val="0070C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0" dirty="0" smtClean="0">
                          <a:solidFill>
                            <a:srgbClr val="990033"/>
                          </a:solidFill>
                          <a:latin typeface="Arial Black" pitchFamily="34" charset="0"/>
                        </a:rPr>
                        <a:t>5. На остров попал после кораблекрушения.</a:t>
                      </a:r>
                      <a:endParaRPr lang="ru-RU" sz="1800" b="1" i="0" dirty="0">
                        <a:solidFill>
                          <a:srgbClr val="990033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61507">
                <a:tc>
                  <a:txBody>
                    <a:bodyPr/>
                    <a:lstStyle/>
                    <a:p>
                      <a:pPr algn="just"/>
                      <a:r>
                        <a:rPr lang="ru-RU" sz="2000" b="1" i="0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6.</a:t>
                      </a:r>
                      <a:r>
                        <a:rPr lang="ru-RU" sz="2000" b="1" i="0" baseline="0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 Прожил на острове 4,5 года.</a:t>
                      </a:r>
                      <a:endParaRPr lang="ru-RU" sz="2000" b="1" i="0" dirty="0">
                        <a:solidFill>
                          <a:srgbClr val="0070C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i="0" dirty="0" smtClean="0">
                          <a:solidFill>
                            <a:srgbClr val="990033"/>
                          </a:solidFill>
                          <a:latin typeface="Arial Black" pitchFamily="34" charset="0"/>
                        </a:rPr>
                        <a:t>6. Прожил на острове 28 лет.</a:t>
                      </a:r>
                      <a:endParaRPr lang="ru-RU" sz="1800" b="1" i="0" dirty="0">
                        <a:solidFill>
                          <a:srgbClr val="990033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898354">
                <a:tc>
                  <a:txBody>
                    <a:bodyPr/>
                    <a:lstStyle/>
                    <a:p>
                      <a:pPr algn="just"/>
                      <a:r>
                        <a:rPr lang="ru-RU" sz="2000" b="1" i="0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7. Был спасен случайно зашедшим кораблем.</a:t>
                      </a:r>
                      <a:endParaRPr lang="ru-RU" sz="2000" b="1" i="0" dirty="0">
                        <a:solidFill>
                          <a:srgbClr val="0070C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388" indent="-179388" algn="just"/>
                      <a:r>
                        <a:rPr lang="ru-RU" sz="1800" b="1" i="0" dirty="0" smtClean="0">
                          <a:solidFill>
                            <a:srgbClr val="990033"/>
                          </a:solidFill>
                          <a:latin typeface="Arial Black" pitchFamily="34" charset="0"/>
                        </a:rPr>
                        <a:t>7. Был спасен кораблем, захваченным</a:t>
                      </a:r>
                      <a:r>
                        <a:rPr lang="ru-RU" sz="1800" b="1" i="0" baseline="0" dirty="0" smtClean="0">
                          <a:solidFill>
                            <a:srgbClr val="990033"/>
                          </a:solidFill>
                          <a:latin typeface="Arial Black" pitchFamily="34" charset="0"/>
                        </a:rPr>
                        <a:t> пиратами (помог капитану вновь овладеть своим кораблем).</a:t>
                      </a:r>
                      <a:endParaRPr lang="ru-RU" sz="1800" b="1" i="0" dirty="0">
                        <a:solidFill>
                          <a:srgbClr val="990033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148977">
                <a:tc>
                  <a:txBody>
                    <a:bodyPr/>
                    <a:lstStyle/>
                    <a:p>
                      <a:pPr marL="179388" indent="-179388" algn="just"/>
                      <a:r>
                        <a:rPr lang="ru-RU" sz="2000" b="1" i="0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8. Через несколько лет вновь поступил на службу и погиб.</a:t>
                      </a:r>
                      <a:endParaRPr lang="ru-RU" sz="2000" b="1" i="0" dirty="0">
                        <a:solidFill>
                          <a:srgbClr val="0070C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388" indent="-179388" algn="just"/>
                      <a:r>
                        <a:rPr lang="ru-RU" sz="1800" b="1" i="0" dirty="0" smtClean="0">
                          <a:solidFill>
                            <a:srgbClr val="990033"/>
                          </a:solidFill>
                          <a:latin typeface="Arial Black" pitchFamily="34" charset="0"/>
                        </a:rPr>
                        <a:t>8.</a:t>
                      </a:r>
                      <a:r>
                        <a:rPr lang="ru-RU" sz="1800" b="1" i="0" baseline="0" dirty="0" smtClean="0">
                          <a:solidFill>
                            <a:srgbClr val="990033"/>
                          </a:solidFill>
                          <a:latin typeface="Arial Black" pitchFamily="34" charset="0"/>
                        </a:rPr>
                        <a:t> Стал богатым человеком, принял решение остаться жить в Англии.</a:t>
                      </a:r>
                      <a:endParaRPr lang="ru-RU" sz="1800" b="1" i="0" dirty="0">
                        <a:solidFill>
                          <a:srgbClr val="990033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339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Океан 16 x 9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16308758_TF02895256.potx" id="{0D5CB4BB-E234-43FC-8270-85436C57C46F}" vid="{643B7369-305E-44FF-9288-DDF9D042A565}"/>
    </a:ext>
  </a:ext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в оформлении морских волн (широкоэкранный формат)</Template>
  <TotalTime>253</TotalTime>
  <Words>1124</Words>
  <Application>Microsoft Office PowerPoint</Application>
  <PresentationFormat>Произвольный</PresentationFormat>
  <Paragraphs>84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Океан 16 x 9</vt:lpstr>
      <vt:lpstr>Трек</vt:lpstr>
      <vt:lpstr>Презентация PowerPoint</vt:lpstr>
      <vt:lpstr>                 Даниель Дефо                                     1660-1731                  Роман «Робинзон Крузо»</vt:lpstr>
      <vt:lpstr>Даниэль Дефо      (ок.1660- 1731) Это имя стоит в ряду самых лучших писателей не только Англии, но и вероятно всего света.        Роман «Робинзон Крузо» известен всему миру уже около 300 лет. А об авторе этой знаменитой книги мы знаем достоверно очень мало.        Торговец  и путешественник, советник королей и правительств, тайный агент на территории  Англии и  Шотландии,  многодетный  отец и богач , он не раз преследовался  властями, несколько раз его ставили к позорному столбу  и даже сажали в тюрьму за памфлеты, высмеивающие  политический  строй. </vt:lpstr>
      <vt:lpstr>«Судеб таких изменчивых никто не испытал, тринадцать раз я был богат и снова бедным стал»  Д. Дефо. </vt:lpstr>
      <vt:lpstr>Презентация PowerPoint</vt:lpstr>
      <vt:lpstr>Презентация PowerPoint</vt:lpstr>
      <vt:lpstr>«Приключения   Робинзона  Крузо»</vt:lpstr>
      <vt:lpstr>КТО   БЫЛ   ПРОТОТИПОМ   РОБИНЗОНА   КРУЗО ?</vt:lpstr>
      <vt:lpstr>Презентация PowerPoint</vt:lpstr>
      <vt:lpstr>Презентация PowerPoint</vt:lpstr>
      <vt:lpstr>Презентация PowerPoint</vt:lpstr>
      <vt:lpstr>Роман  о Робинзоне</vt:lpstr>
      <vt:lpstr>БЕСЕДА  ПО  ТЕКСТУ  ГЛАВЫ  ШЕСТОЙ</vt:lpstr>
      <vt:lpstr>О чём свидетельствует такой дневник?  Как он характеризует героя?</vt:lpstr>
      <vt:lpstr>Иллюстрации  к  роману</vt:lpstr>
      <vt:lpstr>Презентация PowerPoint</vt:lpstr>
      <vt:lpstr>Презентация PowerPoint</vt:lpstr>
      <vt:lpstr>Чему  нас  учит  роман  Д. Дефо      «Робинзон Крузо»?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Даниель Дефо 1660-1731 Роман «Робинзон Крузо»</dc:title>
  <dc:creator>Людмила</dc:creator>
  <cp:lastModifiedBy>Учитель</cp:lastModifiedBy>
  <cp:revision>35</cp:revision>
  <dcterms:created xsi:type="dcterms:W3CDTF">2018-03-01T17:22:51Z</dcterms:created>
  <dcterms:modified xsi:type="dcterms:W3CDTF">2024-01-30T09:09:52Z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