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11" r:id="rId3"/>
    <p:sldId id="265" r:id="rId4"/>
    <p:sldId id="303" r:id="rId5"/>
    <p:sldId id="312" r:id="rId6"/>
    <p:sldId id="302" r:id="rId7"/>
    <p:sldId id="305" r:id="rId8"/>
    <p:sldId id="306" r:id="rId9"/>
    <p:sldId id="307" r:id="rId10"/>
    <p:sldId id="308" r:id="rId11"/>
    <p:sldId id="309" r:id="rId12"/>
    <p:sldId id="310" r:id="rId13"/>
    <p:sldId id="287" r:id="rId14"/>
    <p:sldId id="289" r:id="rId15"/>
    <p:sldId id="290" r:id="rId16"/>
    <p:sldId id="298" r:id="rId17"/>
    <p:sldId id="284" r:id="rId18"/>
    <p:sldId id="29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2" d="100"/>
          <a:sy n="22" d="100"/>
        </p:scale>
        <p:origin x="-2466" y="-17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F5A89-458C-44EE-9202-C9394FB6930B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DED24-C250-4864-9F11-747B51805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5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DED24-C250-4864-9F11-747B5180524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3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27584" y="692696"/>
            <a:ext cx="7776864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4885" y="1556792"/>
            <a:ext cx="5864210" cy="18651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algn="ctr">
              <a:lnSpc>
                <a:spcPct val="80000"/>
              </a:lnSpc>
            </a:pP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в написании слов </a:t>
            </a:r>
          </a:p>
          <a:p>
            <a:pPr algn="ctr">
              <a:lnSpc>
                <a:spcPct val="80000"/>
              </a:lnSpc>
            </a:pP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с безударными гласными </a:t>
            </a:r>
          </a:p>
          <a:p>
            <a:pPr algn="ctr">
              <a:lnSpc>
                <a:spcPct val="80000"/>
              </a:lnSpc>
            </a:pP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в корне слова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65" y="260648"/>
            <a:ext cx="60896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040" y="4797152"/>
            <a:ext cx="3567112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8052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2024 </a:t>
            </a:r>
            <a:r>
              <a:rPr lang="ru-RU" sz="1000" b="1" dirty="0" smtClean="0"/>
              <a:t>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вать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в хоре –</a:t>
            </a:r>
          </a:p>
          <a:p>
            <a:pPr marL="0" indent="0">
              <a:buNone/>
            </a:pP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Сл...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зать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с крыши – </a:t>
            </a:r>
          </a:p>
          <a:p>
            <a:pPr marL="0" indent="0">
              <a:buNone/>
            </a:pP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Б…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для мусора-    </a:t>
            </a: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вать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лекарство</a:t>
            </a:r>
          </a:p>
          <a:p>
            <a:pPr marL="0" indent="0">
              <a:buNone/>
            </a:pP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зать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сметану</a:t>
            </a:r>
          </a:p>
          <a:p>
            <a:pPr marL="0" indent="0">
              <a:buNone/>
            </a:pP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Лечь на б…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чок</a:t>
            </a: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Смотри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корень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50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844825"/>
            <a:ext cx="4038600" cy="3240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(п</a:t>
            </a:r>
            <a:r>
              <a:rPr lang="ru-RU" sz="3200" u="sng" dirty="0"/>
              <a:t>е</a:t>
            </a:r>
            <a:r>
              <a:rPr lang="ru-RU" sz="3200" dirty="0"/>
              <a:t>ть) </a:t>
            </a:r>
            <a:r>
              <a:rPr lang="ru-RU" sz="3200" dirty="0" smtClean="0"/>
              <a:t>Зап</a:t>
            </a:r>
            <a:r>
              <a:rPr lang="ru-RU" sz="3200" u="sng" dirty="0" smtClean="0">
                <a:solidFill>
                  <a:srgbClr val="C00000"/>
                </a:solidFill>
              </a:rPr>
              <a:t>е</a:t>
            </a:r>
            <a:r>
              <a:rPr lang="ru-RU" sz="3200" dirty="0" smtClean="0"/>
              <a:t>вать в </a:t>
            </a:r>
            <a:r>
              <a:rPr lang="ru-RU" sz="3200" dirty="0"/>
              <a:t>хоре –</a:t>
            </a:r>
          </a:p>
          <a:p>
            <a:pPr marL="0" indent="0">
              <a:buNone/>
            </a:pPr>
            <a:r>
              <a:rPr lang="ru-RU" sz="3200" dirty="0"/>
              <a:t>(сл</a:t>
            </a:r>
            <a:r>
              <a:rPr lang="ru-RU" sz="3200" u="sng" dirty="0"/>
              <a:t>е</a:t>
            </a:r>
            <a:r>
              <a:rPr lang="ru-RU" sz="3200" dirty="0"/>
              <a:t>з) </a:t>
            </a:r>
            <a:r>
              <a:rPr lang="ru-RU" sz="3200" dirty="0" err="1"/>
              <a:t>Сл</a:t>
            </a:r>
            <a:r>
              <a:rPr lang="ru-RU" sz="3200" u="sng" dirty="0" err="1" smtClean="0">
                <a:solidFill>
                  <a:srgbClr val="C00000"/>
                </a:solidFill>
              </a:rPr>
              <a:t>е</a:t>
            </a:r>
            <a:r>
              <a:rPr lang="ru-RU" sz="3200" dirty="0" err="1" smtClean="0"/>
              <a:t>затьс</a:t>
            </a:r>
            <a:r>
              <a:rPr lang="ru-RU" sz="3200" dirty="0" smtClean="0"/>
              <a:t> </a:t>
            </a:r>
            <a:r>
              <a:rPr lang="ru-RU" sz="3200" dirty="0"/>
              <a:t>крыши – </a:t>
            </a:r>
          </a:p>
          <a:p>
            <a:pPr marL="0" indent="0">
              <a:buNone/>
            </a:pPr>
            <a:r>
              <a:rPr lang="ru-RU" sz="3200" dirty="0" smtClean="0"/>
              <a:t>  (</a:t>
            </a:r>
            <a:r>
              <a:rPr lang="ru-RU" sz="3200" dirty="0"/>
              <a:t>б</a:t>
            </a:r>
            <a:r>
              <a:rPr lang="ru-RU" sz="3200" u="sng" dirty="0"/>
              <a:t>а</a:t>
            </a:r>
            <a:r>
              <a:rPr lang="ru-RU" sz="3200" dirty="0"/>
              <a:t>к) Б</a:t>
            </a:r>
            <a:r>
              <a:rPr lang="ru-RU" sz="3200" u="sng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/>
              <a:t>чок для    мусора-    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1772816"/>
            <a:ext cx="3976440" cy="324036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(</a:t>
            </a:r>
            <a:r>
              <a:rPr lang="ru-RU" sz="3200" dirty="0" smtClean="0"/>
              <a:t>п</a:t>
            </a:r>
            <a:r>
              <a:rPr lang="ru-RU" sz="3200" u="sng" dirty="0" smtClean="0"/>
              <a:t>и</a:t>
            </a:r>
            <a:r>
              <a:rPr lang="ru-RU" sz="3200" dirty="0" smtClean="0"/>
              <a:t>ть)Зап</a:t>
            </a:r>
            <a:r>
              <a:rPr lang="ru-RU" sz="3200" u="sng" dirty="0" smtClean="0">
                <a:solidFill>
                  <a:srgbClr val="C00000"/>
                </a:solidFill>
              </a:rPr>
              <a:t>и</a:t>
            </a:r>
            <a:r>
              <a:rPr lang="ru-RU" sz="3200" dirty="0" smtClean="0"/>
              <a:t>вать </a:t>
            </a:r>
            <a:r>
              <a:rPr lang="ru-RU" sz="3200" dirty="0" smtClean="0"/>
              <a:t>лекарство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(л</a:t>
            </a:r>
            <a:r>
              <a:rPr lang="ru-RU" sz="3200" u="sng" dirty="0"/>
              <a:t>и</a:t>
            </a:r>
            <a:r>
              <a:rPr lang="ru-RU" sz="3200" dirty="0"/>
              <a:t>жет) Сл</a:t>
            </a:r>
            <a:r>
              <a:rPr lang="ru-RU" sz="3200" u="sng" dirty="0" smtClean="0">
                <a:solidFill>
                  <a:srgbClr val="C00000"/>
                </a:solidFill>
              </a:rPr>
              <a:t>и</a:t>
            </a:r>
            <a:r>
              <a:rPr lang="ru-RU" sz="3200" dirty="0" smtClean="0"/>
              <a:t>зать сметану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Лечь на (</a:t>
            </a:r>
            <a:r>
              <a:rPr lang="ru-RU" sz="3200" dirty="0" smtClean="0"/>
              <a:t>б</a:t>
            </a:r>
            <a:r>
              <a:rPr lang="ru-RU" sz="3200" u="sng" dirty="0" smtClean="0"/>
              <a:t>о</a:t>
            </a:r>
            <a:r>
              <a:rPr lang="ru-RU" sz="3200" dirty="0" smtClean="0"/>
              <a:t>к) </a:t>
            </a:r>
            <a:r>
              <a:rPr lang="ru-RU" sz="3200" dirty="0" smtClean="0"/>
              <a:t>б</a:t>
            </a:r>
            <a:r>
              <a:rPr lang="ru-RU" sz="3200" u="sng" dirty="0" smtClean="0">
                <a:solidFill>
                  <a:srgbClr val="C00000"/>
                </a:solidFill>
              </a:rPr>
              <a:t>о</a:t>
            </a:r>
            <a:r>
              <a:rPr lang="ru-RU" sz="3200" dirty="0" smtClean="0"/>
              <a:t>чок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Смотри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    корень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(проверка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8229600" cy="507365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 он круглый , а не мяч,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Рта не видно, а кусач.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Голой ручкой не возьмёшь,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зовётся это…..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		Ёж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30194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671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620688"/>
            <a:ext cx="7546975" cy="3313112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 Л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…-л.сток,   …- </a:t>
            </a:r>
            <a:r>
              <a:rPr lang="ru-RU" altLang="ru-RU" sz="4400" dirty="0" err="1" smtClean="0">
                <a:latin typeface="Times New Roman" pitchFamily="18" charset="0"/>
                <a:cs typeface="Times New Roman" pitchFamily="18" charset="0"/>
              </a:rPr>
              <a:t>цв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.ты,    </a:t>
            </a:r>
          </a:p>
          <a:p>
            <a:pPr eaLnBrk="1" hangingPunct="1"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…- </a:t>
            </a:r>
            <a:r>
              <a:rPr lang="ru-RU" altLang="ru-RU" sz="4400" dirty="0" err="1" smtClean="0">
                <a:latin typeface="Times New Roman" pitchFamily="18" charset="0"/>
                <a:cs typeface="Times New Roman" pitchFamily="18" charset="0"/>
              </a:rPr>
              <a:t>р.са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,        …-д.жди,   </a:t>
            </a:r>
          </a:p>
          <a:p>
            <a:pPr eaLnBrk="1" hangingPunct="1"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… - </a:t>
            </a:r>
            <a:r>
              <a:rPr lang="ru-RU" altLang="ru-RU" sz="4400" dirty="0" err="1" smtClean="0">
                <a:latin typeface="Times New Roman" pitchFamily="18" charset="0"/>
                <a:cs typeface="Times New Roman" pitchFamily="18" charset="0"/>
              </a:rPr>
              <a:t>сн.жок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,  … - тр.па,      </a:t>
            </a:r>
          </a:p>
          <a:p>
            <a:pPr eaLnBrk="1" hangingPunct="1">
              <a:buNone/>
            </a:pP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… - </a:t>
            </a:r>
            <a:r>
              <a:rPr lang="ru-RU" altLang="ru-RU" sz="4400" dirty="0" err="1" smtClean="0">
                <a:latin typeface="Times New Roman" pitchFamily="18" charset="0"/>
                <a:cs typeface="Times New Roman" pitchFamily="18" charset="0"/>
              </a:rPr>
              <a:t>г.ра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,     … - </a:t>
            </a:r>
            <a:r>
              <a:rPr lang="ru-RU" altLang="ru-RU" sz="4400" dirty="0" err="1" smtClean="0">
                <a:latin typeface="Times New Roman" pitchFamily="18" charset="0"/>
                <a:cs typeface="Times New Roman" pitchFamily="18" charset="0"/>
              </a:rPr>
              <a:t>ст.на</a:t>
            </a:r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ransition spd="slow" advTm="3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620" y="476672"/>
            <a:ext cx="7520940" cy="54864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  <a:endParaRPr lang="ru-RU" alt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45467" y="1314834"/>
            <a:ext cx="7693025" cy="3724275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eaLnBrk="1" hangingPunct="1">
              <a:buNone/>
            </a:pPr>
            <a:r>
              <a:rPr lang="ru-RU" altLang="ru-RU" sz="3600" dirty="0" smtClean="0"/>
              <a:t> 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Лист - л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сток, цвет - цв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ты, росы - р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са, дождь - д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жди, снег - 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 тропы - тр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па, горы - г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ра, стены - ст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на, поле – п</a:t>
            </a:r>
            <a:r>
              <a:rPr lang="ru-RU" alt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ля. 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276872"/>
            <a:ext cx="8229600" cy="172819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3200" b="1" dirty="0" smtClean="0">
                <a:solidFill>
                  <a:srgbClr val="FF0000"/>
                </a:solidFill>
              </a:rPr>
              <a:t>   </a:t>
            </a:r>
            <a:r>
              <a:rPr lang="en-US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-В. 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Ж .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вёт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пуш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стый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, в,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. рёк, л . су.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-В.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Дует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лодный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 .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сенний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в . терок. </a:t>
            </a:r>
          </a:p>
        </p:txBody>
      </p:sp>
      <p:pic>
        <p:nvPicPr>
          <p:cNvPr id="5" name="Picture 5" descr="holiday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13887">
            <a:off x="900113" y="4941888"/>
            <a:ext cx="12461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49152" y="1124744"/>
            <a:ext cx="7683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 работа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Проверьте 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 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I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-В.  </a:t>
            </a:r>
            <a:r>
              <a:rPr lang="ru-RU" altLang="ru-RU" sz="2800" b="1" dirty="0" smtClean="0"/>
              <a:t>В  л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altLang="ru-RU" sz="2800" b="1" dirty="0" smtClean="0"/>
              <a:t>су  ж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и</a:t>
            </a:r>
            <a:r>
              <a:rPr lang="ru-RU" altLang="ru-RU" sz="2800" b="1" dirty="0" smtClean="0"/>
              <a:t>вёт  пуш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и</a:t>
            </a:r>
            <a:r>
              <a:rPr lang="ru-RU" altLang="ru-RU" sz="2800" b="1" dirty="0" smtClean="0"/>
              <a:t>стый  зв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altLang="ru-RU" sz="2800" b="1" dirty="0" smtClean="0"/>
              <a:t>рёк</a:t>
            </a:r>
            <a:r>
              <a:rPr lang="ru-RU" altLang="ru-RU" sz="2800" b="1" dirty="0" smtClean="0"/>
              <a:t>.</a:t>
            </a:r>
          </a:p>
          <a:p>
            <a:pPr algn="ctr">
              <a:buNone/>
            </a:pPr>
            <a:endParaRPr lang="ru-RU" altLang="ru-RU" sz="2800" b="1" dirty="0" smtClean="0"/>
          </a:p>
          <a:p>
            <a:pPr algn="ctr">
              <a:buNone/>
            </a:pPr>
            <a:r>
              <a:rPr lang="en-US" altLang="ru-RU" sz="2800" b="1" dirty="0" smtClean="0">
                <a:solidFill>
                  <a:srgbClr val="FF0000"/>
                </a:solidFill>
              </a:rPr>
              <a:t>II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-В. </a:t>
            </a:r>
            <a:r>
              <a:rPr lang="ru-RU" altLang="ru-RU" sz="2800" b="1" dirty="0" smtClean="0"/>
              <a:t>Дует  х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о</a:t>
            </a:r>
            <a:r>
              <a:rPr lang="ru-RU" altLang="ru-RU" sz="2800" b="1" dirty="0" smtClean="0"/>
              <a:t>лодный   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о</a:t>
            </a:r>
            <a:r>
              <a:rPr lang="ru-RU" altLang="ru-RU" sz="2800" b="1" dirty="0" smtClean="0"/>
              <a:t>сенний  в</a:t>
            </a:r>
            <a:r>
              <a:rPr lang="ru-RU" alt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altLang="ru-RU" sz="2800" b="1" dirty="0" smtClean="0"/>
              <a:t>терок.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9457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 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049" y="2495263"/>
            <a:ext cx="3451894" cy="260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b="1" dirty="0" smtClean="0"/>
              <a:t>			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3600" b="1" i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i="1" dirty="0" smtClean="0">
                <a:solidFill>
                  <a:srgbClr val="00B050"/>
                </a:solidFill>
              </a:rPr>
              <a:t>Молодцы! Спасибо за урок!</a:t>
            </a:r>
          </a:p>
        </p:txBody>
      </p:sp>
      <p:pic>
        <p:nvPicPr>
          <p:cNvPr id="5" name="Picture 5" descr="holiday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13887">
            <a:off x="900113" y="4941888"/>
            <a:ext cx="12461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457200" lvl="1" indent="0" algn="ctr"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</a:rPr>
              <a:t>Девиз: </a:t>
            </a:r>
          </a:p>
          <a:p>
            <a:pPr marL="457200" lvl="1" indent="0" algn="ctr">
              <a:buFontTx/>
              <a:buNone/>
            </a:pPr>
            <a:r>
              <a:rPr lang="ru-RU" altLang="ru-RU" sz="3200" b="1" i="1" dirty="0">
                <a:solidFill>
                  <a:srgbClr val="0070C0"/>
                </a:solidFill>
              </a:rPr>
              <a:t>Если буква гласная </a:t>
            </a:r>
          </a:p>
          <a:p>
            <a:pPr marL="457200" lvl="1" indent="0" algn="ctr">
              <a:buFontTx/>
              <a:buNone/>
            </a:pPr>
            <a:r>
              <a:rPr lang="ru-RU" altLang="ru-RU" sz="3200" b="1" i="1" dirty="0">
                <a:solidFill>
                  <a:srgbClr val="0070C0"/>
                </a:solidFill>
              </a:rPr>
              <a:t>вызвала сомнение. </a:t>
            </a:r>
          </a:p>
          <a:p>
            <a:pPr marL="457200" lvl="1" indent="0" algn="ctr">
              <a:buFontTx/>
              <a:buNone/>
            </a:pPr>
            <a:r>
              <a:rPr lang="ru-RU" altLang="ru-RU" sz="3200" b="1" i="1" dirty="0">
                <a:solidFill>
                  <a:srgbClr val="0070C0"/>
                </a:solidFill>
              </a:rPr>
              <a:t>Ты ее немедленно </a:t>
            </a:r>
          </a:p>
          <a:p>
            <a:pPr marL="457200" lvl="1" indent="0" algn="ctr">
              <a:buFontTx/>
              <a:buNone/>
            </a:pPr>
            <a:r>
              <a:rPr lang="ru-RU" altLang="ru-RU" sz="3200" b="1" i="1" dirty="0">
                <a:solidFill>
                  <a:srgbClr val="0070C0"/>
                </a:solidFill>
              </a:rPr>
              <a:t>ставь под ударение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6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764704"/>
            <a:ext cx="7210425" cy="381642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ru-RU" sz="5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работы над данной орфограммой </a:t>
            </a:r>
            <a:r>
              <a:rPr lang="ru-RU" sz="5700" b="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ru-RU" sz="57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1.Прочитай слово.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2.Поставь ударение.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3.Выдели корень.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4.Определи безударную гласную.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5.Подбери проверочное слово.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5900" b="0" dirty="0" smtClean="0">
                <a:latin typeface="Times New Roman" pitchFamily="18" charset="0"/>
                <a:cs typeface="Times New Roman" pitchFamily="18" charset="0"/>
              </a:rPr>
              <a:t>6.Узнайте, какая буква должна стоять в корне.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буквы      потерялись 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800" b="0" i="1" dirty="0" smtClean="0">
                <a:latin typeface="Propisi" pitchFamily="2" charset="0"/>
              </a:rPr>
              <a:t> 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дл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жа́щ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зу́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па́та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ро́га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но́н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си́на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нто́н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дежда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су́да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ктя́брь</a:t>
            </a:r>
            <a:r>
              <a:rPr lang="vi-VN" sz="3800" b="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 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лф</a:t>
            </a:r>
            <a:r>
              <a:rPr lang="ru-RU" sz="3800" b="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vi-VN" sz="3800" b="0" dirty="0" smtClean="0">
                <a:latin typeface="Times New Roman" pitchFamily="18" charset="0"/>
                <a:cs typeface="Times New Roman" pitchFamily="18" charset="0"/>
              </a:rPr>
              <a:t>ви́т</a:t>
            </a:r>
            <a:endParaRPr lang="vi-VN" sz="3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450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Проверьте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853496" cy="3579849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5400" dirty="0" smtClean="0"/>
              <a:t>   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дл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жа́щ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зу́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vi-VN" sz="4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па́та, 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ро́га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vi-VN" sz="4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но́н</a:t>
            </a:r>
            <a:r>
              <a:rPr lang="vi-VN" sz="4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мы, </a:t>
            </a:r>
            <a:r>
              <a:rPr lang="vi-VN" sz="4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4200" dirty="0">
                <a:latin typeface="Times New Roman" pitchFamily="18" charset="0"/>
                <a:cs typeface="Times New Roman" pitchFamily="18" charset="0"/>
              </a:rPr>
              <a:t>си́на, 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нто́н</a:t>
            </a:r>
            <a:r>
              <a:rPr lang="vi-VN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4200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дежда, 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су́да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ктя́брь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лф</a:t>
            </a:r>
            <a:r>
              <a:rPr lang="ru-RU" sz="4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ви́т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96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404813"/>
            <a:ext cx="8229600" cy="5256212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Тихо в чудном лесу вековом,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Сосны с прямым красноватым стволом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Высятся, точно колонны,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ядами,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 вышине меж густыми ветвями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Синее небо лазурью сквозит,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 шаловливый украдкой скользит. 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Веет прохладой в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т.шина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271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И в лесу заметьте, дети,</a:t>
            </a:r>
          </a:p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Есть ночные сторожа.</a:t>
            </a:r>
          </a:p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Сторожей боятся этих,</a:t>
            </a:r>
          </a:p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Мыши прячутся дрожа</a:t>
            </a:r>
          </a:p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Очень уж суровы</a:t>
            </a:r>
          </a:p>
          <a:p>
            <a:pPr marL="0" indent="0" algn="ctr">
              <a:buNone/>
            </a:pP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Филины и  </a:t>
            </a:r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170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332656"/>
            <a:ext cx="32131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4067944" y="3284984"/>
            <a:ext cx="4835525" cy="12573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ва - с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233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683568" y="260648"/>
            <a:ext cx="6264695" cy="381642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Хитрая плутовка,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Рыжая головка,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Пушистый хвост – краса.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же это?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3213100"/>
            <a:ext cx="4775200" cy="280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710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515</TotalTime>
  <Words>380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Углы</vt:lpstr>
      <vt:lpstr>Презентация PowerPoint</vt:lpstr>
      <vt:lpstr>Презентация PowerPoint</vt:lpstr>
      <vt:lpstr>Презентация PowerPoint</vt:lpstr>
      <vt:lpstr>Какие    буквы      потерялись ?</vt:lpstr>
      <vt:lpstr>Проверьте</vt:lpstr>
      <vt:lpstr>Презентация PowerPoint</vt:lpstr>
      <vt:lpstr>Презентация PowerPoint</vt:lpstr>
      <vt:lpstr>Презентация PowerPoint</vt:lpstr>
      <vt:lpstr>Презентация PowerPoint</vt:lpstr>
      <vt:lpstr>Смотри   в    корень</vt:lpstr>
      <vt:lpstr>Смотри   в    корень    (проверка)</vt:lpstr>
      <vt:lpstr>Презентация PowerPoint</vt:lpstr>
      <vt:lpstr>Презентация PowerPoint</vt:lpstr>
      <vt:lpstr>Проверь!</vt:lpstr>
      <vt:lpstr>Презентация PowerPoint</vt:lpstr>
      <vt:lpstr>Проверьте !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53</cp:revision>
  <dcterms:created xsi:type="dcterms:W3CDTF">2013-08-17T08:34:50Z</dcterms:created>
  <dcterms:modified xsi:type="dcterms:W3CDTF">2024-01-30T08:57:38Z</dcterms:modified>
</cp:coreProperties>
</file>