
<file path=[Content_Types].xml><?xml version="1.0" encoding="utf-8"?>
<Types xmlns="http://schemas.openxmlformats.org/package/2006/content-types">
  <Default Extension="png" ContentType="image/png"/>
  <Default Extension="jpeg" ContentType="image/jpeg"/>
  <Default Extension="glb" ContentType="model/gltf.binary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401" r:id="rId5"/>
    <p:sldId id="279" r:id="rId6"/>
    <p:sldId id="463" r:id="rId7"/>
    <p:sldId id="492" r:id="rId8"/>
    <p:sldId id="493" r:id="rId9"/>
    <p:sldId id="483" r:id="rId10"/>
    <p:sldId id="480" r:id="rId11"/>
    <p:sldId id="482" r:id="rId12"/>
    <p:sldId id="484" r:id="rId13"/>
    <p:sldId id="485" r:id="rId14"/>
    <p:sldId id="486" r:id="rId15"/>
    <p:sldId id="481" r:id="rId16"/>
    <p:sldId id="487" r:id="rId17"/>
    <p:sldId id="489" r:id="rId18"/>
    <p:sldId id="488" r:id="rId19"/>
    <p:sldId id="490" r:id="rId20"/>
    <p:sldId id="491" r:id="rId21"/>
    <p:sldId id="479" r:id="rId22"/>
    <p:sldId id="410" r:id="rId23"/>
    <p:sldId id="494" r:id="rId24"/>
    <p:sldId id="496" r:id="rId25"/>
    <p:sldId id="497" r:id="rId26"/>
    <p:sldId id="498" r:id="rId27"/>
    <p:sldId id="499" r:id="rId28"/>
    <p:sldId id="500" r:id="rId29"/>
    <p:sldId id="412" r:id="rId30"/>
    <p:sldId id="383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>
      <p:cViewPr varScale="1">
        <p:scale>
          <a:sx n="57" d="100"/>
          <a:sy n="57" d="100"/>
        </p:scale>
        <p:origin x="69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4286237" y="-24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13" y="857233"/>
            <a:ext cx="5137187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857233"/>
            <a:ext cx="5137187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13" y="788974"/>
            <a:ext cx="513930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13" y="1500174"/>
            <a:ext cx="5139304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788974"/>
            <a:ext cx="504616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500175"/>
            <a:ext cx="5046169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465" y="785794"/>
            <a:ext cx="3668220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785795"/>
            <a:ext cx="6472803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2465" y="1435101"/>
            <a:ext cx="366822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714356"/>
            <a:ext cx="7315200" cy="4013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2/8/2023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461" y="-24"/>
            <a:ext cx="109728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2464" y="831864"/>
            <a:ext cx="10287072" cy="5311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8E0A8-8E48-42ED-884C-4B8AE84DB2DE}" type="datetimeFigureOut">
              <a:rPr lang="en-US" smtClean="0"/>
              <a:pPr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2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17.gif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microsoft.com/office/2017/06/relationships/model3d" Target="../media/model3d1.glb"/><Relationship Id="rId7" Type="http://schemas.openxmlformats.org/officeDocument/2006/relationships/image" Target="../media/image58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3.png"/><Relationship Id="rId4" Type="http://schemas.openxmlformats.org/officeDocument/2006/relationships/image" Target="../media/image53.png"/><Relationship Id="rId9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047C73-8CB9-05BE-4751-61CDEC7AB0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0" i="0" dirty="0">
                <a:solidFill>
                  <a:srgbClr val="0F3159"/>
                </a:solidFill>
                <a:effectLst/>
                <a:latin typeface="Open Sans" panose="020B0606030504020204" pitchFamily="34" charset="0"/>
              </a:rPr>
              <a:t>Цилиндр, конус, шар</a:t>
            </a:r>
            <a:endParaRPr lang="ru-RU" dirty="0">
              <a:solidFill>
                <a:srgbClr val="0F3159"/>
              </a:solidFill>
              <a:latin typeface="Open Sans" panose="020B060603050402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470C921-E2DE-FEF9-0A8B-DC605DBE16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3694938"/>
            <a:ext cx="7304856" cy="196631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/>
              <a:t>Домашнее задание:</a:t>
            </a:r>
          </a:p>
          <a:p>
            <a:pPr algn="l"/>
            <a:r>
              <a:rPr lang="ru-RU" dirty="0"/>
              <a:t>§ 26, вопросы 1–12, № 770,</a:t>
            </a:r>
            <a:r>
              <a:rPr lang="en-US" dirty="0"/>
              <a:t> </a:t>
            </a:r>
            <a:r>
              <a:rPr lang="ru-RU" dirty="0"/>
              <a:t>773, 775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3BA51A-B810-4B84-AFE7-49651798A0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315580" y="1700808"/>
            <a:ext cx="3024336" cy="273844"/>
          </a:xfrm>
        </p:spPr>
        <p:txBody>
          <a:bodyPr/>
          <a:lstStyle/>
          <a:p>
            <a:pPr>
              <a:defRPr/>
            </a:pPr>
            <a:fld id="{749BFF59-5D52-40C1-8027-DA2796A1B27F}" type="datetime4">
              <a:rPr lang="ru-RU" sz="2700"/>
              <a:t>8 февраля 2023 г.</a:t>
            </a:fld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42307217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3BD649-5FE0-8EA6-B4A3-6B322A2E0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Развертка цилиндра</a:t>
            </a:r>
            <a:endParaRPr lang="ru-RU" dirty="0"/>
          </a:p>
        </p:txBody>
      </p:sp>
      <p:grpSp>
        <p:nvGrpSpPr>
          <p:cNvPr id="6" name="Group 46">
            <a:extLst>
              <a:ext uri="{FF2B5EF4-FFF2-40B4-BE49-F238E27FC236}">
                <a16:creationId xmlns:a16="http://schemas.microsoft.com/office/drawing/2014/main" id="{EB9694E8-243B-6433-12F9-AB4CBE114A74}"/>
              </a:ext>
            </a:extLst>
          </p:cNvPr>
          <p:cNvGrpSpPr>
            <a:grpSpLocks/>
          </p:cNvGrpSpPr>
          <p:nvPr/>
        </p:nvGrpSpPr>
        <p:grpSpPr bwMode="auto">
          <a:xfrm>
            <a:off x="5020852" y="1628800"/>
            <a:ext cx="6054725" cy="2406650"/>
            <a:chOff x="1463" y="1116"/>
            <a:chExt cx="3814" cy="1516"/>
          </a:xfrm>
        </p:grpSpPr>
        <p:sp>
          <p:nvSpPr>
            <p:cNvPr id="7" name="Rectangle 23">
              <a:extLst>
                <a:ext uri="{FF2B5EF4-FFF2-40B4-BE49-F238E27FC236}">
                  <a16:creationId xmlns:a16="http://schemas.microsoft.com/office/drawing/2014/main" id="{1CCF30F6-5B19-815D-CFCF-7F7F404B5F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4" y="1148"/>
              <a:ext cx="3734" cy="1484"/>
            </a:xfrm>
            <a:prstGeom prst="rect">
              <a:avLst/>
            </a:prstGeom>
            <a:solidFill>
              <a:srgbClr val="FEFC9E"/>
            </a:solidFill>
            <a:ln w="19050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Rectangle 24">
              <a:extLst>
                <a:ext uri="{FF2B5EF4-FFF2-40B4-BE49-F238E27FC236}">
                  <a16:creationId xmlns:a16="http://schemas.microsoft.com/office/drawing/2014/main" id="{40ED2745-69B5-3AA2-5B96-97E4E86E99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3" y="1396"/>
              <a:ext cx="3063" cy="97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Line 25">
              <a:extLst>
                <a:ext uri="{FF2B5EF4-FFF2-40B4-BE49-F238E27FC236}">
                  <a16:creationId xmlns:a16="http://schemas.microsoft.com/office/drawing/2014/main" id="{B0F7C230-BC86-4426-B475-28118C8C4A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03" y="1410"/>
              <a:ext cx="25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Line 26">
              <a:extLst>
                <a:ext uri="{FF2B5EF4-FFF2-40B4-BE49-F238E27FC236}">
                  <a16:creationId xmlns:a16="http://schemas.microsoft.com/office/drawing/2014/main" id="{008A3686-7BCC-19CA-0446-81B3F80BA5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03" y="2387"/>
              <a:ext cx="25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27">
              <a:extLst>
                <a:ext uri="{FF2B5EF4-FFF2-40B4-BE49-F238E27FC236}">
                  <a16:creationId xmlns:a16="http://schemas.microsoft.com/office/drawing/2014/main" id="{06F1655C-8EDB-0691-09CA-5321A7C2D4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05" y="1410"/>
              <a:ext cx="0" cy="9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Text Box 28">
              <a:extLst>
                <a:ext uri="{FF2B5EF4-FFF2-40B4-BE49-F238E27FC236}">
                  <a16:creationId xmlns:a16="http://schemas.microsoft.com/office/drawing/2014/main" id="{9E64B6C0-9E8C-65D6-03C6-1FD00A4E65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1" y="1776"/>
              <a:ext cx="21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ru-RU" sz="2400" b="1" i="1">
                  <a:latin typeface="Minion Pro Med" pitchFamily="18" charset="0"/>
                </a:rPr>
                <a:t>h</a:t>
              </a:r>
              <a:endParaRPr lang="ru-RU" altLang="ru-RU" sz="2400" b="1" i="1">
                <a:latin typeface="Minion Pro Med" pitchFamily="18" charset="0"/>
              </a:endParaRPr>
            </a:p>
          </p:txBody>
        </p:sp>
        <p:sp>
          <p:nvSpPr>
            <p:cNvPr id="13" name="Text Box 29">
              <a:extLst>
                <a:ext uri="{FF2B5EF4-FFF2-40B4-BE49-F238E27FC236}">
                  <a16:creationId xmlns:a16="http://schemas.microsoft.com/office/drawing/2014/main" id="{6B381596-001E-B951-B62B-0321561FA1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5" y="1183"/>
              <a:ext cx="36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400" b="1" i="1">
                  <a:latin typeface="Minion Pro Med" pitchFamily="18" charset="0"/>
                </a:rPr>
                <a:t>В</a:t>
              </a:r>
              <a:r>
                <a:rPr lang="ru-RU" altLang="ru-RU" sz="2400" b="1" i="1" baseline="-25000">
                  <a:latin typeface="Minion Pro Med" pitchFamily="18" charset="0"/>
                </a:rPr>
                <a:t>1</a:t>
              </a:r>
            </a:p>
          </p:txBody>
        </p:sp>
        <p:sp>
          <p:nvSpPr>
            <p:cNvPr id="14" name="Text Box 30">
              <a:extLst>
                <a:ext uri="{FF2B5EF4-FFF2-40B4-BE49-F238E27FC236}">
                  <a16:creationId xmlns:a16="http://schemas.microsoft.com/office/drawing/2014/main" id="{B5DE92A2-B322-252C-AEB5-EC0611CAD9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1" y="1184"/>
              <a:ext cx="53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400" b="1" i="1" dirty="0">
                  <a:latin typeface="Minion Pro Med" pitchFamily="18" charset="0"/>
                </a:rPr>
                <a:t>А</a:t>
              </a:r>
              <a:r>
                <a:rPr lang="ru-RU" altLang="ru-RU" sz="2400" b="1" i="1" baseline="-25000" dirty="0">
                  <a:latin typeface="Minion Pro Med" pitchFamily="18" charset="0"/>
                </a:rPr>
                <a:t>1</a:t>
              </a:r>
            </a:p>
          </p:txBody>
        </p:sp>
        <p:sp>
          <p:nvSpPr>
            <p:cNvPr id="15" name="Text Box 31">
              <a:extLst>
                <a:ext uri="{FF2B5EF4-FFF2-40B4-BE49-F238E27FC236}">
                  <a16:creationId xmlns:a16="http://schemas.microsoft.com/office/drawing/2014/main" id="{DBB1199E-1033-A505-0C7F-E6C9E8B35A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11" y="2218"/>
              <a:ext cx="36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400" b="1" i="1" dirty="0">
                  <a:latin typeface="Minion Pro Med" pitchFamily="18" charset="0"/>
                </a:rPr>
                <a:t>В</a:t>
              </a:r>
              <a:endParaRPr lang="ru-RU" altLang="ru-RU" sz="2400" b="1" i="1" baseline="-25000" dirty="0">
                <a:latin typeface="Minion Pro Med" pitchFamily="18" charset="0"/>
              </a:endParaRPr>
            </a:p>
          </p:txBody>
        </p:sp>
        <p:sp>
          <p:nvSpPr>
            <p:cNvPr id="16" name="Text Box 32">
              <a:extLst>
                <a:ext uri="{FF2B5EF4-FFF2-40B4-BE49-F238E27FC236}">
                  <a16:creationId xmlns:a16="http://schemas.microsoft.com/office/drawing/2014/main" id="{A0C5A22F-F5A7-F7AD-C824-E1B65CD11C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6" y="2334"/>
              <a:ext cx="36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400" b="1" i="1">
                  <a:latin typeface="Minion Pro Med" pitchFamily="18" charset="0"/>
                </a:rPr>
                <a:t>А</a:t>
              </a:r>
              <a:endParaRPr lang="ru-RU" altLang="ru-RU" sz="3600" b="1" i="1">
                <a:latin typeface="Minion Pro Med" pitchFamily="18" charset="0"/>
              </a:endParaRPr>
            </a:p>
          </p:txBody>
        </p:sp>
        <p:sp>
          <p:nvSpPr>
            <p:cNvPr id="17" name="Line 33">
              <a:extLst>
                <a:ext uri="{FF2B5EF4-FFF2-40B4-BE49-F238E27FC236}">
                  <a16:creationId xmlns:a16="http://schemas.microsoft.com/office/drawing/2014/main" id="{113D3B6B-E077-921E-4993-128F944B5E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3" y="2374"/>
              <a:ext cx="1" cy="2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34">
              <a:extLst>
                <a:ext uri="{FF2B5EF4-FFF2-40B4-BE49-F238E27FC236}">
                  <a16:creationId xmlns:a16="http://schemas.microsoft.com/office/drawing/2014/main" id="{0D11940F-A845-5FB1-DF43-71F2211DE8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53" y="2374"/>
              <a:ext cx="0" cy="2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35">
              <a:extLst>
                <a:ext uri="{FF2B5EF4-FFF2-40B4-BE49-F238E27FC236}">
                  <a16:creationId xmlns:a16="http://schemas.microsoft.com/office/drawing/2014/main" id="{0EB70547-5E28-3BB8-1CD3-CDFCBCFEBB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3" y="2472"/>
              <a:ext cx="307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Text Box 36">
              <a:extLst>
                <a:ext uri="{FF2B5EF4-FFF2-40B4-BE49-F238E27FC236}">
                  <a16:creationId xmlns:a16="http://schemas.microsoft.com/office/drawing/2014/main" id="{0CB5D92F-09C6-0C0D-A3E8-CE3BF9F5D2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07" y="2113"/>
              <a:ext cx="94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800" b="1" i="1">
                  <a:latin typeface="Monotype Corsiva" panose="03010101010201010101" pitchFamily="66" charset="0"/>
                </a:rPr>
                <a:t>2</a:t>
              </a:r>
              <a:r>
                <a:rPr lang="el-GR" altLang="ru-RU" sz="2800" b="1" i="1">
                  <a:latin typeface="Monotype Corsiva" panose="03010101010201010101" pitchFamily="66" charset="0"/>
                </a:rPr>
                <a:t>Π</a:t>
              </a:r>
              <a:r>
                <a:rPr lang="en-US" altLang="ru-RU" sz="2800" b="1" i="1">
                  <a:latin typeface="Monotype Corsiva" panose="03010101010201010101" pitchFamily="66" charset="0"/>
                </a:rPr>
                <a:t>r</a:t>
              </a:r>
              <a:endParaRPr lang="el-GR" altLang="ru-RU" sz="2800" b="1" i="1">
                <a:latin typeface="Monotype Corsiva" panose="03010101010201010101" pitchFamily="66" charset="0"/>
              </a:endParaRPr>
            </a:p>
          </p:txBody>
        </p:sp>
        <p:sp>
          <p:nvSpPr>
            <p:cNvPr id="21" name="Text Box 37">
              <a:extLst>
                <a:ext uri="{FF2B5EF4-FFF2-40B4-BE49-F238E27FC236}">
                  <a16:creationId xmlns:a16="http://schemas.microsoft.com/office/drawing/2014/main" id="{70D6176E-021F-D367-C947-65CF28E6C3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3" y="1116"/>
              <a:ext cx="23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altLang="ru-RU" sz="2400" b="1" i="1">
                  <a:latin typeface="Minion Pro Med" pitchFamily="18" charset="0"/>
                </a:rPr>
                <a:t>α</a:t>
              </a:r>
            </a:p>
          </p:txBody>
        </p:sp>
      </p:grpSp>
      <p:grpSp>
        <p:nvGrpSpPr>
          <p:cNvPr id="22" name="Group 47">
            <a:extLst>
              <a:ext uri="{FF2B5EF4-FFF2-40B4-BE49-F238E27FC236}">
                <a16:creationId xmlns:a16="http://schemas.microsoft.com/office/drawing/2014/main" id="{782E9A72-A95E-3C69-7C02-86B3CADF59A0}"/>
              </a:ext>
            </a:extLst>
          </p:cNvPr>
          <p:cNvGrpSpPr>
            <a:grpSpLocks/>
          </p:cNvGrpSpPr>
          <p:nvPr/>
        </p:nvGrpSpPr>
        <p:grpSpPr bwMode="auto">
          <a:xfrm>
            <a:off x="7781514" y="3621113"/>
            <a:ext cx="1150938" cy="1139825"/>
            <a:chOff x="3188" y="3197"/>
            <a:chExt cx="725" cy="718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3" name="Oval 42">
              <a:extLst>
                <a:ext uri="{FF2B5EF4-FFF2-40B4-BE49-F238E27FC236}">
                  <a16:creationId xmlns:a16="http://schemas.microsoft.com/office/drawing/2014/main" id="{F7F18795-D275-169A-8037-8EF33EABA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8" y="3197"/>
              <a:ext cx="725" cy="718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Text Box 43">
              <a:extLst>
                <a:ext uri="{FF2B5EF4-FFF2-40B4-BE49-F238E27FC236}">
                  <a16:creationId xmlns:a16="http://schemas.microsoft.com/office/drawing/2014/main" id="{674F60EB-15CF-C5B3-DE9F-89CFEB70AA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2" y="3392"/>
              <a:ext cx="529" cy="32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altLang="ru-RU" sz="2800" b="1" i="1">
                  <a:latin typeface="Monotype Corsiva" panose="03010101010201010101" pitchFamily="66" charset="0"/>
                </a:rPr>
                <a:t>Π</a:t>
              </a:r>
              <a:r>
                <a:rPr lang="en-US" altLang="ru-RU" sz="2800" b="1" i="1">
                  <a:latin typeface="Monotype Corsiva" panose="03010101010201010101" pitchFamily="66" charset="0"/>
                </a:rPr>
                <a:t>r</a:t>
              </a:r>
              <a:r>
                <a:rPr lang="ru-RU" altLang="ru-RU" sz="2800" b="1" i="1">
                  <a:latin typeface="Monotype Corsiva" panose="03010101010201010101" pitchFamily="66" charset="0"/>
                </a:rPr>
                <a:t> </a:t>
              </a:r>
              <a:r>
                <a:rPr lang="ru-RU" altLang="ru-RU" sz="2800" b="1" i="1" baseline="30000">
                  <a:latin typeface="Monotype Corsiva" panose="03010101010201010101" pitchFamily="66" charset="0"/>
                </a:rPr>
                <a:t>2</a:t>
              </a:r>
              <a:endParaRPr lang="el-GR" altLang="ru-RU" sz="2800" b="1" i="1">
                <a:latin typeface="Monotype Corsiva" panose="03010101010201010101" pitchFamily="66" charset="0"/>
              </a:endParaRPr>
            </a:p>
          </p:txBody>
        </p:sp>
      </p:grpSp>
      <p:grpSp>
        <p:nvGrpSpPr>
          <p:cNvPr id="25" name="Group 48">
            <a:extLst>
              <a:ext uri="{FF2B5EF4-FFF2-40B4-BE49-F238E27FC236}">
                <a16:creationId xmlns:a16="http://schemas.microsoft.com/office/drawing/2014/main" id="{AFA597A6-3EB3-9BAA-6A55-0A80165FB82C}"/>
              </a:ext>
            </a:extLst>
          </p:cNvPr>
          <p:cNvGrpSpPr>
            <a:grpSpLocks/>
          </p:cNvGrpSpPr>
          <p:nvPr/>
        </p:nvGrpSpPr>
        <p:grpSpPr bwMode="auto">
          <a:xfrm>
            <a:off x="7748177" y="920775"/>
            <a:ext cx="1150937" cy="1139825"/>
            <a:chOff x="3188" y="3197"/>
            <a:chExt cx="725" cy="718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6" name="Oval 49">
              <a:extLst>
                <a:ext uri="{FF2B5EF4-FFF2-40B4-BE49-F238E27FC236}">
                  <a16:creationId xmlns:a16="http://schemas.microsoft.com/office/drawing/2014/main" id="{55CF2229-5AF7-3C43-B923-822164FA76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8" y="3197"/>
              <a:ext cx="725" cy="718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Text Box 50">
              <a:extLst>
                <a:ext uri="{FF2B5EF4-FFF2-40B4-BE49-F238E27FC236}">
                  <a16:creationId xmlns:a16="http://schemas.microsoft.com/office/drawing/2014/main" id="{B8CF9E64-86E6-3F8D-6479-A5CE1F4512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2" y="3392"/>
              <a:ext cx="529" cy="32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altLang="ru-RU" sz="2800" b="1" i="1" dirty="0">
                  <a:latin typeface="Monotype Corsiva" panose="03010101010201010101" pitchFamily="66" charset="0"/>
                </a:rPr>
                <a:t>Π</a:t>
              </a:r>
              <a:r>
                <a:rPr lang="en-US" altLang="ru-RU" sz="2800" b="1" i="1" dirty="0">
                  <a:latin typeface="Monotype Corsiva" panose="03010101010201010101" pitchFamily="66" charset="0"/>
                </a:rPr>
                <a:t>r</a:t>
              </a:r>
              <a:r>
                <a:rPr lang="ru-RU" altLang="ru-RU" sz="2800" b="1" i="1" dirty="0">
                  <a:latin typeface="Monotype Corsiva" panose="03010101010201010101" pitchFamily="66" charset="0"/>
                </a:rPr>
                <a:t> </a:t>
              </a:r>
              <a:r>
                <a:rPr lang="ru-RU" altLang="ru-RU" sz="2800" b="1" i="1" baseline="30000" dirty="0">
                  <a:latin typeface="Monotype Corsiva" panose="03010101010201010101" pitchFamily="66" charset="0"/>
                </a:rPr>
                <a:t>2</a:t>
              </a:r>
              <a:endParaRPr lang="el-GR" altLang="ru-RU" sz="2800" b="1" i="1" dirty="0">
                <a:latin typeface="Monotype Corsiva" panose="03010101010201010101" pitchFamily="66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 Box 55">
                <a:extLst>
                  <a:ext uri="{FF2B5EF4-FFF2-40B4-BE49-F238E27FC236}">
                    <a16:creationId xmlns:a16="http://schemas.microsoft.com/office/drawing/2014/main" id="{DF8E9FD4-D35D-0B5D-9837-A1530DD214D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75285" y="4621584"/>
                <a:ext cx="3214983" cy="584775"/>
              </a:xfrm>
              <a:prstGeom prst="rect">
                <a:avLst/>
              </a:prstGeom>
              <a:ln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sz="3200" b="1" i="1" dirty="0" smtClean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3200" b="1" i="1" dirty="0" smtClean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ru-RU" altLang="ru-RU" sz="3200" b="1" i="1" dirty="0" smtClean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бок</m:t>
                          </m:r>
                        </m:sub>
                      </m:sSub>
                      <m:r>
                        <m:rPr>
                          <m:nor/>
                        </m:rPr>
                        <a:rPr lang="en-US" altLang="ru-RU" sz="3200" b="1" i="1" dirty="0">
                          <a:solidFill>
                            <a:srgbClr val="6633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=2</m:t>
                      </m:r>
                      <m:r>
                        <a:rPr lang="en-US" altLang="ru-RU" sz="3200" b="1" i="1">
                          <a:solidFill>
                            <a:srgbClr val="6633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𝝅</m:t>
                      </m:r>
                      <m:r>
                        <m:rPr>
                          <m:nor/>
                        </m:rPr>
                        <a:rPr lang="en-US" altLang="ru-RU" sz="3200" b="1" i="1" dirty="0">
                          <a:solidFill>
                            <a:srgbClr val="6633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rh</m:t>
                      </m:r>
                    </m:oMath>
                  </m:oMathPara>
                </a14:m>
                <a:endParaRPr lang="en-US" altLang="ru-RU" sz="3200" b="1" i="1" dirty="0">
                  <a:solidFill>
                    <a:srgbClr val="66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9" name="Text Box 55">
                <a:extLst>
                  <a:ext uri="{FF2B5EF4-FFF2-40B4-BE49-F238E27FC236}">
                    <a16:creationId xmlns:a16="http://schemas.microsoft.com/office/drawing/2014/main" id="{DF8E9FD4-D35D-0B5D-9837-A1530DD214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75285" y="4621584"/>
                <a:ext cx="3214983" cy="5847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>
            <a:extLst>
              <a:ext uri="{FF2B5EF4-FFF2-40B4-BE49-F238E27FC236}">
                <a16:creationId xmlns:a16="http://schemas.microsoft.com/office/drawing/2014/main" id="{685F2115-6AF3-2B63-DD6F-4E70E3CADCA6}"/>
              </a:ext>
            </a:extLst>
          </p:cNvPr>
          <p:cNvSpPr txBox="1"/>
          <p:nvPr/>
        </p:nvSpPr>
        <p:spPr>
          <a:xfrm>
            <a:off x="4439816" y="4781576"/>
            <a:ext cx="5476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-площадь боковой поверхности</a:t>
            </a:r>
          </a:p>
        </p:txBody>
      </p:sp>
      <p:pic>
        <p:nvPicPr>
          <p:cNvPr id="31" name="Picture 4">
            <a:extLst>
              <a:ext uri="{FF2B5EF4-FFF2-40B4-BE49-F238E27FC236}">
                <a16:creationId xmlns:a16="http://schemas.microsoft.com/office/drawing/2014/main" id="{A6207CFE-4FEA-9BE5-14ED-4C1ADF5E6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753" y="1339190"/>
            <a:ext cx="3214983" cy="288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 Box 55">
                <a:extLst>
                  <a:ext uri="{FF2B5EF4-FFF2-40B4-BE49-F238E27FC236}">
                    <a16:creationId xmlns:a16="http://schemas.microsoft.com/office/drawing/2014/main" id="{6D09C17F-524B-A200-E41B-7AE6427C5E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27448" y="5383237"/>
                <a:ext cx="4560154" cy="584775"/>
              </a:xfrm>
              <a:prstGeom prst="rect">
                <a:avLst/>
              </a:prstGeom>
              <a:ln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sz="3200" b="1" i="1" smtClean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3200" b="1" i="1" smtClean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ru-RU" altLang="ru-RU" sz="3200" b="1" i="1" smtClean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полн</m:t>
                          </m:r>
                        </m:sub>
                      </m:sSub>
                      <m:r>
                        <a:rPr lang="ru-RU" altLang="ru-RU" sz="3200" b="1" i="1" smtClean="0">
                          <a:solidFill>
                            <a:srgbClr val="6633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ru-RU" sz="3200" b="1" i="1" dirty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3200" b="1" i="1" dirty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ru-RU" altLang="ru-RU" sz="3200" b="1" i="1" dirty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бок</m:t>
                          </m:r>
                        </m:sub>
                      </m:sSub>
                      <m:r>
                        <a:rPr lang="ru-RU" altLang="ru-RU" sz="3200" b="1" i="1" dirty="0" smtClean="0">
                          <a:solidFill>
                            <a:srgbClr val="6633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ru-RU" altLang="ru-RU" sz="3200" b="1" i="1" dirty="0" smtClean="0">
                          <a:solidFill>
                            <a:srgbClr val="6633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ru-RU" altLang="ru-RU" sz="3200" b="1" i="1" dirty="0" smtClean="0">
                          <a:solidFill>
                            <a:srgbClr val="6633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altLang="ru-RU" sz="3200" b="1" i="1" dirty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3200" b="1" i="1" dirty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ru-RU" altLang="ru-RU" sz="3200" b="1" i="1" dirty="0" smtClean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осн</m:t>
                          </m:r>
                        </m:sub>
                      </m:sSub>
                    </m:oMath>
                  </m:oMathPara>
                </a14:m>
                <a:endParaRPr lang="en-US" altLang="ru-RU" sz="3200" b="1" i="1" dirty="0">
                  <a:solidFill>
                    <a:srgbClr val="66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2" name="Text Box 55">
                <a:extLst>
                  <a:ext uri="{FF2B5EF4-FFF2-40B4-BE49-F238E27FC236}">
                    <a16:creationId xmlns:a16="http://schemas.microsoft.com/office/drawing/2014/main" id="{6D09C17F-524B-A200-E41B-7AE6427C5E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27448" y="5383237"/>
                <a:ext cx="4560154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Box 32">
            <a:extLst>
              <a:ext uri="{FF2B5EF4-FFF2-40B4-BE49-F238E27FC236}">
                <a16:creationId xmlns:a16="http://schemas.microsoft.com/office/drawing/2014/main" id="{8FFE5EBE-3EE3-7610-813E-C540328D4FB3}"/>
              </a:ext>
            </a:extLst>
          </p:cNvPr>
          <p:cNvSpPr txBox="1"/>
          <p:nvPr/>
        </p:nvSpPr>
        <p:spPr>
          <a:xfrm>
            <a:off x="5779267" y="5471663"/>
            <a:ext cx="5476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-площадь полной поверхности</a:t>
            </a:r>
          </a:p>
        </p:txBody>
      </p:sp>
    </p:spTree>
    <p:extLst>
      <p:ext uri="{BB962C8B-B14F-4D97-AF65-F5344CB8AC3E}">
        <p14:creationId xmlns:p14="http://schemas.microsoft.com/office/powerpoint/2010/main" val="6162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3CC3C5-5CB0-2DD3-611B-E6CCB5FA7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Геометрические тела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6C80A829-5983-3960-25F4-4B2DF3B11F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464" y="908720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A512B85-CD5C-2C7A-090A-6A14FF64F7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9918" y="3429000"/>
            <a:ext cx="2441848" cy="2441848"/>
          </a:xfrm>
          <a:prstGeom prst="rect">
            <a:avLst/>
          </a:prstGeom>
        </p:spPr>
      </p:pic>
      <p:pic>
        <p:nvPicPr>
          <p:cNvPr id="4106" name="Picture 10">
            <a:extLst>
              <a:ext uri="{FF2B5EF4-FFF2-40B4-BE49-F238E27FC236}">
                <a16:creationId xmlns:a16="http://schemas.microsoft.com/office/drawing/2014/main" id="{28F429F5-54C2-1FAC-A2D3-7A9AB0D31B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4481" y="3610544"/>
            <a:ext cx="2441848" cy="244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id="{8CA0280C-F5D5-72D7-95D5-9CB05DF0E9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4481" y="847828"/>
            <a:ext cx="2442646" cy="265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>
            <a:extLst>
              <a:ext uri="{FF2B5EF4-FFF2-40B4-BE49-F238E27FC236}">
                <a16:creationId xmlns:a16="http://schemas.microsoft.com/office/drawing/2014/main" id="{C7947B57-A2E1-D830-0B35-2899840D48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856" y="3610544"/>
            <a:ext cx="3151174" cy="236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>
            <a:extLst>
              <a:ext uri="{FF2B5EF4-FFF2-40B4-BE49-F238E27FC236}">
                <a16:creationId xmlns:a16="http://schemas.microsoft.com/office/drawing/2014/main" id="{00FBC100-5489-AF53-67E2-943638339A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720" y="794174"/>
            <a:ext cx="2256511" cy="2256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9F5F02E-A713-2E48-7E8F-BED743F788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21698" y="847751"/>
            <a:ext cx="2753667" cy="220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649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1586A5-F7C1-4BB3-E9A5-4962DC8E5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Конус</a:t>
            </a:r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00B588E9-F5A3-0494-A977-3C78901A22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976" y="1857511"/>
            <a:ext cx="2638425" cy="378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8D050FE-ACAF-0AE9-E9FC-F70F4DF04587}"/>
              </a:ext>
            </a:extLst>
          </p:cNvPr>
          <p:cNvSpPr txBox="1"/>
          <p:nvPr/>
        </p:nvSpPr>
        <p:spPr>
          <a:xfrm>
            <a:off x="1307468" y="947864"/>
            <a:ext cx="957706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Латинская форма греческого слова «</a:t>
            </a:r>
            <a:r>
              <a:rPr lang="ru-RU" sz="3200" dirty="0" err="1"/>
              <a:t>κώνος</a:t>
            </a:r>
            <a:r>
              <a:rPr lang="ru-RU" sz="3200" dirty="0"/>
              <a:t>», означающего сосновая шишка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99B3787-458B-45B9-F9DA-2D221E413A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859" t="39500" r="17516" b="32150"/>
          <a:stretch/>
        </p:blipFill>
        <p:spPr>
          <a:xfrm>
            <a:off x="5303912" y="2492896"/>
            <a:ext cx="5013890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101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CD80A3-BEE0-B3C1-8BA7-854D5341D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Элементы конуса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9E0C7F7B-5EF9-315C-5ED4-2FE7C6B7D660}"/>
              </a:ext>
            </a:extLst>
          </p:cNvPr>
          <p:cNvSpPr/>
          <p:nvPr/>
        </p:nvSpPr>
        <p:spPr>
          <a:xfrm>
            <a:off x="2584696" y="4161054"/>
            <a:ext cx="2410952" cy="86158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0565B183-0F78-F4F6-9BEB-56127FAAC6B8}"/>
              </a:ext>
            </a:extLst>
          </p:cNvPr>
          <p:cNvGrpSpPr/>
          <p:nvPr/>
        </p:nvGrpSpPr>
        <p:grpSpPr>
          <a:xfrm>
            <a:off x="2584774" y="1909167"/>
            <a:ext cx="2448272" cy="3096344"/>
            <a:chOff x="899592" y="2780928"/>
            <a:chExt cx="1805880" cy="2376264"/>
          </a:xfrm>
        </p:grpSpPr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59F31DC1-95B9-B764-E0F6-4F938CEC1B8D}"/>
                </a:ext>
              </a:extLst>
            </p:cNvPr>
            <p:cNvSpPr/>
            <p:nvPr/>
          </p:nvSpPr>
          <p:spPr>
            <a:xfrm>
              <a:off x="899592" y="4509120"/>
              <a:ext cx="1800200" cy="648072"/>
            </a:xfrm>
            <a:prstGeom prst="ellipse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Дуга 7">
              <a:extLst>
                <a:ext uri="{FF2B5EF4-FFF2-40B4-BE49-F238E27FC236}">
                  <a16:creationId xmlns:a16="http://schemas.microsoft.com/office/drawing/2014/main" id="{60C84611-1161-1787-015E-C8DE534E5FB6}"/>
                </a:ext>
              </a:extLst>
            </p:cNvPr>
            <p:cNvSpPr/>
            <p:nvPr/>
          </p:nvSpPr>
          <p:spPr>
            <a:xfrm rot="10800000">
              <a:off x="899592" y="4484215"/>
              <a:ext cx="1805880" cy="672977"/>
            </a:xfrm>
            <a:prstGeom prst="arc">
              <a:avLst>
                <a:gd name="adj1" fmla="val 10814472"/>
                <a:gd name="adj2" fmla="val 21517750"/>
              </a:avLst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DA0095A9-DFB2-BB94-A7CF-A5D40B37E32C}"/>
                </a:ext>
              </a:extLst>
            </p:cNvPr>
            <p:cNvCxnSpPr>
              <a:stCxn id="7" idx="2"/>
            </p:cNvCxnSpPr>
            <p:nvPr/>
          </p:nvCxnSpPr>
          <p:spPr>
            <a:xfrm flipV="1">
              <a:off x="899592" y="2780928"/>
              <a:ext cx="936104" cy="2052228"/>
            </a:xfrm>
            <a:prstGeom prst="line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7BE45BB5-8799-8393-C5CF-5B8EC9AEE104}"/>
                </a:ext>
              </a:extLst>
            </p:cNvPr>
            <p:cNvCxnSpPr>
              <a:endCxn id="8" idx="0"/>
            </p:cNvCxnSpPr>
            <p:nvPr/>
          </p:nvCxnSpPr>
          <p:spPr>
            <a:xfrm>
              <a:off x="1835696" y="2780928"/>
              <a:ext cx="869718" cy="2043576"/>
            </a:xfrm>
            <a:prstGeom prst="line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FF159F96-7309-045A-6AC3-8C57F93E0311}"/>
              </a:ext>
            </a:extLst>
          </p:cNvPr>
          <p:cNvGrpSpPr/>
          <p:nvPr/>
        </p:nvGrpSpPr>
        <p:grpSpPr>
          <a:xfrm>
            <a:off x="2933881" y="1909167"/>
            <a:ext cx="947037" cy="2946691"/>
            <a:chOff x="1248699" y="2060848"/>
            <a:chExt cx="947037" cy="2946691"/>
          </a:xfrm>
        </p:grpSpPr>
        <p:cxnSp>
          <p:nvCxnSpPr>
            <p:cNvPr id="12" name="Прямая соединительная линия 11">
              <a:extLst>
                <a:ext uri="{FF2B5EF4-FFF2-40B4-BE49-F238E27FC236}">
                  <a16:creationId xmlns:a16="http://schemas.microsoft.com/office/drawing/2014/main" id="{B51EA502-A108-8E90-3679-678FF1F90254}"/>
                </a:ext>
              </a:extLst>
            </p:cNvPr>
            <p:cNvCxnSpPr/>
            <p:nvPr/>
          </p:nvCxnSpPr>
          <p:spPr>
            <a:xfrm flipH="1">
              <a:off x="2161843" y="2060848"/>
              <a:ext cx="8103" cy="2652681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>
              <a:extLst>
                <a:ext uri="{FF2B5EF4-FFF2-40B4-BE49-F238E27FC236}">
                  <a16:creationId xmlns:a16="http://schemas.microsoft.com/office/drawing/2014/main" id="{2EFC3704-19EC-60CD-5DEA-353006E1C872}"/>
                </a:ext>
              </a:extLst>
            </p:cNvPr>
            <p:cNvCxnSpPr/>
            <p:nvPr/>
          </p:nvCxnSpPr>
          <p:spPr>
            <a:xfrm flipH="1">
              <a:off x="1248699" y="2060848"/>
              <a:ext cx="922312" cy="2946691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>
              <a:extLst>
                <a:ext uri="{FF2B5EF4-FFF2-40B4-BE49-F238E27FC236}">
                  <a16:creationId xmlns:a16="http://schemas.microsoft.com/office/drawing/2014/main" id="{351540C9-C400-6F30-658D-373A494AB511}"/>
                </a:ext>
              </a:extLst>
            </p:cNvPr>
            <p:cNvCxnSpPr/>
            <p:nvPr/>
          </p:nvCxnSpPr>
          <p:spPr>
            <a:xfrm flipH="1">
              <a:off x="1273424" y="4712978"/>
              <a:ext cx="922312" cy="288934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6E7FBB6D-CC9F-2FE6-E7CC-B9EDF6CDC9B6}"/>
              </a:ext>
            </a:extLst>
          </p:cNvPr>
          <p:cNvGrpSpPr/>
          <p:nvPr/>
        </p:nvGrpSpPr>
        <p:grpSpPr>
          <a:xfrm>
            <a:off x="3829774" y="1903540"/>
            <a:ext cx="971133" cy="2946691"/>
            <a:chOff x="2144592" y="2055221"/>
            <a:chExt cx="971133" cy="2946691"/>
          </a:xfrm>
        </p:grpSpPr>
        <p:cxnSp>
          <p:nvCxnSpPr>
            <p:cNvPr id="16" name="Прямая соединительная линия 15">
              <a:extLst>
                <a:ext uri="{FF2B5EF4-FFF2-40B4-BE49-F238E27FC236}">
                  <a16:creationId xmlns:a16="http://schemas.microsoft.com/office/drawing/2014/main" id="{FD291F11-05DE-358C-FBAF-A6CAE8B29763}"/>
                </a:ext>
              </a:extLst>
            </p:cNvPr>
            <p:cNvCxnSpPr/>
            <p:nvPr/>
          </p:nvCxnSpPr>
          <p:spPr>
            <a:xfrm>
              <a:off x="2169946" y="2060848"/>
              <a:ext cx="945779" cy="2941064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>
              <a:extLst>
                <a:ext uri="{FF2B5EF4-FFF2-40B4-BE49-F238E27FC236}">
                  <a16:creationId xmlns:a16="http://schemas.microsoft.com/office/drawing/2014/main" id="{47C44E56-048C-FFBD-FD4C-C08162C24DE6}"/>
                </a:ext>
              </a:extLst>
            </p:cNvPr>
            <p:cNvCxnSpPr/>
            <p:nvPr/>
          </p:nvCxnSpPr>
          <p:spPr>
            <a:xfrm>
              <a:off x="2144592" y="4707914"/>
              <a:ext cx="945779" cy="288383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>
              <a:extLst>
                <a:ext uri="{FF2B5EF4-FFF2-40B4-BE49-F238E27FC236}">
                  <a16:creationId xmlns:a16="http://schemas.microsoft.com/office/drawing/2014/main" id="{BDED10B5-DAF0-8755-8514-185646FCB856}"/>
                </a:ext>
              </a:extLst>
            </p:cNvPr>
            <p:cNvCxnSpPr/>
            <p:nvPr/>
          </p:nvCxnSpPr>
          <p:spPr>
            <a:xfrm flipH="1">
              <a:off x="2154142" y="2055221"/>
              <a:ext cx="14468" cy="2679742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9CF91E07-D21D-42F6-7DB8-CF29D0235736}"/>
              </a:ext>
            </a:extLst>
          </p:cNvPr>
          <p:cNvGrpSpPr/>
          <p:nvPr/>
        </p:nvGrpSpPr>
        <p:grpSpPr>
          <a:xfrm>
            <a:off x="3878081" y="2374764"/>
            <a:ext cx="826903" cy="2375942"/>
            <a:chOff x="2192899" y="2526445"/>
            <a:chExt cx="826903" cy="2375942"/>
          </a:xfrm>
        </p:grpSpPr>
        <p:cxnSp>
          <p:nvCxnSpPr>
            <p:cNvPr id="20" name="Прямая соединительная линия 19">
              <a:extLst>
                <a:ext uri="{FF2B5EF4-FFF2-40B4-BE49-F238E27FC236}">
                  <a16:creationId xmlns:a16="http://schemas.microsoft.com/office/drawing/2014/main" id="{3C5189B7-E78F-D8E1-A3CE-AE5093B3F1B4}"/>
                </a:ext>
              </a:extLst>
            </p:cNvPr>
            <p:cNvCxnSpPr/>
            <p:nvPr/>
          </p:nvCxnSpPr>
          <p:spPr>
            <a:xfrm flipH="1">
              <a:off x="2195736" y="2526445"/>
              <a:ext cx="110408" cy="1104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>
              <a:extLst>
                <a:ext uri="{FF2B5EF4-FFF2-40B4-BE49-F238E27FC236}">
                  <a16:creationId xmlns:a16="http://schemas.microsoft.com/office/drawing/2014/main" id="{0672AFEC-C0CA-B087-B6D3-BC69A57FAD8E}"/>
                </a:ext>
              </a:extLst>
            </p:cNvPr>
            <p:cNvCxnSpPr/>
            <p:nvPr/>
          </p:nvCxnSpPr>
          <p:spPr>
            <a:xfrm flipH="1">
              <a:off x="2193964" y="2708920"/>
              <a:ext cx="178743" cy="1558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>
              <a:extLst>
                <a:ext uri="{FF2B5EF4-FFF2-40B4-BE49-F238E27FC236}">
                  <a16:creationId xmlns:a16="http://schemas.microsoft.com/office/drawing/2014/main" id="{B78CC5E5-A4F5-F1A0-F622-680C8544F8D6}"/>
                </a:ext>
              </a:extLst>
            </p:cNvPr>
            <p:cNvCxnSpPr/>
            <p:nvPr/>
          </p:nvCxnSpPr>
          <p:spPr>
            <a:xfrm flipH="1">
              <a:off x="2193964" y="2889842"/>
              <a:ext cx="224663" cy="2237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>
              <a:extLst>
                <a:ext uri="{FF2B5EF4-FFF2-40B4-BE49-F238E27FC236}">
                  <a16:creationId xmlns:a16="http://schemas.microsoft.com/office/drawing/2014/main" id="{4A646851-E66E-7B84-CF96-93A8B058C25F}"/>
                </a:ext>
              </a:extLst>
            </p:cNvPr>
            <p:cNvCxnSpPr/>
            <p:nvPr/>
          </p:nvCxnSpPr>
          <p:spPr>
            <a:xfrm flipH="1">
              <a:off x="2193964" y="3138691"/>
              <a:ext cx="323832" cy="27019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>
              <a:extLst>
                <a:ext uri="{FF2B5EF4-FFF2-40B4-BE49-F238E27FC236}">
                  <a16:creationId xmlns:a16="http://schemas.microsoft.com/office/drawing/2014/main" id="{6D21C3C4-8F83-6F6E-B20D-68724FF518AD}"/>
                </a:ext>
              </a:extLst>
            </p:cNvPr>
            <p:cNvCxnSpPr/>
            <p:nvPr/>
          </p:nvCxnSpPr>
          <p:spPr>
            <a:xfrm flipV="1">
              <a:off x="2193964" y="3373880"/>
              <a:ext cx="396836" cy="2711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>
              <a:extLst>
                <a:ext uri="{FF2B5EF4-FFF2-40B4-BE49-F238E27FC236}">
                  <a16:creationId xmlns:a16="http://schemas.microsoft.com/office/drawing/2014/main" id="{51F8F127-DC7B-9AED-93E9-11811B6D5576}"/>
                </a:ext>
              </a:extLst>
            </p:cNvPr>
            <p:cNvCxnSpPr/>
            <p:nvPr/>
          </p:nvCxnSpPr>
          <p:spPr>
            <a:xfrm flipV="1">
              <a:off x="2192899" y="3603074"/>
              <a:ext cx="397901" cy="2900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>
              <a:extLst>
                <a:ext uri="{FF2B5EF4-FFF2-40B4-BE49-F238E27FC236}">
                  <a16:creationId xmlns:a16="http://schemas.microsoft.com/office/drawing/2014/main" id="{5D34F273-0B2E-585E-D670-CB1191A03811}"/>
                </a:ext>
              </a:extLst>
            </p:cNvPr>
            <p:cNvCxnSpPr/>
            <p:nvPr/>
          </p:nvCxnSpPr>
          <p:spPr>
            <a:xfrm flipV="1">
              <a:off x="2212408" y="3807383"/>
              <a:ext cx="486811" cy="39740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>
              <a:extLst>
                <a:ext uri="{FF2B5EF4-FFF2-40B4-BE49-F238E27FC236}">
                  <a16:creationId xmlns:a16="http://schemas.microsoft.com/office/drawing/2014/main" id="{4C4DE8EA-16CD-5F5E-FFBC-4F30A7589C0C}"/>
                </a:ext>
              </a:extLst>
            </p:cNvPr>
            <p:cNvCxnSpPr/>
            <p:nvPr/>
          </p:nvCxnSpPr>
          <p:spPr>
            <a:xfrm flipV="1">
              <a:off x="2192899" y="4052094"/>
              <a:ext cx="565338" cy="42457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id="{9A9636D3-D18C-67B6-BF17-DB6136854E3C}"/>
                </a:ext>
              </a:extLst>
            </p:cNvPr>
            <p:cNvCxnSpPr/>
            <p:nvPr/>
          </p:nvCxnSpPr>
          <p:spPr>
            <a:xfrm flipV="1">
              <a:off x="2220292" y="4237237"/>
              <a:ext cx="643853" cy="4394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>
              <a:extLst>
                <a:ext uri="{FF2B5EF4-FFF2-40B4-BE49-F238E27FC236}">
                  <a16:creationId xmlns:a16="http://schemas.microsoft.com/office/drawing/2014/main" id="{C972D308-0C54-2166-90CA-62E84D0D8819}"/>
                </a:ext>
              </a:extLst>
            </p:cNvPr>
            <p:cNvCxnSpPr/>
            <p:nvPr/>
          </p:nvCxnSpPr>
          <p:spPr>
            <a:xfrm flipV="1">
              <a:off x="2417588" y="4415353"/>
              <a:ext cx="483849" cy="3450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>
              <a:extLst>
                <a:ext uri="{FF2B5EF4-FFF2-40B4-BE49-F238E27FC236}">
                  <a16:creationId xmlns:a16="http://schemas.microsoft.com/office/drawing/2014/main" id="{5B856E13-9ECD-E49A-5B6F-26643FBECF60}"/>
                </a:ext>
              </a:extLst>
            </p:cNvPr>
            <p:cNvCxnSpPr/>
            <p:nvPr/>
          </p:nvCxnSpPr>
          <p:spPr>
            <a:xfrm flipV="1">
              <a:off x="2638930" y="4559901"/>
              <a:ext cx="334321" cy="2605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3CEE50ED-B05E-F74D-720B-6D8C089CE79D}"/>
                </a:ext>
              </a:extLst>
            </p:cNvPr>
            <p:cNvCxnSpPr/>
            <p:nvPr/>
          </p:nvCxnSpPr>
          <p:spPr>
            <a:xfrm flipV="1">
              <a:off x="2759247" y="4718027"/>
              <a:ext cx="260555" cy="1843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4355C51A-79BF-992C-266B-23A7F2181A9E}"/>
              </a:ext>
            </a:extLst>
          </p:cNvPr>
          <p:cNvGrpSpPr/>
          <p:nvPr/>
        </p:nvGrpSpPr>
        <p:grpSpPr>
          <a:xfrm>
            <a:off x="3839324" y="4324987"/>
            <a:ext cx="263446" cy="340705"/>
            <a:chOff x="2154142" y="4476668"/>
            <a:chExt cx="263446" cy="340705"/>
          </a:xfrm>
        </p:grpSpPr>
        <p:cxnSp>
          <p:nvCxnSpPr>
            <p:cNvPr id="33" name="Прямая соединительная линия 32">
              <a:extLst>
                <a:ext uri="{FF2B5EF4-FFF2-40B4-BE49-F238E27FC236}">
                  <a16:creationId xmlns:a16="http://schemas.microsoft.com/office/drawing/2014/main" id="{C3396659-DE35-3EF9-1174-D4DA9FD68809}"/>
                </a:ext>
              </a:extLst>
            </p:cNvPr>
            <p:cNvCxnSpPr/>
            <p:nvPr/>
          </p:nvCxnSpPr>
          <p:spPr>
            <a:xfrm>
              <a:off x="2154142" y="4476668"/>
              <a:ext cx="263446" cy="83233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>
              <a:extLst>
                <a:ext uri="{FF2B5EF4-FFF2-40B4-BE49-F238E27FC236}">
                  <a16:creationId xmlns:a16="http://schemas.microsoft.com/office/drawing/2014/main" id="{4B252152-7F10-6C9D-E004-52301E7682B0}"/>
                </a:ext>
              </a:extLst>
            </p:cNvPr>
            <p:cNvCxnSpPr/>
            <p:nvPr/>
          </p:nvCxnSpPr>
          <p:spPr>
            <a:xfrm>
              <a:off x="2406870" y="4571339"/>
              <a:ext cx="7622" cy="246034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613C826B-0067-2B60-6972-C766BEAB67F2}"/>
              </a:ext>
            </a:extLst>
          </p:cNvPr>
          <p:cNvSpPr txBox="1"/>
          <p:nvPr/>
        </p:nvSpPr>
        <p:spPr>
          <a:xfrm>
            <a:off x="3219199" y="4066873"/>
            <a:ext cx="445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7DEAA15-4FFD-184B-35A2-9CCE0CCDD180}"/>
              </a:ext>
            </a:extLst>
          </p:cNvPr>
          <p:cNvSpPr txBox="1"/>
          <p:nvPr/>
        </p:nvSpPr>
        <p:spPr>
          <a:xfrm>
            <a:off x="3736902" y="1448373"/>
            <a:ext cx="445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E4B81F2-189C-5145-4035-4F26B38B8A0C}"/>
              </a:ext>
            </a:extLst>
          </p:cNvPr>
          <p:cNvSpPr txBox="1"/>
          <p:nvPr/>
        </p:nvSpPr>
        <p:spPr>
          <a:xfrm>
            <a:off x="4673006" y="4770323"/>
            <a:ext cx="445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</p:txBody>
      </p:sp>
      <p:sp>
        <p:nvSpPr>
          <p:cNvPr id="38" name="Выгнутая вправо стрелка 109">
            <a:extLst>
              <a:ext uri="{FF2B5EF4-FFF2-40B4-BE49-F238E27FC236}">
                <a16:creationId xmlns:a16="http://schemas.microsoft.com/office/drawing/2014/main" id="{FF7D5DC4-C5C4-EFAE-1BDC-8DAE613C4C19}"/>
              </a:ext>
            </a:extLst>
          </p:cNvPr>
          <p:cNvSpPr/>
          <p:nvPr/>
        </p:nvSpPr>
        <p:spPr>
          <a:xfrm rot="5400000">
            <a:off x="3767011" y="4344221"/>
            <a:ext cx="177178" cy="957475"/>
          </a:xfrm>
          <a:prstGeom prst="curved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9" name="Выноска 3 (граница и черта) 110">
            <a:extLst>
              <a:ext uri="{FF2B5EF4-FFF2-40B4-BE49-F238E27FC236}">
                <a16:creationId xmlns:a16="http://schemas.microsoft.com/office/drawing/2014/main" id="{37D80B03-3F94-B73A-20F6-0FDD9DB0A899}"/>
              </a:ext>
            </a:extLst>
          </p:cNvPr>
          <p:cNvSpPr/>
          <p:nvPr/>
        </p:nvSpPr>
        <p:spPr>
          <a:xfrm>
            <a:off x="7104112" y="1484784"/>
            <a:ext cx="2832003" cy="432048"/>
          </a:xfrm>
          <a:prstGeom prst="accentBorderCallout3">
            <a:avLst>
              <a:gd name="adj1" fmla="val 35072"/>
              <a:gd name="adj2" fmla="val 889"/>
              <a:gd name="adj3" fmla="val 38452"/>
              <a:gd name="adj4" fmla="val 1417"/>
              <a:gd name="adj5" fmla="val 40476"/>
              <a:gd name="adj6" fmla="val -887"/>
              <a:gd name="adj7" fmla="val 696926"/>
              <a:gd name="adj8" fmla="val -79564"/>
            </a:avLst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21B59CB-6EA0-32ED-2FA5-38568DEC5FA1}"/>
              </a:ext>
            </a:extLst>
          </p:cNvPr>
          <p:cNvSpPr txBox="1"/>
          <p:nvPr/>
        </p:nvSpPr>
        <p:spPr>
          <a:xfrm>
            <a:off x="7169595" y="1540902"/>
            <a:ext cx="22908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 конуса</a:t>
            </a:r>
          </a:p>
        </p:txBody>
      </p:sp>
      <p:sp>
        <p:nvSpPr>
          <p:cNvPr id="41" name="Выноска 1 113">
            <a:extLst>
              <a:ext uri="{FF2B5EF4-FFF2-40B4-BE49-F238E27FC236}">
                <a16:creationId xmlns:a16="http://schemas.microsoft.com/office/drawing/2014/main" id="{44E037B2-3A76-604B-FB7D-1EB64228DEDD}"/>
              </a:ext>
            </a:extLst>
          </p:cNvPr>
          <p:cNvSpPr/>
          <p:nvPr/>
        </p:nvSpPr>
        <p:spPr>
          <a:xfrm>
            <a:off x="7104113" y="2457290"/>
            <a:ext cx="2832003" cy="375930"/>
          </a:xfrm>
          <a:prstGeom prst="borderCallout1">
            <a:avLst>
              <a:gd name="adj1" fmla="val 27069"/>
              <a:gd name="adj2" fmla="val 881"/>
              <a:gd name="adj3" fmla="val 268375"/>
              <a:gd name="adj4" fmla="val -114334"/>
            </a:avLst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8C42DF4-C15C-1BDD-4F31-BFE3683F945E}"/>
              </a:ext>
            </a:extLst>
          </p:cNvPr>
          <p:cNvSpPr txBox="1"/>
          <p:nvPr/>
        </p:nvSpPr>
        <p:spPr>
          <a:xfrm>
            <a:off x="7169595" y="2485231"/>
            <a:ext cx="2766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ОА- высота конуса</a:t>
            </a:r>
          </a:p>
        </p:txBody>
      </p:sp>
      <p:sp>
        <p:nvSpPr>
          <p:cNvPr id="43" name="Выноска 3 (граница и черта) 115">
            <a:extLst>
              <a:ext uri="{FF2B5EF4-FFF2-40B4-BE49-F238E27FC236}">
                <a16:creationId xmlns:a16="http://schemas.microsoft.com/office/drawing/2014/main" id="{F1160595-1A58-E49F-2FB0-B18732451AB9}"/>
              </a:ext>
            </a:extLst>
          </p:cNvPr>
          <p:cNvSpPr/>
          <p:nvPr/>
        </p:nvSpPr>
        <p:spPr>
          <a:xfrm>
            <a:off x="7121278" y="3325147"/>
            <a:ext cx="2832003" cy="432048"/>
          </a:xfrm>
          <a:prstGeom prst="accentBorderCallout3">
            <a:avLst>
              <a:gd name="adj1" fmla="val 35072"/>
              <a:gd name="adj2" fmla="val 889"/>
              <a:gd name="adj3" fmla="val 38452"/>
              <a:gd name="adj4" fmla="val 1417"/>
              <a:gd name="adj5" fmla="val 40476"/>
              <a:gd name="adj6" fmla="val -887"/>
              <a:gd name="adj7" fmla="val 163080"/>
              <a:gd name="adj8" fmla="val -90648"/>
            </a:avLst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BED115-D7E2-6166-FDC8-A562C29016CE}"/>
              </a:ext>
            </a:extLst>
          </p:cNvPr>
          <p:cNvSpPr txBox="1"/>
          <p:nvPr/>
        </p:nvSpPr>
        <p:spPr>
          <a:xfrm>
            <a:off x="7186761" y="3381265"/>
            <a:ext cx="29090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АВ-образующая конуса</a:t>
            </a:r>
          </a:p>
        </p:txBody>
      </p:sp>
      <p:sp>
        <p:nvSpPr>
          <p:cNvPr id="45" name="Выноска 1 117">
            <a:extLst>
              <a:ext uri="{FF2B5EF4-FFF2-40B4-BE49-F238E27FC236}">
                <a16:creationId xmlns:a16="http://schemas.microsoft.com/office/drawing/2014/main" id="{E2F5552D-72CD-3824-A6F1-1B3E8EA22780}"/>
              </a:ext>
            </a:extLst>
          </p:cNvPr>
          <p:cNvSpPr/>
          <p:nvPr/>
        </p:nvSpPr>
        <p:spPr>
          <a:xfrm>
            <a:off x="7121278" y="4263672"/>
            <a:ext cx="2814837" cy="402020"/>
          </a:xfrm>
          <a:prstGeom prst="borderCallout1">
            <a:avLst>
              <a:gd name="adj1" fmla="val 49303"/>
              <a:gd name="adj2" fmla="val -575"/>
              <a:gd name="adj3" fmla="val -580039"/>
              <a:gd name="adj4" fmla="val -115909"/>
            </a:avLst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DE747EF-5E5E-B148-9FAA-43E013C9575A}"/>
              </a:ext>
            </a:extLst>
          </p:cNvPr>
          <p:cNvSpPr txBox="1"/>
          <p:nvPr/>
        </p:nvSpPr>
        <p:spPr>
          <a:xfrm>
            <a:off x="7337302" y="4324987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А-вершина конуса</a:t>
            </a:r>
          </a:p>
        </p:txBody>
      </p:sp>
    </p:spTree>
    <p:extLst>
      <p:ext uri="{BB962C8B-B14F-4D97-AF65-F5344CB8AC3E}">
        <p14:creationId xmlns:p14="http://schemas.microsoft.com/office/powerpoint/2010/main" val="314512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3BD649-5FE0-8EA6-B4A3-6B322A2E0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Развертка конуса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 Box 55">
                <a:extLst>
                  <a:ext uri="{FF2B5EF4-FFF2-40B4-BE49-F238E27FC236}">
                    <a16:creationId xmlns:a16="http://schemas.microsoft.com/office/drawing/2014/main" id="{DF8E9FD4-D35D-0B5D-9837-A1530DD214D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27448" y="4668003"/>
                <a:ext cx="5880222" cy="584775"/>
              </a:xfrm>
              <a:prstGeom prst="rect">
                <a:avLst/>
              </a:prstGeom>
              <a:ln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sz="3200" b="1" i="1" dirty="0" smtClean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3200" b="1" i="1" dirty="0" smtClean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ru-RU" altLang="ru-RU" sz="3200" b="1" i="1" dirty="0" smtClean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бок</m:t>
                          </m:r>
                        </m:sub>
                      </m:sSub>
                      <m:r>
                        <m:rPr>
                          <m:nor/>
                        </m:rPr>
                        <a:rPr lang="en-US" altLang="ru-RU" sz="3200" b="1" i="1" dirty="0">
                          <a:solidFill>
                            <a:srgbClr val="6633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ru-RU" sz="3200" b="1" i="1">
                          <a:solidFill>
                            <a:srgbClr val="6633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𝝅</m:t>
                      </m:r>
                      <m:r>
                        <m:rPr>
                          <m:nor/>
                        </m:rPr>
                        <a:rPr lang="en-US" altLang="ru-RU" sz="3200" b="1" i="1" dirty="0">
                          <a:solidFill>
                            <a:srgbClr val="6633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r</m:t>
                      </m:r>
                      <m:r>
                        <m:rPr>
                          <m:nor/>
                        </m:rPr>
                        <a:rPr lang="en-US" altLang="ru-RU" sz="3200" b="1" i="1" dirty="0" smtClean="0">
                          <a:solidFill>
                            <a:srgbClr val="6633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ru-RU" altLang="ru-RU" sz="3200" b="1" i="1" dirty="0" smtClean="0">
                          <a:solidFill>
                            <a:srgbClr val="6633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m:rPr>
                          <m:nor/>
                        </m:rPr>
                        <a:rPr lang="en-US" altLang="ru-RU" sz="3200" b="1" i="1" dirty="0" smtClean="0">
                          <a:solidFill>
                            <a:srgbClr val="6633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ru-RU" altLang="ru-RU" sz="3200" b="1" i="1" dirty="0" smtClean="0">
                          <a:solidFill>
                            <a:srgbClr val="6633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где </m:t>
                      </m:r>
                      <m:r>
                        <m:rPr>
                          <m:nor/>
                        </m:rPr>
                        <a:rPr lang="en-US" altLang="ru-RU" sz="3200" b="1" i="1" dirty="0" smtClean="0">
                          <a:solidFill>
                            <a:srgbClr val="6633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en-US" altLang="ru-RU" sz="3200" b="1" i="1" dirty="0" smtClean="0">
                          <a:solidFill>
                            <a:srgbClr val="6633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m:rPr>
                          <m:nor/>
                        </m:rPr>
                        <a:rPr lang="ru-RU" altLang="ru-RU" sz="3200" b="1" i="1" dirty="0" smtClean="0">
                          <a:solidFill>
                            <a:srgbClr val="6633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образующая</m:t>
                      </m:r>
                    </m:oMath>
                  </m:oMathPara>
                </a14:m>
                <a:endParaRPr lang="en-US" altLang="ru-RU" sz="3200" b="1" i="1" dirty="0">
                  <a:solidFill>
                    <a:srgbClr val="66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9" name="Text Box 55">
                <a:extLst>
                  <a:ext uri="{FF2B5EF4-FFF2-40B4-BE49-F238E27FC236}">
                    <a16:creationId xmlns:a16="http://schemas.microsoft.com/office/drawing/2014/main" id="{DF8E9FD4-D35D-0B5D-9837-A1530DD214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27448" y="4668003"/>
                <a:ext cx="5880222" cy="5847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>
            <a:extLst>
              <a:ext uri="{FF2B5EF4-FFF2-40B4-BE49-F238E27FC236}">
                <a16:creationId xmlns:a16="http://schemas.microsoft.com/office/drawing/2014/main" id="{685F2115-6AF3-2B63-DD6F-4E70E3CADCA6}"/>
              </a:ext>
            </a:extLst>
          </p:cNvPr>
          <p:cNvSpPr txBox="1"/>
          <p:nvPr/>
        </p:nvSpPr>
        <p:spPr>
          <a:xfrm>
            <a:off x="7104113" y="4498725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-площадь боковой поверхности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 Box 55">
                <a:extLst>
                  <a:ext uri="{FF2B5EF4-FFF2-40B4-BE49-F238E27FC236}">
                    <a16:creationId xmlns:a16="http://schemas.microsoft.com/office/drawing/2014/main" id="{6D09C17F-524B-A200-E41B-7AE6427C5E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27448" y="5383237"/>
                <a:ext cx="4560154" cy="584775"/>
              </a:xfrm>
              <a:prstGeom prst="rect">
                <a:avLst/>
              </a:prstGeom>
              <a:ln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sz="3200" b="1" i="1" smtClean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3200" b="1" i="1" smtClean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ru-RU" altLang="ru-RU" sz="3200" b="1" i="1" smtClean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полн</m:t>
                          </m:r>
                        </m:sub>
                      </m:sSub>
                      <m:r>
                        <a:rPr lang="ru-RU" altLang="ru-RU" sz="3200" b="1" i="1" smtClean="0">
                          <a:solidFill>
                            <a:srgbClr val="6633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ru-RU" sz="3200" b="1" i="1" dirty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3200" b="1" i="1" dirty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ru-RU" altLang="ru-RU" sz="3200" b="1" i="1" dirty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бок</m:t>
                          </m:r>
                        </m:sub>
                      </m:sSub>
                      <m:r>
                        <a:rPr lang="ru-RU" altLang="ru-RU" sz="3200" b="1" i="1" dirty="0" smtClean="0">
                          <a:solidFill>
                            <a:srgbClr val="6633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ru-RU" sz="3200" b="1" i="1" dirty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3200" b="1" i="1" dirty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ru-RU" altLang="ru-RU" sz="3200" b="1" i="1" dirty="0" smtClean="0">
                              <a:solidFill>
                                <a:srgbClr val="6633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осн</m:t>
                          </m:r>
                        </m:sub>
                      </m:sSub>
                    </m:oMath>
                  </m:oMathPara>
                </a14:m>
                <a:endParaRPr lang="en-US" altLang="ru-RU" sz="3200" b="1" i="1" dirty="0">
                  <a:solidFill>
                    <a:srgbClr val="66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2" name="Text Box 55">
                <a:extLst>
                  <a:ext uri="{FF2B5EF4-FFF2-40B4-BE49-F238E27FC236}">
                    <a16:creationId xmlns:a16="http://schemas.microsoft.com/office/drawing/2014/main" id="{6D09C17F-524B-A200-E41B-7AE6427C5E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27448" y="5383237"/>
                <a:ext cx="4560154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Box 32">
            <a:extLst>
              <a:ext uri="{FF2B5EF4-FFF2-40B4-BE49-F238E27FC236}">
                <a16:creationId xmlns:a16="http://schemas.microsoft.com/office/drawing/2014/main" id="{8FFE5EBE-3EE3-7610-813E-C540328D4FB3}"/>
              </a:ext>
            </a:extLst>
          </p:cNvPr>
          <p:cNvSpPr txBox="1"/>
          <p:nvPr/>
        </p:nvSpPr>
        <p:spPr>
          <a:xfrm>
            <a:off x="5779267" y="5471663"/>
            <a:ext cx="5476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-площадь полной поверхности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493CC705-CC11-7B1C-ABA0-ECB7E87B7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367" y="1340768"/>
            <a:ext cx="9433568" cy="3010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495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165F15-D0CD-0DAE-6D62-12D9FE8EB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Геометрические тела</a:t>
            </a:r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DA09E5EC-27E5-120A-B8BE-3DE2BA32C2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677" y="1008883"/>
            <a:ext cx="2348880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82821336-4A26-7E93-78C9-1FECA7A3F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8816" y="3717032"/>
            <a:ext cx="3312368" cy="221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>
            <a:extLst>
              <a:ext uri="{FF2B5EF4-FFF2-40B4-BE49-F238E27FC236}">
                <a16:creationId xmlns:a16="http://schemas.microsoft.com/office/drawing/2014/main" id="{836EAEB7-AB67-898C-4D78-6ED4B158F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224" y="915675"/>
            <a:ext cx="2708920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>
            <a:extLst>
              <a:ext uri="{FF2B5EF4-FFF2-40B4-BE49-F238E27FC236}">
                <a16:creationId xmlns:a16="http://schemas.microsoft.com/office/drawing/2014/main" id="{7859F1DD-4F89-63C9-E2D9-EE4144EF3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057" y="3717031"/>
            <a:ext cx="3546330" cy="2216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>
            <a:extLst>
              <a:ext uri="{FF2B5EF4-FFF2-40B4-BE49-F238E27FC236}">
                <a16:creationId xmlns:a16="http://schemas.microsoft.com/office/drawing/2014/main" id="{AADC9A72-EA37-A7EC-E65E-854B0E3EDB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37" b="10665"/>
          <a:stretch/>
        </p:blipFill>
        <p:spPr bwMode="auto">
          <a:xfrm>
            <a:off x="1129239" y="3717031"/>
            <a:ext cx="2526437" cy="221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>
            <a:extLst>
              <a:ext uri="{FF2B5EF4-FFF2-40B4-BE49-F238E27FC236}">
                <a16:creationId xmlns:a16="http://schemas.microsoft.com/office/drawing/2014/main" id="{706FCF65-3FF3-9C95-0530-667926D4F8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05" t="6597" r="26978" b="3254"/>
          <a:stretch/>
        </p:blipFill>
        <p:spPr bwMode="auto">
          <a:xfrm>
            <a:off x="1129239" y="915675"/>
            <a:ext cx="2526437" cy="244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951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522FF4-ACE7-1F5F-3182-F1AEA748A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Шар и сфера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BEFA34-70E5-5FE5-326B-158A82C602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4032" y="1052736"/>
            <a:ext cx="4855504" cy="5090909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Слово сфера — латинская форма греческого слова «</a:t>
            </a:r>
            <a:r>
              <a:rPr lang="ru-RU" dirty="0" err="1"/>
              <a:t>σφ</a:t>
            </a:r>
            <a:r>
              <a:rPr lang="ru-RU" dirty="0"/>
              <a:t>αῖρα» — мяч. 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56B06AB9-601B-82B5-451A-7A6C26A14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886" y="980728"/>
            <a:ext cx="4370099" cy="458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EAAE94-2D54-0AF7-4DFA-30B931BE4C1C}"/>
              </a:ext>
            </a:extLst>
          </p:cNvPr>
          <p:cNvSpPr txBox="1"/>
          <p:nvPr/>
        </p:nvSpPr>
        <p:spPr>
          <a:xfrm>
            <a:off x="5978043" y="3013415"/>
            <a:ext cx="5160229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Окружность – граница круга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E8375D-A183-D9D3-B52E-2BF99BF3E642}"/>
              </a:ext>
            </a:extLst>
          </p:cNvPr>
          <p:cNvSpPr txBox="1"/>
          <p:nvPr/>
        </p:nvSpPr>
        <p:spPr>
          <a:xfrm>
            <a:off x="5978043" y="4241906"/>
            <a:ext cx="5160228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/>
              <a:t>Сфера – граница шара</a:t>
            </a:r>
          </a:p>
        </p:txBody>
      </p:sp>
    </p:spTree>
    <p:extLst>
      <p:ext uri="{BB962C8B-B14F-4D97-AF65-F5344CB8AC3E}">
        <p14:creationId xmlns:p14="http://schemas.microsoft.com/office/powerpoint/2010/main" val="15474500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463087-2F5C-F608-88AA-8436694AF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Элементы шара (сферы)</a:t>
            </a:r>
          </a:p>
        </p:txBody>
      </p:sp>
      <p:sp>
        <p:nvSpPr>
          <p:cNvPr id="4" name="Text Box 75">
            <a:extLst>
              <a:ext uri="{FF2B5EF4-FFF2-40B4-BE49-F238E27FC236}">
                <a16:creationId xmlns:a16="http://schemas.microsoft.com/office/drawing/2014/main" id="{202E088F-7ED2-C21D-0453-A8010D5E9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6232" y="1837840"/>
            <a:ext cx="42541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Точка О -центр сферы или шара.</a:t>
            </a:r>
          </a:p>
        </p:txBody>
      </p:sp>
      <p:sp>
        <p:nvSpPr>
          <p:cNvPr id="5" name="Text Box 77">
            <a:extLst>
              <a:ext uri="{FF2B5EF4-FFF2-40B4-BE49-F238E27FC236}">
                <a16:creationId xmlns:a16="http://schemas.microsoft.com/office/drawing/2014/main" id="{3F263B27-3832-F54B-945E-2075CEF2E4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5010" y="2569623"/>
            <a:ext cx="471741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Отрезок ОВ - радиус сферы или шара.</a:t>
            </a:r>
          </a:p>
        </p:txBody>
      </p:sp>
      <p:sp>
        <p:nvSpPr>
          <p:cNvPr id="6" name="Text Box 83">
            <a:extLst>
              <a:ext uri="{FF2B5EF4-FFF2-40B4-BE49-F238E27FC236}">
                <a16:creationId xmlns:a16="http://schemas.microsoft.com/office/drawing/2014/main" id="{DA23076E-22A4-B3B0-6E1D-2B81DE7784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0640" y="3449416"/>
            <a:ext cx="4645406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Отрезок, соединяющий две точки сферы и проходящий через ее центр, называется диаметром сферы или шара.</a:t>
            </a: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E2ACA608-EFD4-4649-D718-EB74BEDA72FE}"/>
              </a:ext>
            </a:extLst>
          </p:cNvPr>
          <p:cNvGrpSpPr/>
          <p:nvPr/>
        </p:nvGrpSpPr>
        <p:grpSpPr>
          <a:xfrm>
            <a:off x="2063552" y="1844824"/>
            <a:ext cx="2832101" cy="2692783"/>
            <a:chOff x="596900" y="2380818"/>
            <a:chExt cx="2832101" cy="2692783"/>
          </a:xfrm>
        </p:grpSpPr>
        <p:sp>
          <p:nvSpPr>
            <p:cNvPr id="8" name="Oval 64">
              <a:extLst>
                <a:ext uri="{FF2B5EF4-FFF2-40B4-BE49-F238E27FC236}">
                  <a16:creationId xmlns:a16="http://schemas.microsoft.com/office/drawing/2014/main" id="{B2E0E183-89B8-9CBB-51E4-4BEC46E0AC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838" y="2420888"/>
              <a:ext cx="2824163" cy="2652713"/>
            </a:xfrm>
            <a:prstGeom prst="ellipse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Oval 65">
              <a:extLst>
                <a:ext uri="{FF2B5EF4-FFF2-40B4-BE49-F238E27FC236}">
                  <a16:creationId xmlns:a16="http://schemas.microsoft.com/office/drawing/2014/main" id="{05AAFF19-C871-F5E2-3E1D-673ADD004D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838" y="3344813"/>
              <a:ext cx="2814638" cy="806450"/>
            </a:xfrm>
            <a:prstGeom prst="ellipse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Rectangle 67">
              <a:extLst>
                <a:ext uri="{FF2B5EF4-FFF2-40B4-BE49-F238E27FC236}">
                  <a16:creationId xmlns:a16="http://schemas.microsoft.com/office/drawing/2014/main" id="{63CB931D-0D61-A587-A986-30C843FB08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800" y="3322588"/>
              <a:ext cx="2654300" cy="35242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Oval 66">
              <a:extLst>
                <a:ext uri="{FF2B5EF4-FFF2-40B4-BE49-F238E27FC236}">
                  <a16:creationId xmlns:a16="http://schemas.microsoft.com/office/drawing/2014/main" id="{B37B0A43-9029-98EA-87AB-73096074A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900" y="3344813"/>
              <a:ext cx="2814638" cy="806450"/>
            </a:xfrm>
            <a:prstGeom prst="ellipse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70">
              <a:extLst>
                <a:ext uri="{FF2B5EF4-FFF2-40B4-BE49-F238E27FC236}">
                  <a16:creationId xmlns:a16="http://schemas.microsoft.com/office/drawing/2014/main" id="{38356B2F-B3A2-D4CF-FEC3-C0E7EF2908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7238" y="3663901"/>
              <a:ext cx="63500" cy="825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Line 71">
              <a:extLst>
                <a:ext uri="{FF2B5EF4-FFF2-40B4-BE49-F238E27FC236}">
                  <a16:creationId xmlns:a16="http://schemas.microsoft.com/office/drawing/2014/main" id="{FF85ECAF-946E-96C8-7E6E-5881E148AA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55813" y="2728863"/>
              <a:ext cx="822325" cy="9779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Oval 72">
              <a:extLst>
                <a:ext uri="{FF2B5EF4-FFF2-40B4-BE49-F238E27FC236}">
                  <a16:creationId xmlns:a16="http://schemas.microsoft.com/office/drawing/2014/main" id="{A96C22FA-0141-D589-8119-C0D11095DF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1150" y="2665363"/>
              <a:ext cx="63500" cy="825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Text Box 74">
              <a:extLst>
                <a:ext uri="{FF2B5EF4-FFF2-40B4-BE49-F238E27FC236}">
                  <a16:creationId xmlns:a16="http://schemas.microsoft.com/office/drawing/2014/main" id="{B5E19D08-101D-581D-6B4A-5FBB61DBCC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5975" y="2862213"/>
              <a:ext cx="388938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Oval 76">
              <a:extLst>
                <a:ext uri="{FF2B5EF4-FFF2-40B4-BE49-F238E27FC236}">
                  <a16:creationId xmlns:a16="http://schemas.microsoft.com/office/drawing/2014/main" id="{D8B7719B-0CFA-4393-C3A7-D4160EF316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4063" y="3670251"/>
              <a:ext cx="63500" cy="82550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Text Box 73">
              <a:extLst>
                <a:ext uri="{FF2B5EF4-FFF2-40B4-BE49-F238E27FC236}">
                  <a16:creationId xmlns:a16="http://schemas.microsoft.com/office/drawing/2014/main" id="{57C3CD22-9D43-CC99-4CBC-A8F8BDFCEE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2100" y="3422601"/>
              <a:ext cx="388938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</a:t>
              </a:r>
            </a:p>
          </p:txBody>
        </p:sp>
        <p:sp>
          <p:nvSpPr>
            <p:cNvPr id="18" name="Line 78">
              <a:extLst>
                <a:ext uri="{FF2B5EF4-FFF2-40B4-BE49-F238E27FC236}">
                  <a16:creationId xmlns:a16="http://schemas.microsoft.com/office/drawing/2014/main" id="{DAB38D0C-C8A7-2751-0BEB-6299F9ADD6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78038" y="2697113"/>
              <a:ext cx="822325" cy="9779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79">
              <a:extLst>
                <a:ext uri="{FF2B5EF4-FFF2-40B4-BE49-F238E27FC236}">
                  <a16:creationId xmlns:a16="http://schemas.microsoft.com/office/drawing/2014/main" id="{7F33F8F2-BBE0-B72E-B3D3-3B6A29D6DE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4700" y="2603451"/>
              <a:ext cx="9525" cy="23018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Oval 80">
              <a:extLst>
                <a:ext uri="{FF2B5EF4-FFF2-40B4-BE49-F238E27FC236}">
                  <a16:creationId xmlns:a16="http://schemas.microsoft.com/office/drawing/2014/main" id="{77D61197-806A-B5D4-3C7C-BF7C6AB641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1838" y="2528838"/>
              <a:ext cx="88900" cy="889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81">
              <a:extLst>
                <a:ext uri="{FF2B5EF4-FFF2-40B4-BE49-F238E27FC236}">
                  <a16:creationId xmlns:a16="http://schemas.microsoft.com/office/drawing/2014/main" id="{0850AF6B-CE27-C3FB-DB0B-95CDAABA56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3425" y="4864051"/>
              <a:ext cx="88900" cy="889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56798A2-5A52-76A1-BE9C-EE5A9795108A}"/>
                </a:ext>
              </a:extLst>
            </p:cNvPr>
            <p:cNvSpPr txBox="1"/>
            <p:nvPr/>
          </p:nvSpPr>
          <p:spPr>
            <a:xfrm>
              <a:off x="2851150" y="2380818"/>
              <a:ext cx="4889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496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5BCA83-F6AE-BA93-5782-011E87244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Тела вращения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E41436E-4123-0588-2EAF-279E7FEC3D9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1" t="16109" r="4429" b="57562"/>
          <a:stretch/>
        </p:blipFill>
        <p:spPr bwMode="auto">
          <a:xfrm>
            <a:off x="2171564" y="843489"/>
            <a:ext cx="7848872" cy="1793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54470EB5-8CC1-BB3D-836F-BA3521D164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18" t="43495" r="17115" b="30176"/>
          <a:stretch/>
        </p:blipFill>
        <p:spPr bwMode="auto">
          <a:xfrm>
            <a:off x="2171564" y="2643717"/>
            <a:ext cx="6372708" cy="1793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55860618-9467-B45C-4A93-90C6F4EEDC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22" t="70930" r="4429" b="7976"/>
          <a:stretch/>
        </p:blipFill>
        <p:spPr bwMode="auto">
          <a:xfrm>
            <a:off x="2423592" y="4443945"/>
            <a:ext cx="6552728" cy="143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3227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7BE254-8DDC-0880-6504-376167D77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№7</a:t>
            </a:r>
            <a:r>
              <a:rPr lang="en-US" dirty="0"/>
              <a:t>67</a:t>
            </a:r>
            <a:r>
              <a:rPr lang="ru-RU" dirty="0"/>
              <a:t> (устно)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F8D84C-BC26-C753-B84E-48BB7DA84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08241C-D05C-4B25-89F3-451F4D2E3C3A}" type="datetime4">
              <a:rPr lang="ru-RU" smtClean="0"/>
              <a:t>8 февраля 2023 г.</a:t>
            </a:fld>
            <a:endParaRPr lang="en-US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C55A1B0-D488-6DE3-DCC9-B77173F69E8B}"/>
              </a:ext>
            </a:extLst>
          </p:cNvPr>
          <p:cNvSpPr/>
          <p:nvPr/>
        </p:nvSpPr>
        <p:spPr>
          <a:xfrm>
            <a:off x="10104459" y="1018340"/>
            <a:ext cx="1566174" cy="438045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 классе:</a:t>
            </a:r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67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68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69</a:t>
            </a:r>
            <a:endParaRPr lang="ru-RU" sz="2400" dirty="0"/>
          </a:p>
          <a:p>
            <a:pPr algn="ctr"/>
            <a:r>
              <a:rPr lang="ru-RU" sz="2400" dirty="0"/>
              <a:t>№77</a:t>
            </a:r>
            <a:r>
              <a:rPr lang="en-US" sz="2400" dirty="0"/>
              <a:t>1</a:t>
            </a:r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72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74</a:t>
            </a:r>
            <a:endParaRPr lang="ru-RU" sz="2400" dirty="0"/>
          </a:p>
          <a:p>
            <a:pPr algn="ctr"/>
            <a:r>
              <a:rPr lang="ru-RU" sz="2400" dirty="0"/>
              <a:t>№77</a:t>
            </a:r>
            <a:r>
              <a:rPr lang="en-US" sz="2400" dirty="0"/>
              <a:t>6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C809DDF-074D-F6FD-C6A3-27E5210C14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42236"/>
            <a:ext cx="79152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683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F1A956-D6A6-B47E-4B5B-BCA52F987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5480" y="764704"/>
            <a:ext cx="9721080" cy="654032"/>
          </a:xfrm>
        </p:spPr>
        <p:txBody>
          <a:bodyPr>
            <a:normAutofit fontScale="90000"/>
          </a:bodyPr>
          <a:lstStyle/>
          <a:p>
            <a:r>
              <a:rPr lang="ru-RU" b="0" i="0">
                <a:solidFill>
                  <a:srgbClr val="0F3159"/>
                </a:solidFill>
                <a:effectLst/>
                <a:latin typeface="Open Sans" panose="020B0606030504020204" pitchFamily="34" charset="0"/>
              </a:rPr>
              <a:t>Цилиндр, конус, шар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AEB9ED-2236-3EE3-AC32-22D302EC8A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464" y="1916832"/>
            <a:ext cx="10287072" cy="3290709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2800" dirty="0">
                <a:solidFill>
                  <a:srgbClr val="1D1D1B"/>
                </a:solidFill>
                <a:latin typeface="robotoregular"/>
              </a:rPr>
              <a:t>На уроке: </a:t>
            </a:r>
          </a:p>
          <a:p>
            <a:pPr algn="l"/>
            <a:r>
              <a:rPr lang="ru-RU" sz="2800" dirty="0">
                <a:latin typeface="FranklinGothicBookITC-Regular"/>
              </a:rPr>
              <a:t>н</a:t>
            </a:r>
            <a:r>
              <a:rPr lang="ru-RU" sz="2800" b="0" i="0" u="none" strike="noStrike" baseline="0" dirty="0">
                <a:latin typeface="FranklinGothicBookITC-Regular"/>
              </a:rPr>
              <a:t>аучиться </a:t>
            </a:r>
            <a:r>
              <a:rPr lang="ru-RU" sz="2800" dirty="0">
                <a:latin typeface="FranklinGothicBookITC-Regular"/>
              </a:rPr>
              <a:t>распознавать геометрические фигуры: цилиндр, конус, шар и сферу, указывать их элементы, вычислять площадь боковой поверхности цилиндра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A3AD063-4DD6-E928-FEF3-4A78423417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344" y="4437112"/>
            <a:ext cx="14287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1183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7BE254-8DDC-0880-6504-376167D77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№7</a:t>
            </a:r>
            <a:r>
              <a:rPr lang="en-US" dirty="0"/>
              <a:t>6</a:t>
            </a:r>
            <a:r>
              <a:rPr lang="ru-RU" dirty="0"/>
              <a:t>8 (устно)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F8D84C-BC26-C753-B84E-48BB7DA84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08241C-D05C-4B25-89F3-451F4D2E3C3A}" type="datetime4">
              <a:rPr lang="ru-RU" smtClean="0"/>
              <a:t>8 февраля 2023 г.</a:t>
            </a:fld>
            <a:endParaRPr lang="en-US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C55A1B0-D488-6DE3-DCC9-B77173F69E8B}"/>
              </a:ext>
            </a:extLst>
          </p:cNvPr>
          <p:cNvSpPr/>
          <p:nvPr/>
        </p:nvSpPr>
        <p:spPr>
          <a:xfrm>
            <a:off x="10104459" y="1018340"/>
            <a:ext cx="1566174" cy="438045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 классе:</a:t>
            </a:r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67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68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69</a:t>
            </a:r>
            <a:endParaRPr lang="ru-RU" sz="2400" dirty="0"/>
          </a:p>
          <a:p>
            <a:pPr algn="ctr"/>
            <a:r>
              <a:rPr lang="ru-RU" sz="2400" dirty="0"/>
              <a:t>№77</a:t>
            </a:r>
            <a:r>
              <a:rPr lang="en-US" sz="2400" dirty="0"/>
              <a:t>1</a:t>
            </a:r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72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74</a:t>
            </a:r>
            <a:endParaRPr lang="ru-RU" sz="2400" dirty="0"/>
          </a:p>
          <a:p>
            <a:pPr algn="ctr"/>
            <a:r>
              <a:rPr lang="ru-RU" sz="2400" dirty="0"/>
              <a:t>№77</a:t>
            </a:r>
            <a:r>
              <a:rPr lang="en-US" sz="2400" dirty="0"/>
              <a:t>6</a:t>
            </a:r>
            <a:endParaRPr lang="ru-RU" sz="2400" dirty="0"/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F5BD4D18-203B-44A5-E66C-DC5457BC49C5}"/>
              </a:ext>
            </a:extLst>
          </p:cNvPr>
          <p:cNvCxnSpPr/>
          <p:nvPr/>
        </p:nvCxnSpPr>
        <p:spPr>
          <a:xfrm>
            <a:off x="10374389" y="2276872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8A05D41-F632-FBD4-3C8B-EF99B473D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3" y="878180"/>
            <a:ext cx="8856984" cy="95370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E942D59-8E06-8370-402F-6A3661C917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1772816"/>
            <a:ext cx="3168352" cy="4009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9927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7BE254-8DDC-0880-6504-376167D77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№7</a:t>
            </a:r>
            <a:r>
              <a:rPr lang="en-US" dirty="0"/>
              <a:t>6</a:t>
            </a:r>
            <a:r>
              <a:rPr lang="ru-RU" dirty="0"/>
              <a:t>9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F8D84C-BC26-C753-B84E-48BB7DA84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08241C-D05C-4B25-89F3-451F4D2E3C3A}" type="datetime4">
              <a:rPr lang="ru-RU" smtClean="0"/>
              <a:t>8 февраля 2023 г.</a:t>
            </a:fld>
            <a:endParaRPr lang="en-US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C55A1B0-D488-6DE3-DCC9-B77173F69E8B}"/>
              </a:ext>
            </a:extLst>
          </p:cNvPr>
          <p:cNvSpPr/>
          <p:nvPr/>
        </p:nvSpPr>
        <p:spPr>
          <a:xfrm>
            <a:off x="10104459" y="1018340"/>
            <a:ext cx="1566174" cy="438045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 классе:</a:t>
            </a:r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67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68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69</a:t>
            </a:r>
            <a:endParaRPr lang="ru-RU" sz="2400" dirty="0"/>
          </a:p>
          <a:p>
            <a:pPr algn="ctr"/>
            <a:r>
              <a:rPr lang="ru-RU" sz="2400" dirty="0"/>
              <a:t>№77</a:t>
            </a:r>
            <a:r>
              <a:rPr lang="en-US" sz="2400" dirty="0"/>
              <a:t>1</a:t>
            </a:r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72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74</a:t>
            </a:r>
            <a:endParaRPr lang="ru-RU" sz="2400" dirty="0"/>
          </a:p>
          <a:p>
            <a:pPr algn="ctr"/>
            <a:r>
              <a:rPr lang="ru-RU" sz="2400" dirty="0"/>
              <a:t>№77</a:t>
            </a:r>
            <a:r>
              <a:rPr lang="en-US" sz="2400" dirty="0"/>
              <a:t>6</a:t>
            </a:r>
            <a:endParaRPr lang="ru-RU" sz="2400" dirty="0"/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F5BD4D18-203B-44A5-E66C-DC5457BC49C5}"/>
              </a:ext>
            </a:extLst>
          </p:cNvPr>
          <p:cNvCxnSpPr/>
          <p:nvPr/>
        </p:nvCxnSpPr>
        <p:spPr>
          <a:xfrm>
            <a:off x="10374389" y="2636912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5E228D8-98E8-DB9E-8566-E8222991A0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833814"/>
            <a:ext cx="9121027" cy="63450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DA6B4E4-4B50-9326-28C8-B70473B216D4}"/>
                  </a:ext>
                </a:extLst>
              </p:cNvPr>
              <p:cNvSpPr txBox="1"/>
              <p:nvPr/>
            </p:nvSpPr>
            <p:spPr>
              <a:xfrm>
                <a:off x="4284591" y="1774557"/>
                <a:ext cx="2088232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/>
                  <a:t>Дано:</a:t>
                </a:r>
              </a:p>
              <a:p>
                <a:r>
                  <a:rPr lang="en-US" sz="2400" dirty="0"/>
                  <a:t>r=</a:t>
                </a:r>
                <a:r>
                  <a:rPr lang="ru-RU" sz="2400" dirty="0"/>
                  <a:t>6 см</a:t>
                </a:r>
              </a:p>
              <a:p>
                <a:r>
                  <a:rPr lang="en-US" sz="2400" dirty="0">
                    <a:latin typeface="American Retro" panose="03010101010101010101" pitchFamily="66" charset="0"/>
                  </a:rPr>
                  <a:t>l</a:t>
                </a:r>
                <a:r>
                  <a:rPr lang="ru-RU" sz="2400" dirty="0"/>
                  <a:t> </a:t>
                </a:r>
                <a:r>
                  <a:rPr lang="en-US" sz="2400" dirty="0"/>
                  <a:t>=8 </a:t>
                </a:r>
                <a:r>
                  <a:rPr lang="ru-RU" sz="2400" dirty="0"/>
                  <a:t>см</a:t>
                </a:r>
              </a:p>
              <a:p>
                <a:r>
                  <a:rPr lang="ru-RU" sz="2400" dirty="0"/>
                  <a:t>Найти: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бок</m:t>
                        </m:r>
                      </m:sub>
                    </m:sSub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DA6B4E4-4B50-9326-28C8-B70473B216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4591" y="1774557"/>
                <a:ext cx="2088232" cy="1569660"/>
              </a:xfrm>
              <a:prstGeom prst="rect">
                <a:avLst/>
              </a:prstGeom>
              <a:blipFill>
                <a:blip r:embed="rId3"/>
                <a:stretch>
                  <a:fillRect l="-4678" t="-3101" b="-77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32487A1-3693-28DF-6762-11FD3D603E13}"/>
              </a:ext>
            </a:extLst>
          </p:cNvPr>
          <p:cNvCxnSpPr/>
          <p:nvPr/>
        </p:nvCxnSpPr>
        <p:spPr>
          <a:xfrm>
            <a:off x="6228807" y="1688920"/>
            <a:ext cx="0" cy="17808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92A0E644-7CBD-E46B-29AB-804837FD7831}"/>
              </a:ext>
            </a:extLst>
          </p:cNvPr>
          <p:cNvCxnSpPr/>
          <p:nvPr/>
        </p:nvCxnSpPr>
        <p:spPr>
          <a:xfrm>
            <a:off x="4212583" y="2907359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D952A9F2-67B7-A108-FEE3-FF7D2A43F086}"/>
              </a:ext>
            </a:extLst>
          </p:cNvPr>
          <p:cNvSpPr txBox="1"/>
          <p:nvPr/>
        </p:nvSpPr>
        <p:spPr>
          <a:xfrm>
            <a:off x="6444831" y="1774557"/>
            <a:ext cx="1595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Решение: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C127277D-D59C-AC95-B36C-FF2197246228}"/>
                  </a:ext>
                </a:extLst>
              </p:cNvPr>
              <p:cNvSpPr txBox="1"/>
              <p:nvPr/>
            </p:nvSpPr>
            <p:spPr>
              <a:xfrm>
                <a:off x="6466825" y="2195387"/>
                <a:ext cx="2581503" cy="646331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sz="3600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3600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ru-RU" altLang="ru-RU" sz="3600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бок</m:t>
                          </m:r>
                        </m:sub>
                      </m:sSub>
                      <m:r>
                        <m:rPr>
                          <m:nor/>
                        </m:rPr>
                        <a:rPr lang="en-US" altLang="ru-RU" sz="3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=2</m:t>
                      </m:r>
                      <m:r>
                        <a:rPr lang="en-US" altLang="ru-RU" sz="3600" b="1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𝝅</m:t>
                      </m:r>
                      <m:r>
                        <m:rPr>
                          <m:nor/>
                        </m:rPr>
                        <a:rPr lang="en-US" altLang="ru-RU" sz="3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rh</m:t>
                      </m:r>
                    </m:oMath>
                  </m:oMathPara>
                </a14:m>
                <a:endParaRPr lang="en-US" altLang="ru-RU" sz="3600" b="1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C127277D-D59C-AC95-B36C-FF21972462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6825" y="2195387"/>
                <a:ext cx="2581503" cy="6463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75161359-746F-585E-E894-B98590D89E1C}"/>
              </a:ext>
            </a:extLst>
          </p:cNvPr>
          <p:cNvGrpSpPr/>
          <p:nvPr/>
        </p:nvGrpSpPr>
        <p:grpSpPr>
          <a:xfrm>
            <a:off x="979367" y="1696679"/>
            <a:ext cx="2970225" cy="2727757"/>
            <a:chOff x="979367" y="1696679"/>
            <a:chExt cx="2970225" cy="2727757"/>
          </a:xfrm>
        </p:grpSpPr>
        <p:pic>
          <p:nvPicPr>
            <p:cNvPr id="11266" name="Picture 2">
              <a:extLst>
                <a:ext uri="{FF2B5EF4-FFF2-40B4-BE49-F238E27FC236}">
                  <a16:creationId xmlns:a16="http://schemas.microsoft.com/office/drawing/2014/main" id="{7FB2A956-42DF-51D3-1104-7BFE4C2B61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9367" y="1696679"/>
              <a:ext cx="2970225" cy="2727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E94C88B-80B2-55C7-C5A8-27C93C94FED1}"/>
                </a:ext>
              </a:extLst>
            </p:cNvPr>
            <p:cNvSpPr txBox="1"/>
            <p:nvPr/>
          </p:nvSpPr>
          <p:spPr>
            <a:xfrm>
              <a:off x="2520713" y="3573760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6 см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5609F3C-516A-FAEC-4015-654FB50495D5}"/>
                </a:ext>
              </a:extLst>
            </p:cNvPr>
            <p:cNvSpPr txBox="1"/>
            <p:nvPr/>
          </p:nvSpPr>
          <p:spPr>
            <a:xfrm>
              <a:off x="1322575" y="2855306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8 см</a:t>
              </a:r>
            </a:p>
          </p:txBody>
        </p:sp>
      </p:grp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913F53BB-B07C-861B-5DAA-88307A0CEEE0}"/>
              </a:ext>
            </a:extLst>
          </p:cNvPr>
          <p:cNvCxnSpPr/>
          <p:nvPr/>
        </p:nvCxnSpPr>
        <p:spPr>
          <a:xfrm>
            <a:off x="10302381" y="2278613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104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7BE254-8DDC-0880-6504-376167D77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№7</a:t>
            </a:r>
            <a:r>
              <a:rPr lang="en-US" dirty="0"/>
              <a:t>71 (</a:t>
            </a:r>
            <a:r>
              <a:rPr lang="ru-RU" dirty="0"/>
              <a:t>устно)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F8D84C-BC26-C753-B84E-48BB7DA84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08241C-D05C-4B25-89F3-451F4D2E3C3A}" type="datetime4">
              <a:rPr lang="ru-RU" smtClean="0"/>
              <a:t>8 февраля 2023 г.</a:t>
            </a:fld>
            <a:endParaRPr lang="en-US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C55A1B0-D488-6DE3-DCC9-B77173F69E8B}"/>
              </a:ext>
            </a:extLst>
          </p:cNvPr>
          <p:cNvSpPr/>
          <p:nvPr/>
        </p:nvSpPr>
        <p:spPr>
          <a:xfrm>
            <a:off x="10104459" y="1018340"/>
            <a:ext cx="1566174" cy="438045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 классе:</a:t>
            </a:r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67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68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69</a:t>
            </a:r>
            <a:endParaRPr lang="ru-RU" sz="2400" dirty="0"/>
          </a:p>
          <a:p>
            <a:pPr algn="ctr"/>
            <a:r>
              <a:rPr lang="ru-RU" sz="2400" dirty="0"/>
              <a:t>№77</a:t>
            </a:r>
            <a:r>
              <a:rPr lang="en-US" sz="2400" dirty="0"/>
              <a:t>1</a:t>
            </a:r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72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74</a:t>
            </a:r>
            <a:endParaRPr lang="ru-RU" sz="2400" dirty="0"/>
          </a:p>
          <a:p>
            <a:pPr algn="ctr"/>
            <a:r>
              <a:rPr lang="ru-RU" sz="2400" dirty="0"/>
              <a:t>№77</a:t>
            </a:r>
            <a:r>
              <a:rPr lang="en-US" sz="2400" dirty="0"/>
              <a:t>6</a:t>
            </a:r>
            <a:endParaRPr lang="ru-RU" sz="2400" dirty="0"/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F5BD4D18-203B-44A5-E66C-DC5457BC49C5}"/>
              </a:ext>
            </a:extLst>
          </p:cNvPr>
          <p:cNvCxnSpPr/>
          <p:nvPr/>
        </p:nvCxnSpPr>
        <p:spPr>
          <a:xfrm>
            <a:off x="10344472" y="2636912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4DA7424F-30A8-EB31-84D3-385A7D58F521}"/>
              </a:ext>
            </a:extLst>
          </p:cNvPr>
          <p:cNvCxnSpPr/>
          <p:nvPr/>
        </p:nvCxnSpPr>
        <p:spPr>
          <a:xfrm>
            <a:off x="10344472" y="2276872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34357EE5-0C8B-9B22-6061-3BE5F0FA6345}"/>
              </a:ext>
            </a:extLst>
          </p:cNvPr>
          <p:cNvCxnSpPr/>
          <p:nvPr/>
        </p:nvCxnSpPr>
        <p:spPr>
          <a:xfrm>
            <a:off x="10374389" y="2996952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DEEE122-8B93-18BE-DC26-773C8D4D88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871264"/>
            <a:ext cx="9132743" cy="103124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C399774-05AC-CC4C-66CC-735D0A4392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1902506"/>
            <a:ext cx="3384376" cy="362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1691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7BE254-8DDC-0880-6504-376167D77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№7</a:t>
            </a:r>
            <a:r>
              <a:rPr lang="en-US" dirty="0"/>
              <a:t>7</a:t>
            </a:r>
            <a:r>
              <a:rPr lang="ru-RU" dirty="0"/>
              <a:t>2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F8D84C-BC26-C753-B84E-48BB7DA84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08241C-D05C-4B25-89F3-451F4D2E3C3A}" type="datetime4">
              <a:rPr lang="ru-RU" smtClean="0"/>
              <a:t>8 февраля 2023 г.</a:t>
            </a:fld>
            <a:endParaRPr lang="en-US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C55A1B0-D488-6DE3-DCC9-B77173F69E8B}"/>
              </a:ext>
            </a:extLst>
          </p:cNvPr>
          <p:cNvSpPr/>
          <p:nvPr/>
        </p:nvSpPr>
        <p:spPr>
          <a:xfrm>
            <a:off x="10104459" y="1018340"/>
            <a:ext cx="1566174" cy="438045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 классе:</a:t>
            </a:r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67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68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69</a:t>
            </a:r>
            <a:endParaRPr lang="ru-RU" sz="2400" dirty="0"/>
          </a:p>
          <a:p>
            <a:pPr algn="ctr"/>
            <a:r>
              <a:rPr lang="ru-RU" sz="2400" dirty="0"/>
              <a:t>№77</a:t>
            </a:r>
            <a:r>
              <a:rPr lang="en-US" sz="2400" dirty="0"/>
              <a:t>1</a:t>
            </a:r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72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74</a:t>
            </a:r>
            <a:endParaRPr lang="ru-RU" sz="2400" dirty="0"/>
          </a:p>
          <a:p>
            <a:pPr algn="ctr"/>
            <a:r>
              <a:rPr lang="ru-RU" sz="2400" dirty="0"/>
              <a:t>№77</a:t>
            </a:r>
            <a:r>
              <a:rPr lang="en-US" sz="2400" dirty="0"/>
              <a:t>6</a:t>
            </a:r>
            <a:endParaRPr lang="ru-RU" sz="2400" dirty="0"/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F5BD4D18-203B-44A5-E66C-DC5457BC49C5}"/>
              </a:ext>
            </a:extLst>
          </p:cNvPr>
          <p:cNvCxnSpPr/>
          <p:nvPr/>
        </p:nvCxnSpPr>
        <p:spPr>
          <a:xfrm>
            <a:off x="10344472" y="2654462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4DA7424F-30A8-EB31-84D3-385A7D58F521}"/>
              </a:ext>
            </a:extLst>
          </p:cNvPr>
          <p:cNvCxnSpPr/>
          <p:nvPr/>
        </p:nvCxnSpPr>
        <p:spPr>
          <a:xfrm>
            <a:off x="10344472" y="2321389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34357EE5-0C8B-9B22-6061-3BE5F0FA6345}"/>
              </a:ext>
            </a:extLst>
          </p:cNvPr>
          <p:cNvCxnSpPr/>
          <p:nvPr/>
        </p:nvCxnSpPr>
        <p:spPr>
          <a:xfrm>
            <a:off x="10374389" y="3014502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8E28454C-92D7-83BA-3B37-287E1A46DF49}"/>
              </a:ext>
            </a:extLst>
          </p:cNvPr>
          <p:cNvCxnSpPr/>
          <p:nvPr/>
        </p:nvCxnSpPr>
        <p:spPr>
          <a:xfrm>
            <a:off x="10374389" y="3374542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E3DBACF-6842-7DCE-96C1-0BF03AFAAF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28061"/>
            <a:ext cx="8928992" cy="655625"/>
          </a:xfrm>
          <a:prstGeom prst="rect">
            <a:avLst/>
          </a:prstGeom>
        </p:spPr>
      </p:pic>
      <p:sp>
        <p:nvSpPr>
          <p:cNvPr id="12" name="Овал 11">
            <a:extLst>
              <a:ext uri="{FF2B5EF4-FFF2-40B4-BE49-F238E27FC236}">
                <a16:creationId xmlns:a16="http://schemas.microsoft.com/office/drawing/2014/main" id="{ACB129BB-5905-5E9F-8E5D-DEEC17F2AE34}"/>
              </a:ext>
            </a:extLst>
          </p:cNvPr>
          <p:cNvSpPr/>
          <p:nvPr/>
        </p:nvSpPr>
        <p:spPr>
          <a:xfrm>
            <a:off x="1343472" y="2067274"/>
            <a:ext cx="3096344" cy="309634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6587CD63-8474-BF8E-AD1A-E3AA37C2B964}"/>
              </a:ext>
            </a:extLst>
          </p:cNvPr>
          <p:cNvSpPr/>
          <p:nvPr/>
        </p:nvSpPr>
        <p:spPr>
          <a:xfrm>
            <a:off x="1343472" y="3363418"/>
            <a:ext cx="3096344" cy="49763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05327C12-1CE0-2D78-3BA8-EEE9EED8E842}"/>
              </a:ext>
            </a:extLst>
          </p:cNvPr>
          <p:cNvSpPr/>
          <p:nvPr/>
        </p:nvSpPr>
        <p:spPr>
          <a:xfrm>
            <a:off x="2855640" y="3573016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FDD186C1-BF31-34A4-0D65-9865CA6B6E46}"/>
              </a:ext>
            </a:extLst>
          </p:cNvPr>
          <p:cNvCxnSpPr>
            <a:cxnSpLocks/>
            <a:stCxn id="15" idx="2"/>
          </p:cNvCxnSpPr>
          <p:nvPr/>
        </p:nvCxnSpPr>
        <p:spPr>
          <a:xfrm>
            <a:off x="2855640" y="3609020"/>
            <a:ext cx="1584176" cy="137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E4FDEC-25EA-CBE7-BB5F-26534144DDE0}"/>
              </a:ext>
            </a:extLst>
          </p:cNvPr>
          <p:cNvSpPr txBox="1"/>
          <p:nvPr/>
        </p:nvSpPr>
        <p:spPr>
          <a:xfrm>
            <a:off x="2975667" y="330663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 см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41537A1-38A2-6B91-6459-798D5393784D}"/>
                  </a:ext>
                </a:extLst>
              </p:cNvPr>
              <p:cNvSpPr txBox="1"/>
              <p:nvPr/>
            </p:nvSpPr>
            <p:spPr>
              <a:xfrm>
                <a:off x="4890269" y="1799783"/>
                <a:ext cx="2088232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/>
                  <a:t>Дано:</a:t>
                </a:r>
              </a:p>
              <a:p>
                <a:r>
                  <a:rPr lang="en-US" sz="2400" dirty="0"/>
                  <a:t>r=</a:t>
                </a:r>
                <a:r>
                  <a:rPr lang="ru-RU" sz="2400" dirty="0"/>
                  <a:t>6 см</a:t>
                </a:r>
              </a:p>
              <a:p>
                <a:endParaRPr lang="ru-RU" sz="2400" dirty="0"/>
              </a:p>
              <a:p>
                <a:r>
                  <a:rPr lang="ru-RU" sz="2400" dirty="0"/>
                  <a:t>Найти: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сеч</m:t>
                        </m:r>
                      </m:sub>
                    </m:sSub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41537A1-38A2-6B91-6459-798D539378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0269" y="1799783"/>
                <a:ext cx="2088232" cy="1569660"/>
              </a:xfrm>
              <a:prstGeom prst="rect">
                <a:avLst/>
              </a:prstGeom>
              <a:blipFill>
                <a:blip r:embed="rId3"/>
                <a:stretch>
                  <a:fillRect l="-4373" t="-3101" b="-77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00BE2C9B-DEA1-2FB4-9390-F56E89D639FE}"/>
              </a:ext>
            </a:extLst>
          </p:cNvPr>
          <p:cNvCxnSpPr/>
          <p:nvPr/>
        </p:nvCxnSpPr>
        <p:spPr>
          <a:xfrm>
            <a:off x="6834485" y="1714146"/>
            <a:ext cx="0" cy="17808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19C877BD-EDD5-4E04-3475-77569C12B7C5}"/>
              </a:ext>
            </a:extLst>
          </p:cNvPr>
          <p:cNvCxnSpPr/>
          <p:nvPr/>
        </p:nvCxnSpPr>
        <p:spPr>
          <a:xfrm>
            <a:off x="4818261" y="2932585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9257B6B-3A85-88F5-32EE-1C779E30C19F}"/>
              </a:ext>
            </a:extLst>
          </p:cNvPr>
          <p:cNvSpPr txBox="1"/>
          <p:nvPr/>
        </p:nvSpPr>
        <p:spPr>
          <a:xfrm>
            <a:off x="7050509" y="1799783"/>
            <a:ext cx="1595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Решение: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014CE6E-1FF2-0726-379B-72B62094813B}"/>
                  </a:ext>
                </a:extLst>
              </p:cNvPr>
              <p:cNvSpPr txBox="1"/>
              <p:nvPr/>
            </p:nvSpPr>
            <p:spPr>
              <a:xfrm>
                <a:off x="7072503" y="2220613"/>
                <a:ext cx="2581503" cy="658898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sz="3600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3600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ru-RU" altLang="ru-RU" sz="3600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сеч</m:t>
                          </m:r>
                        </m:sub>
                      </m:sSub>
                      <m:r>
                        <m:rPr>
                          <m:nor/>
                        </m:rPr>
                        <a:rPr lang="en-US" altLang="ru-RU" sz="3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ru-RU" sz="3600" b="1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𝝅</m:t>
                      </m:r>
                      <m:sSup>
                        <m:sSupPr>
                          <m:ctrlPr>
                            <a:rPr lang="en-US" altLang="ru-RU" sz="36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altLang="ru-RU" sz="3600" b="1" i="1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r</m:t>
                          </m:r>
                        </m:e>
                        <m:sup>
                          <m:r>
                            <a:rPr lang="ru-RU" altLang="ru-RU" sz="36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altLang="ru-RU" sz="3600" b="1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014CE6E-1FF2-0726-379B-72B6209481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2503" y="2220613"/>
                <a:ext cx="2581503" cy="6588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581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21" grpId="0"/>
      <p:bldP spid="24" grpId="0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7BE254-8DDC-0880-6504-376167D77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№7</a:t>
            </a:r>
            <a:r>
              <a:rPr lang="en-US" dirty="0"/>
              <a:t>7</a:t>
            </a:r>
            <a:r>
              <a:rPr lang="ru-RU" dirty="0"/>
              <a:t>4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F8D84C-BC26-C753-B84E-48BB7DA84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08241C-D05C-4B25-89F3-451F4D2E3C3A}" type="datetime4">
              <a:rPr lang="ru-RU" smtClean="0"/>
              <a:t>8 февраля 2023 г.</a:t>
            </a:fld>
            <a:endParaRPr lang="en-US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C55A1B0-D488-6DE3-DCC9-B77173F69E8B}"/>
              </a:ext>
            </a:extLst>
          </p:cNvPr>
          <p:cNvSpPr/>
          <p:nvPr/>
        </p:nvSpPr>
        <p:spPr>
          <a:xfrm>
            <a:off x="10104459" y="1018340"/>
            <a:ext cx="1566174" cy="438045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 классе:</a:t>
            </a:r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67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68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69</a:t>
            </a:r>
            <a:endParaRPr lang="ru-RU" sz="2400" dirty="0"/>
          </a:p>
          <a:p>
            <a:pPr algn="ctr"/>
            <a:r>
              <a:rPr lang="ru-RU" sz="2400" dirty="0"/>
              <a:t>№77</a:t>
            </a:r>
            <a:r>
              <a:rPr lang="en-US" sz="2400" dirty="0"/>
              <a:t>1</a:t>
            </a:r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72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74</a:t>
            </a:r>
            <a:endParaRPr lang="ru-RU" sz="2400" dirty="0"/>
          </a:p>
          <a:p>
            <a:pPr algn="ctr"/>
            <a:r>
              <a:rPr lang="ru-RU" sz="2400" dirty="0"/>
              <a:t>№77</a:t>
            </a:r>
            <a:r>
              <a:rPr lang="en-US" sz="2400" dirty="0"/>
              <a:t>6</a:t>
            </a:r>
            <a:endParaRPr lang="ru-RU" sz="2400" dirty="0"/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F5BD4D18-203B-44A5-E66C-DC5457BC49C5}"/>
              </a:ext>
            </a:extLst>
          </p:cNvPr>
          <p:cNvCxnSpPr/>
          <p:nvPr/>
        </p:nvCxnSpPr>
        <p:spPr>
          <a:xfrm>
            <a:off x="10344472" y="2708920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4DA7424F-30A8-EB31-84D3-385A7D58F521}"/>
              </a:ext>
            </a:extLst>
          </p:cNvPr>
          <p:cNvCxnSpPr/>
          <p:nvPr/>
        </p:nvCxnSpPr>
        <p:spPr>
          <a:xfrm>
            <a:off x="10326728" y="2348136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34357EE5-0C8B-9B22-6061-3BE5F0FA6345}"/>
              </a:ext>
            </a:extLst>
          </p:cNvPr>
          <p:cNvCxnSpPr/>
          <p:nvPr/>
        </p:nvCxnSpPr>
        <p:spPr>
          <a:xfrm>
            <a:off x="10374389" y="3068960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8E28454C-92D7-83BA-3B37-287E1A46DF49}"/>
              </a:ext>
            </a:extLst>
          </p:cNvPr>
          <p:cNvCxnSpPr/>
          <p:nvPr/>
        </p:nvCxnSpPr>
        <p:spPr>
          <a:xfrm>
            <a:off x="10374389" y="3429000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41537A1-38A2-6B91-6459-798D5393784D}"/>
                  </a:ext>
                </a:extLst>
              </p:cNvPr>
              <p:cNvSpPr txBox="1"/>
              <p:nvPr/>
            </p:nvSpPr>
            <p:spPr>
              <a:xfrm>
                <a:off x="4510561" y="2307674"/>
                <a:ext cx="2088232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/>
                  <a:t>Дано:</a:t>
                </a:r>
              </a:p>
              <a:p>
                <a:r>
                  <a:rPr lang="en-US" sz="2400" dirty="0"/>
                  <a:t>r=</a:t>
                </a:r>
                <a:r>
                  <a:rPr lang="ru-RU" sz="2400" dirty="0"/>
                  <a:t>5 см</a:t>
                </a:r>
              </a:p>
              <a:p>
                <a:r>
                  <a:rPr lang="en-US" sz="2400" dirty="0"/>
                  <a:t>l=10 </a:t>
                </a:r>
                <a:r>
                  <a:rPr lang="ru-RU" sz="2400" dirty="0"/>
                  <a:t>см</a:t>
                </a:r>
              </a:p>
              <a:p>
                <a:r>
                  <a:rPr lang="ru-RU" sz="2400" dirty="0"/>
                  <a:t>Найти: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бок</m:t>
                        </m:r>
                      </m:sub>
                    </m:sSub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41537A1-38A2-6B91-6459-798D539378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0561" y="2307674"/>
                <a:ext cx="2088232" cy="1569660"/>
              </a:xfrm>
              <a:prstGeom prst="rect">
                <a:avLst/>
              </a:prstGeom>
              <a:blipFill>
                <a:blip r:embed="rId2"/>
                <a:stretch>
                  <a:fillRect l="-4678" t="-3113" b="-81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00BE2C9B-DEA1-2FB4-9390-F56E89D639FE}"/>
              </a:ext>
            </a:extLst>
          </p:cNvPr>
          <p:cNvCxnSpPr/>
          <p:nvPr/>
        </p:nvCxnSpPr>
        <p:spPr>
          <a:xfrm>
            <a:off x="6454777" y="2222037"/>
            <a:ext cx="0" cy="17808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19C877BD-EDD5-4E04-3475-77569C12B7C5}"/>
              </a:ext>
            </a:extLst>
          </p:cNvPr>
          <p:cNvCxnSpPr/>
          <p:nvPr/>
        </p:nvCxnSpPr>
        <p:spPr>
          <a:xfrm>
            <a:off x="4438553" y="3440476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9257B6B-3A85-88F5-32EE-1C779E30C19F}"/>
              </a:ext>
            </a:extLst>
          </p:cNvPr>
          <p:cNvSpPr txBox="1"/>
          <p:nvPr/>
        </p:nvSpPr>
        <p:spPr>
          <a:xfrm>
            <a:off x="6670801" y="2307674"/>
            <a:ext cx="1595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Решение: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014CE6E-1FF2-0726-379B-72B62094813B}"/>
                  </a:ext>
                </a:extLst>
              </p:cNvPr>
              <p:cNvSpPr txBox="1"/>
              <p:nvPr/>
            </p:nvSpPr>
            <p:spPr>
              <a:xfrm>
                <a:off x="6692795" y="2728504"/>
                <a:ext cx="2581503" cy="646331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sz="3600" b="1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3600" b="1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ru-RU" altLang="ru-RU" sz="3600" b="1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бок</m:t>
                          </m:r>
                        </m:sub>
                      </m:sSub>
                      <m:r>
                        <m:rPr>
                          <m:nor/>
                        </m:rPr>
                        <a:rPr lang="en-US" altLang="ru-RU" sz="3600" b="1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altLang="ru-RU" sz="3600" b="1" i="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altLang="ru-RU" sz="3600" b="1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𝛑</m:t>
                      </m:r>
                      <m:r>
                        <m:rPr>
                          <m:nor/>
                        </m:rPr>
                        <a:rPr lang="en-US" altLang="ru-RU" sz="3600" b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rh</m:t>
                      </m:r>
                    </m:oMath>
                  </m:oMathPara>
                </a14:m>
                <a:endParaRPr lang="en-US" altLang="ru-RU" sz="3600" b="1" dirty="0">
                  <a:solidFill>
                    <a:schemeClr val="tx1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014CE6E-1FF2-0726-379B-72B6209481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2795" y="2728504"/>
                <a:ext cx="2581503" cy="6463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50B3A453-CA3E-0558-FFC2-6779DC22C477}"/>
              </a:ext>
            </a:extLst>
          </p:cNvPr>
          <p:cNvCxnSpPr/>
          <p:nvPr/>
        </p:nvCxnSpPr>
        <p:spPr>
          <a:xfrm>
            <a:off x="10374389" y="3789040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2D6473D1-0B10-19EC-5DDB-75163C76E7E1}"/>
              </a:ext>
            </a:extLst>
          </p:cNvPr>
          <p:cNvGrpSpPr/>
          <p:nvPr/>
        </p:nvGrpSpPr>
        <p:grpSpPr>
          <a:xfrm>
            <a:off x="997296" y="2076597"/>
            <a:ext cx="2970225" cy="2727757"/>
            <a:chOff x="979367" y="1696679"/>
            <a:chExt cx="2970225" cy="2727757"/>
          </a:xfrm>
        </p:grpSpPr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id="{25EF9B36-105C-68C0-A922-DB2A62015E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9367" y="1696679"/>
              <a:ext cx="2970225" cy="2727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73346C0-F18E-14E4-8CD8-D2F1139D5F0E}"/>
                </a:ext>
              </a:extLst>
            </p:cNvPr>
            <p:cNvSpPr txBox="1"/>
            <p:nvPr/>
          </p:nvSpPr>
          <p:spPr>
            <a:xfrm>
              <a:off x="2520713" y="3573760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5 см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4093701-9131-5BAE-18C4-44C01E0AAE4B}"/>
                </a:ext>
              </a:extLst>
            </p:cNvPr>
            <p:cNvSpPr txBox="1"/>
            <p:nvPr/>
          </p:nvSpPr>
          <p:spPr>
            <a:xfrm>
              <a:off x="1322575" y="2855306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10 см</a:t>
              </a:r>
            </a:p>
          </p:txBody>
        </p:sp>
      </p:grp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A40C04F1-739A-125E-9945-D49A40ACE8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823983"/>
            <a:ext cx="8928992" cy="1270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6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7BE254-8DDC-0880-6504-376167D77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№7</a:t>
            </a:r>
            <a:r>
              <a:rPr lang="en-US" dirty="0"/>
              <a:t>76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F8D84C-BC26-C753-B84E-48BB7DA84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08241C-D05C-4B25-89F3-451F4D2E3C3A}" type="datetime4">
              <a:rPr lang="ru-RU" smtClean="0"/>
              <a:t>8 февраля 2023 г.</a:t>
            </a:fld>
            <a:endParaRPr lang="en-US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C55A1B0-D488-6DE3-DCC9-B77173F69E8B}"/>
              </a:ext>
            </a:extLst>
          </p:cNvPr>
          <p:cNvSpPr/>
          <p:nvPr/>
        </p:nvSpPr>
        <p:spPr>
          <a:xfrm>
            <a:off x="10104459" y="1018340"/>
            <a:ext cx="1566174" cy="438045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 классе:</a:t>
            </a:r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67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68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69</a:t>
            </a:r>
            <a:endParaRPr lang="ru-RU" sz="2400" dirty="0"/>
          </a:p>
          <a:p>
            <a:pPr algn="ctr"/>
            <a:r>
              <a:rPr lang="ru-RU" sz="2400" dirty="0"/>
              <a:t>№77</a:t>
            </a:r>
            <a:r>
              <a:rPr lang="en-US" sz="2400" dirty="0"/>
              <a:t>1</a:t>
            </a:r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72</a:t>
            </a:r>
            <a:endParaRPr lang="ru-RU" sz="2400" dirty="0"/>
          </a:p>
          <a:p>
            <a:pPr algn="ctr"/>
            <a:r>
              <a:rPr lang="ru-RU" sz="2400" dirty="0"/>
              <a:t>№7</a:t>
            </a:r>
            <a:r>
              <a:rPr lang="en-US" sz="2400" dirty="0"/>
              <a:t>74</a:t>
            </a:r>
            <a:endParaRPr lang="ru-RU" sz="2400" dirty="0"/>
          </a:p>
          <a:p>
            <a:pPr algn="ctr"/>
            <a:r>
              <a:rPr lang="ru-RU" sz="2400" dirty="0"/>
              <a:t>№77</a:t>
            </a:r>
            <a:r>
              <a:rPr lang="en-US" sz="2400" dirty="0"/>
              <a:t>6</a:t>
            </a:r>
            <a:endParaRPr lang="ru-RU" sz="2400" dirty="0"/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F5BD4D18-203B-44A5-E66C-DC5457BC49C5}"/>
              </a:ext>
            </a:extLst>
          </p:cNvPr>
          <p:cNvCxnSpPr/>
          <p:nvPr/>
        </p:nvCxnSpPr>
        <p:spPr>
          <a:xfrm>
            <a:off x="10268194" y="2708920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4DA7424F-30A8-EB31-84D3-385A7D58F521}"/>
              </a:ext>
            </a:extLst>
          </p:cNvPr>
          <p:cNvCxnSpPr/>
          <p:nvPr/>
        </p:nvCxnSpPr>
        <p:spPr>
          <a:xfrm>
            <a:off x="10250450" y="2348136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34357EE5-0C8B-9B22-6061-3BE5F0FA6345}"/>
              </a:ext>
            </a:extLst>
          </p:cNvPr>
          <p:cNvCxnSpPr/>
          <p:nvPr/>
        </p:nvCxnSpPr>
        <p:spPr>
          <a:xfrm>
            <a:off x="10298111" y="3068960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8E28454C-92D7-83BA-3B37-287E1A46DF49}"/>
              </a:ext>
            </a:extLst>
          </p:cNvPr>
          <p:cNvCxnSpPr/>
          <p:nvPr/>
        </p:nvCxnSpPr>
        <p:spPr>
          <a:xfrm>
            <a:off x="10298111" y="3429000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41537A1-38A2-6B91-6459-798D5393784D}"/>
                  </a:ext>
                </a:extLst>
              </p:cNvPr>
              <p:cNvSpPr txBox="1"/>
              <p:nvPr/>
            </p:nvSpPr>
            <p:spPr>
              <a:xfrm>
                <a:off x="4510561" y="2307674"/>
                <a:ext cx="2088232" cy="15950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/>
                  <a:t>Дано: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ru-RU" sz="2400" b="0" i="1" dirty="0" smtClean="0">
                            <a:latin typeface="Cambria Math" panose="02040503050406030204" pitchFamily="18" charset="0"/>
                          </a:rPr>
                          <m:t>АБСД</m:t>
                        </m:r>
                      </m:sub>
                    </m:sSub>
                  </m:oMath>
                </a14:m>
                <a:r>
                  <a:rPr lang="en-US" sz="2400" dirty="0"/>
                  <a:t>=</a:t>
                </a:r>
                <a:r>
                  <a:rPr lang="ru-RU" sz="2400" dirty="0"/>
                  <a:t>40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см</m:t>
                        </m:r>
                      </m:e>
                      <m:sup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/>
              </a:p>
              <a:p>
                <a:endParaRPr lang="ru-RU" sz="2400" dirty="0"/>
              </a:p>
              <a:p>
                <a:r>
                  <a:rPr lang="ru-RU" sz="2400" dirty="0"/>
                  <a:t>Найти: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бок</m:t>
                        </m:r>
                      </m:sub>
                    </m:sSub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41537A1-38A2-6B91-6459-798D539378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0561" y="2307674"/>
                <a:ext cx="2088232" cy="1595052"/>
              </a:xfrm>
              <a:prstGeom prst="rect">
                <a:avLst/>
              </a:prstGeom>
              <a:blipFill>
                <a:blip r:embed="rId2"/>
                <a:stretch>
                  <a:fillRect l="-4678" t="-3065" b="-80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00BE2C9B-DEA1-2FB4-9390-F56E89D639FE}"/>
              </a:ext>
            </a:extLst>
          </p:cNvPr>
          <p:cNvCxnSpPr/>
          <p:nvPr/>
        </p:nvCxnSpPr>
        <p:spPr>
          <a:xfrm>
            <a:off x="6454777" y="2222037"/>
            <a:ext cx="0" cy="17808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19C877BD-EDD5-4E04-3475-77569C12B7C5}"/>
              </a:ext>
            </a:extLst>
          </p:cNvPr>
          <p:cNvCxnSpPr/>
          <p:nvPr/>
        </p:nvCxnSpPr>
        <p:spPr>
          <a:xfrm>
            <a:off x="4438553" y="3440476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9257B6B-3A85-88F5-32EE-1C779E30C19F}"/>
              </a:ext>
            </a:extLst>
          </p:cNvPr>
          <p:cNvSpPr txBox="1"/>
          <p:nvPr/>
        </p:nvSpPr>
        <p:spPr>
          <a:xfrm>
            <a:off x="6670801" y="2307674"/>
            <a:ext cx="1595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Решение: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014CE6E-1FF2-0726-379B-72B62094813B}"/>
                  </a:ext>
                </a:extLst>
              </p:cNvPr>
              <p:cNvSpPr txBox="1"/>
              <p:nvPr/>
            </p:nvSpPr>
            <p:spPr>
              <a:xfrm>
                <a:off x="6692795" y="2728504"/>
                <a:ext cx="2581503" cy="646331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ru-RU" sz="3600" b="1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ru-RU" sz="3600" b="1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ru-RU" altLang="ru-RU" sz="3600" b="1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бок</m:t>
                          </m:r>
                        </m:sub>
                      </m:sSub>
                      <m:r>
                        <m:rPr>
                          <m:nor/>
                        </m:rPr>
                        <a:rPr lang="en-US" altLang="ru-RU" sz="3600" b="1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altLang="ru-RU" sz="3600" b="1" i="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altLang="ru-RU" sz="3600" b="1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𝛑</m:t>
                      </m:r>
                      <m:r>
                        <m:rPr>
                          <m:nor/>
                        </m:rPr>
                        <a:rPr lang="en-US" altLang="ru-RU" sz="3600" b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rh</m:t>
                      </m:r>
                    </m:oMath>
                  </m:oMathPara>
                </a14:m>
                <a:endParaRPr lang="en-US" altLang="ru-RU" sz="3600" b="1" dirty="0">
                  <a:solidFill>
                    <a:schemeClr val="tx1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014CE6E-1FF2-0726-379B-72B6209481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2795" y="2728504"/>
                <a:ext cx="2581503" cy="6463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50B3A453-CA3E-0558-FFC2-6779DC22C477}"/>
              </a:ext>
            </a:extLst>
          </p:cNvPr>
          <p:cNvCxnSpPr/>
          <p:nvPr/>
        </p:nvCxnSpPr>
        <p:spPr>
          <a:xfrm>
            <a:off x="10298111" y="3789040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C2ADC11-176C-97E0-7DF0-E04C71400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5052" y="819297"/>
            <a:ext cx="8949380" cy="1038065"/>
          </a:xfrm>
          <a:prstGeom prst="rect">
            <a:avLst/>
          </a:prstGeom>
        </p:spPr>
      </p:pic>
      <p:pic>
        <p:nvPicPr>
          <p:cNvPr id="14" name="Picture 8">
            <a:extLst>
              <a:ext uri="{FF2B5EF4-FFF2-40B4-BE49-F238E27FC236}">
                <a16:creationId xmlns:a16="http://schemas.microsoft.com/office/drawing/2014/main" id="{2D8E6C47-F86A-ECB0-1986-540F865624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901" y="2017588"/>
            <a:ext cx="1810552" cy="2171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0B9414E7-2573-7F32-C018-60290611EA8F}"/>
              </a:ext>
            </a:extLst>
          </p:cNvPr>
          <p:cNvGrpSpPr/>
          <p:nvPr/>
        </p:nvGrpSpPr>
        <p:grpSpPr>
          <a:xfrm>
            <a:off x="1065875" y="4333725"/>
            <a:ext cx="2952328" cy="1624847"/>
            <a:chOff x="1065875" y="4333725"/>
            <a:chExt cx="2952328" cy="162484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Прямоугольник 14">
                  <a:extLst>
                    <a:ext uri="{FF2B5EF4-FFF2-40B4-BE49-F238E27FC236}">
                      <a16:creationId xmlns:a16="http://schemas.microsoft.com/office/drawing/2014/main" id="{B84880D9-0E1D-212C-B967-4E2ADAC624D4}"/>
                    </a:ext>
                  </a:extLst>
                </p:cNvPr>
                <p:cNvSpPr/>
                <p:nvPr/>
              </p:nvSpPr>
              <p:spPr>
                <a:xfrm>
                  <a:off x="1425915" y="4540929"/>
                  <a:ext cx="2232248" cy="1224136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8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ru-RU" sz="1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АБСД</m:t>
                          </m:r>
                        </m:sub>
                      </m:sSub>
                    </m:oMath>
                  </a14:m>
                  <a:r>
                    <a:rPr lang="en-US" sz="1800" dirty="0">
                      <a:solidFill>
                        <a:schemeClr val="tx1"/>
                      </a:solidFill>
                    </a:rPr>
                    <a:t>=</a:t>
                  </a:r>
                  <a:r>
                    <a:rPr lang="ru-RU" sz="1800" dirty="0">
                      <a:solidFill>
                        <a:schemeClr val="tx1"/>
                      </a:solidFill>
                    </a:rPr>
                    <a:t>40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ru-RU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см</m:t>
                          </m:r>
                        </m:e>
                        <m:sup>
                          <m:r>
                            <a:rPr lang="ru-RU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15" name="Прямоугольник 14">
                  <a:extLst>
                    <a:ext uri="{FF2B5EF4-FFF2-40B4-BE49-F238E27FC236}">
                      <a16:creationId xmlns:a16="http://schemas.microsoft.com/office/drawing/2014/main" id="{B84880D9-0E1D-212C-B967-4E2ADAC624D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25915" y="4540929"/>
                  <a:ext cx="2232248" cy="1224136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7F5A76A-FB5A-A017-F5F6-934D641E6ADB}"/>
                </a:ext>
              </a:extLst>
            </p:cNvPr>
            <p:cNvSpPr txBox="1"/>
            <p:nvPr/>
          </p:nvSpPr>
          <p:spPr>
            <a:xfrm>
              <a:off x="1127448" y="5589240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А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5144589-ED0B-9CE6-5A53-87CDB8AD1DD9}"/>
                </a:ext>
              </a:extLst>
            </p:cNvPr>
            <p:cNvSpPr txBox="1"/>
            <p:nvPr/>
          </p:nvSpPr>
          <p:spPr>
            <a:xfrm>
              <a:off x="1065875" y="4385886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В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28F864C-6796-40FB-7813-9F18129D4C4D}"/>
                </a:ext>
              </a:extLst>
            </p:cNvPr>
            <p:cNvSpPr txBox="1"/>
            <p:nvPr/>
          </p:nvSpPr>
          <p:spPr>
            <a:xfrm>
              <a:off x="3658163" y="4333725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С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1098C1C-B3AF-CC0A-54C7-FC081700E3EA}"/>
                </a:ext>
              </a:extLst>
            </p:cNvPr>
            <p:cNvSpPr txBox="1"/>
            <p:nvPr/>
          </p:nvSpPr>
          <p:spPr>
            <a:xfrm>
              <a:off x="3658163" y="5522434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Д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C0D97F44-7403-E053-9116-687A79B62F3B}"/>
                  </a:ext>
                </a:extLst>
              </p:cNvPr>
              <p:cNvSpPr txBox="1"/>
              <p:nvPr/>
            </p:nvSpPr>
            <p:spPr>
              <a:xfrm>
                <a:off x="3688252" y="4906736"/>
                <a:ext cx="360040" cy="6099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b="0" i="1" dirty="0" smtClean="0">
                              <a:latin typeface="Cambria Math" panose="02040503050406030204" pitchFamily="18" charset="0"/>
                            </a:rPr>
                            <m:t>40</m:t>
                          </m:r>
                        </m:num>
                        <m:den>
                          <m:r>
                            <a:rPr lang="ru-RU" b="0" i="1" dirty="0" smtClean="0">
                              <a:latin typeface="Cambria Math" panose="02040503050406030204" pitchFamily="18" charset="0"/>
                            </a:rPr>
                            <m:t>х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C0D97F44-7403-E053-9116-687A79B62F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8252" y="4906736"/>
                <a:ext cx="360040" cy="60991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078518DD-E05D-F8FE-8A13-1A8CCE27F302}"/>
              </a:ext>
            </a:extLst>
          </p:cNvPr>
          <p:cNvSpPr txBox="1"/>
          <p:nvPr/>
        </p:nvSpPr>
        <p:spPr>
          <a:xfrm>
            <a:off x="2378988" y="420122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х</a:t>
            </a:r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1B740079-3AEB-3702-F09B-5F3322C05984}"/>
              </a:ext>
            </a:extLst>
          </p:cNvPr>
          <p:cNvCxnSpPr/>
          <p:nvPr/>
        </p:nvCxnSpPr>
        <p:spPr>
          <a:xfrm>
            <a:off x="10374389" y="4149080"/>
            <a:ext cx="11698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767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 animBg="1"/>
      <p:bldP spid="28" grpId="0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 t="6869" r="1197" b="82285"/>
          <a:stretch/>
        </p:blipFill>
        <p:spPr bwMode="auto">
          <a:xfrm>
            <a:off x="3215680" y="260648"/>
            <a:ext cx="5562686" cy="814118"/>
          </a:xfrm>
          <a:prstGeom prst="rect">
            <a:avLst/>
          </a:prstGeom>
        </p:spPr>
      </p:pic>
      <p:sp>
        <p:nvSpPr>
          <p:cNvPr id="3" name="Дата 2">
            <a:extLst>
              <a:ext uri="{FF2B5EF4-FFF2-40B4-BE49-F238E27FC236}">
                <a16:creationId xmlns:a16="http://schemas.microsoft.com/office/drawing/2014/main" id="{2C961AC3-55E8-CF27-F27A-3798167A8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91B09C-4E44-4815-A998-91B33071127B}" type="datetime4">
              <a:rPr lang="ru-RU" smtClean="0"/>
              <a:t>8 февраля 2023 г.</a:t>
            </a:fld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54FD3DC-9724-693F-0E7B-4EEF56B8F5CB}"/>
              </a:ext>
            </a:extLst>
          </p:cNvPr>
          <p:cNvSpPr txBox="1"/>
          <p:nvPr/>
        </p:nvSpPr>
        <p:spPr>
          <a:xfrm>
            <a:off x="5853941" y="4671103"/>
            <a:ext cx="171798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/>
              <a:t>Запутанно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ECC3FE-6F14-F963-DC52-5A7E56294418}"/>
              </a:ext>
            </a:extLst>
          </p:cNvPr>
          <p:cNvSpPr txBox="1"/>
          <p:nvPr/>
        </p:nvSpPr>
        <p:spPr>
          <a:xfrm>
            <a:off x="8464217" y="4671103"/>
            <a:ext cx="125018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/>
              <a:t>Уверенно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F719AB-43C4-1D6C-FE63-110CDCD554C0}"/>
              </a:ext>
            </a:extLst>
          </p:cNvPr>
          <p:cNvSpPr txBox="1"/>
          <p:nvPr/>
        </p:nvSpPr>
        <p:spPr>
          <a:xfrm>
            <a:off x="3039937" y="4674659"/>
            <a:ext cx="171798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/>
              <a:t>Амбициозно</a:t>
            </a:r>
          </a:p>
        </p:txBody>
      </p:sp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8" name="Трехмерная модель 7" descr="Эмоциональное существо">
                <a:extLst>
                  <a:ext uri="{FF2B5EF4-FFF2-40B4-BE49-F238E27FC236}">
                    <a16:creationId xmlns:a16="http://schemas.microsoft.com/office/drawing/2014/main" id="{500E1BF3-7808-CE4B-1667-73148C961AE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02018658"/>
                  </p:ext>
                </p:extLst>
              </p:nvPr>
            </p:nvGraphicFramePr>
            <p:xfrm>
              <a:off x="7856032" y="724183"/>
              <a:ext cx="2592061" cy="4305308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2592061" cy="4305308"/>
                    </a:xfrm>
                    <a:prstGeom prst="rect">
                      <a:avLst/>
                    </a:prstGeom>
                  </am3d:spPr>
                  <am3d:camera>
                    <am3d:pos x="0" y="0" z="6223895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6646592" d="1000000"/>
                    <am3d:preTrans dx="416833" dy="-17404922" dz="1361864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4"/>
                  </am3d:raster>
                  <am3d:extLst>
                    <a:ext uri="{9A65AA19-BECB-4387-8358-8AD5134E1D82}">
                      <a3danim:embedAnim xmlns:a3danim="http://schemas.microsoft.com/office/drawing/2018/animation/model3d" animId="0">
                        <a3danim:animPr length="13033" count="indefinite"/>
                      </a3danim:embedAnim>
                    </a:ext>
                    <a:ext uri="{E9DE012E-A134-456F-84FE-255F9AAD75C6}">
                      <a3danim:posterFrame xmlns:a3danim="http://schemas.microsoft.com/office/drawing/2018/animation/model3d" animId="0"/>
                    </a:ext>
                  </am3d:extLst>
                  <am3d:objViewport viewportSz="505479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8" name="Трехмерная модель 7" descr="Эмоциональное существо">
                <a:extLst>
                  <a:ext uri="{FF2B5EF4-FFF2-40B4-BE49-F238E27FC236}">
                    <a16:creationId xmlns:a16="http://schemas.microsoft.com/office/drawing/2014/main" id="{500E1BF3-7808-CE4B-1667-73148C961AE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56032" y="724183"/>
                <a:ext cx="2592061" cy="430530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9" name="Трехмерная модель 8" descr="Эмоциональное существо">
                <a:extLst>
                  <a:ext uri="{FF2B5EF4-FFF2-40B4-BE49-F238E27FC236}">
                    <a16:creationId xmlns:a16="http://schemas.microsoft.com/office/drawing/2014/main" id="{182E5CFE-7543-C331-3A92-BEA82C4F7B9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4512875"/>
                  </p:ext>
                </p:extLst>
              </p:nvPr>
            </p:nvGraphicFramePr>
            <p:xfrm>
              <a:off x="5140900" y="930335"/>
              <a:ext cx="2431021" cy="3885198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2431021" cy="3885198"/>
                    </a:xfrm>
                    <a:prstGeom prst="rect">
                      <a:avLst/>
                    </a:prstGeom>
                  </am3d:spPr>
                  <am3d:camera>
                    <am3d:pos x="0" y="0" z="6306213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083969" d="1000000"/>
                    <am3d:preTrans dx="1584639" dy="-17149307" dz="-1216987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6"/>
                  </am3d:raster>
                  <am3d:extLst>
                    <a:ext uri="{9A65AA19-BECB-4387-8358-8AD5134E1D82}">
                      <a3danim:embedAnim xmlns:a3danim="http://schemas.microsoft.com/office/drawing/2018/animation/model3d" animId="3">
                        <a3danim:animPr length="10899" count="indefinite"/>
                      </a3danim:embedAnim>
                    </a:ext>
                    <a:ext uri="{E9DE012E-A134-456F-84FE-255F9AAD75C6}">
                      <a3danim:posterFrame xmlns:a3danim="http://schemas.microsoft.com/office/drawing/2018/animation/model3d" animId="3"/>
                    </a:ext>
                  </am3d:extLst>
                  <am3d:objViewport viewportSz="461270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Трехмерная модель 8" descr="Эмоциональное существо">
                <a:extLst>
                  <a:ext uri="{FF2B5EF4-FFF2-40B4-BE49-F238E27FC236}">
                    <a16:creationId xmlns:a16="http://schemas.microsoft.com/office/drawing/2014/main" id="{182E5CFE-7543-C331-3A92-BEA82C4F7B9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140900" y="930335"/>
                <a:ext cx="2431021" cy="38851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10" name="Трехмерная модель 9" descr="Эмоциональное существо">
                <a:extLst>
                  <a:ext uri="{FF2B5EF4-FFF2-40B4-BE49-F238E27FC236}">
                    <a16:creationId xmlns:a16="http://schemas.microsoft.com/office/drawing/2014/main" id="{0D6509CE-48CE-524C-113B-62DBA4E1AFE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19640212"/>
                  </p:ext>
                </p:extLst>
              </p:nvPr>
            </p:nvGraphicFramePr>
            <p:xfrm>
              <a:off x="2078461" y="804658"/>
              <a:ext cx="2821547" cy="4136554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2821547" cy="4136554"/>
                    </a:xfrm>
                    <a:prstGeom prst="rect">
                      <a:avLst/>
                    </a:prstGeom>
                  </am3d:spPr>
                  <am3d:camera>
                    <am3d:pos x="0" y="0" z="6547232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6304351" d="1000000"/>
                    <am3d:preTrans dx="-282362" dy="-17409727" dz="2340984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8"/>
                  </am3d:raster>
                  <am3d:extLst>
                    <a:ext uri="{9A65AA19-BECB-4387-8358-8AD5134E1D82}">
                      <a3danim:embedAnim xmlns:a3danim="http://schemas.microsoft.com/office/drawing/2018/animation/model3d" animId="4">
                        <a3danim:animPr length="1633" count="indefinite"/>
                      </a3danim:embedAnim>
                    </a:ext>
                    <a:ext uri="{E9DE012E-A134-456F-84FE-255F9AAD75C6}">
                      <a3danim:posterFrame xmlns:a3danim="http://schemas.microsoft.com/office/drawing/2018/animation/model3d" animId="4"/>
                    </a:ext>
                  </am3d:extLst>
                  <am3d:objViewport viewportSz="505479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0" name="Трехмерная модель 9" descr="Эмоциональное существо">
                <a:extLst>
                  <a:ext uri="{FF2B5EF4-FFF2-40B4-BE49-F238E27FC236}">
                    <a16:creationId xmlns:a16="http://schemas.microsoft.com/office/drawing/2014/main" id="{0D6509CE-48CE-524C-113B-62DBA4E1AFE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078461" y="804658"/>
                <a:ext cx="2821547" cy="413655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8119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0" presetClass="emph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3033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embedded1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03" presetClass="emph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embedded4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4" presetClass="emph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633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embedded5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C2F9F6-A7A9-14BC-50C0-9FB5A7B55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Источник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5E8580-2B23-B661-553C-14FEBFA10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Мерзляк А.Г. Математика: 6 класс: учебник / А.Г. Мерзляк, </a:t>
            </a:r>
            <a:r>
              <a:rPr lang="ru-RU" dirty="0" err="1"/>
              <a:t>В.Б.Полонский</a:t>
            </a:r>
            <a:r>
              <a:rPr lang="ru-RU" dirty="0"/>
              <a:t>, М.С. Якир; под ред. В.Е. Подольскгого.-5-е изд., стереотип.-М.: </a:t>
            </a:r>
            <a:r>
              <a:rPr lang="ru-RU" dirty="0" err="1"/>
              <a:t>Вентана</a:t>
            </a:r>
            <a:r>
              <a:rPr lang="ru-RU" dirty="0"/>
              <a:t>-Граф, 2020</a:t>
            </a:r>
          </a:p>
          <a:p>
            <a:r>
              <a:rPr lang="ru-RU" dirty="0"/>
              <a:t>Мерзляк А.Г. Математика: 6 класс: дидактические </a:t>
            </a:r>
            <a:r>
              <a:rPr lang="ru-RU" dirty="0" err="1"/>
              <a:t>материалы:пособе</a:t>
            </a:r>
            <a:r>
              <a:rPr lang="ru-RU" dirty="0"/>
              <a:t> для учащихся общеобразовательных учреждений / А.Г. Мерзляк, </a:t>
            </a:r>
            <a:r>
              <a:rPr lang="ru-RU" dirty="0" err="1"/>
              <a:t>В.Б.Полонский</a:t>
            </a:r>
            <a:r>
              <a:rPr lang="ru-RU" dirty="0"/>
              <a:t>, М.С. Якир, Е.М. Рабинович;-3-е изд., стереотип.-М.: </a:t>
            </a:r>
            <a:r>
              <a:rPr lang="ru-RU" dirty="0" err="1"/>
              <a:t>Вентана</a:t>
            </a:r>
            <a:r>
              <a:rPr lang="ru-RU" dirty="0"/>
              <a:t>-Граф, 2020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D55E3D-C4F3-6FD8-3087-7916B5C46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08241C-D05C-4B25-89F3-451F4D2E3C3A}" type="datetime4">
              <a:rPr lang="ru-RU" smtClean="0"/>
              <a:t>8 февраля 2023 г.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866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8A713A-AB9B-A0CD-40C9-7A6D5CDCC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i="0" dirty="0">
                <a:solidFill>
                  <a:srgbClr val="0F3159"/>
                </a:solidFill>
                <a:effectLst/>
                <a:latin typeface="Open Sans" panose="020B0606030504020204" pitchFamily="34" charset="0"/>
              </a:rPr>
              <a:t>Повторение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5DA92F-E05C-1828-F92E-A66B24E8E1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9756" y="952493"/>
            <a:ext cx="6007632" cy="654032"/>
          </a:xfr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dirty="0"/>
              <a:t>Окружность не имеет площади!</a:t>
            </a: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81C82115-D4C5-E8DE-BEA6-16A52DD5D3C2}"/>
              </a:ext>
            </a:extLst>
          </p:cNvPr>
          <p:cNvSpPr/>
          <p:nvPr/>
        </p:nvSpPr>
        <p:spPr>
          <a:xfrm>
            <a:off x="1648033" y="3557445"/>
            <a:ext cx="2232248" cy="2232248"/>
          </a:xfrm>
          <a:prstGeom prst="ellipse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C07AEBA9-AF65-5B56-5E77-4487BEFF1EB9}"/>
              </a:ext>
            </a:extLst>
          </p:cNvPr>
          <p:cNvGrpSpPr/>
          <p:nvPr/>
        </p:nvGrpSpPr>
        <p:grpSpPr>
          <a:xfrm>
            <a:off x="1522208" y="1028675"/>
            <a:ext cx="2483898" cy="1944216"/>
            <a:chOff x="2135560" y="908720"/>
            <a:chExt cx="2483898" cy="1944216"/>
          </a:xfrm>
        </p:grpSpPr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960379E3-E6CF-B81B-62ED-1256F1F3A3E5}"/>
                </a:ext>
              </a:extLst>
            </p:cNvPr>
            <p:cNvGrpSpPr/>
            <p:nvPr/>
          </p:nvGrpSpPr>
          <p:grpSpPr>
            <a:xfrm>
              <a:off x="2135560" y="908720"/>
              <a:ext cx="2097542" cy="1944216"/>
              <a:chOff x="4017483" y="2348880"/>
              <a:chExt cx="3770705" cy="3495074"/>
            </a:xfrm>
          </p:grpSpPr>
          <p:sp>
            <p:nvSpPr>
              <p:cNvPr id="11" name="Овал 10">
                <a:extLst>
                  <a:ext uri="{FF2B5EF4-FFF2-40B4-BE49-F238E27FC236}">
                    <a16:creationId xmlns:a16="http://schemas.microsoft.com/office/drawing/2014/main" id="{F0CE9F87-0E14-944E-99DC-35D9BFF25058}"/>
                  </a:ext>
                </a:extLst>
              </p:cNvPr>
              <p:cNvSpPr/>
              <p:nvPr/>
            </p:nvSpPr>
            <p:spPr>
              <a:xfrm>
                <a:off x="4403812" y="2459578"/>
                <a:ext cx="3384376" cy="3384376"/>
              </a:xfrm>
              <a:prstGeom prst="ellipse">
                <a:avLst/>
              </a:prstGeom>
              <a:noFill/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Овал 11">
                <a:extLst>
                  <a:ext uri="{FF2B5EF4-FFF2-40B4-BE49-F238E27FC236}">
                    <a16:creationId xmlns:a16="http://schemas.microsoft.com/office/drawing/2014/main" id="{E701C387-D552-5149-972B-D036FC7DFAC5}"/>
                  </a:ext>
                </a:extLst>
              </p:cNvPr>
              <p:cNvSpPr/>
              <p:nvPr/>
            </p:nvSpPr>
            <p:spPr>
              <a:xfrm>
                <a:off x="6057861" y="4077072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6C094DF-57CD-D00D-7A7C-023BDF55A5B8}"/>
                  </a:ext>
                </a:extLst>
              </p:cNvPr>
              <p:cNvSpPr txBox="1"/>
              <p:nvPr/>
            </p:nvSpPr>
            <p:spPr>
              <a:xfrm>
                <a:off x="6096000" y="3717032"/>
                <a:ext cx="2880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/>
                  <a:t>О</a:t>
                </a:r>
              </a:p>
            </p:txBody>
          </p:sp>
          <p:sp>
            <p:nvSpPr>
              <p:cNvPr id="14" name="Овал 13">
                <a:extLst>
                  <a:ext uri="{FF2B5EF4-FFF2-40B4-BE49-F238E27FC236}">
                    <a16:creationId xmlns:a16="http://schemas.microsoft.com/office/drawing/2014/main" id="{9C994292-69EE-8147-B826-B8C3C7614458}"/>
                  </a:ext>
                </a:extLst>
              </p:cNvPr>
              <p:cNvSpPr/>
              <p:nvPr/>
            </p:nvSpPr>
            <p:spPr>
              <a:xfrm>
                <a:off x="6888088" y="2636912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Овал 14">
                <a:extLst>
                  <a:ext uri="{FF2B5EF4-FFF2-40B4-BE49-F238E27FC236}">
                    <a16:creationId xmlns:a16="http://schemas.microsoft.com/office/drawing/2014/main" id="{17AC7DC2-1214-76FB-077D-79A528E721BC}"/>
                  </a:ext>
                </a:extLst>
              </p:cNvPr>
              <p:cNvSpPr/>
              <p:nvPr/>
            </p:nvSpPr>
            <p:spPr>
              <a:xfrm>
                <a:off x="4439816" y="3717032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122E052-D4EB-813E-0947-B276194B79A9}"/>
                  </a:ext>
                </a:extLst>
              </p:cNvPr>
              <p:cNvSpPr txBox="1"/>
              <p:nvPr/>
            </p:nvSpPr>
            <p:spPr>
              <a:xfrm>
                <a:off x="4017483" y="3455422"/>
                <a:ext cx="4680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dirty="0"/>
                  <a:t>А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C2FB930-A0EC-7B18-2F9A-BAE8053B4152}"/>
                  </a:ext>
                </a:extLst>
              </p:cNvPr>
              <p:cNvSpPr txBox="1"/>
              <p:nvPr/>
            </p:nvSpPr>
            <p:spPr>
              <a:xfrm>
                <a:off x="6944369" y="2348880"/>
                <a:ext cx="4680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/>
                  <a:t>В</a:t>
                </a:r>
              </a:p>
            </p:txBody>
          </p:sp>
        </p:grpSp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id="{815EA796-C216-E5EF-C89B-664552E00539}"/>
                </a:ext>
              </a:extLst>
            </p:cNvPr>
            <p:cNvCxnSpPr>
              <a:cxnSpLocks/>
              <a:stCxn id="12" idx="0"/>
              <a:endCxn id="17" idx="1"/>
            </p:cNvCxnSpPr>
            <p:nvPr/>
          </p:nvCxnSpPr>
          <p:spPr>
            <a:xfrm flipV="1">
              <a:off x="3283284" y="1037126"/>
              <a:ext cx="480424" cy="83294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>
              <a:extLst>
                <a:ext uri="{FF2B5EF4-FFF2-40B4-BE49-F238E27FC236}">
                  <a16:creationId xmlns:a16="http://schemas.microsoft.com/office/drawing/2014/main" id="{BAA5301F-7BFD-40E0-1A8B-C472A09A48BA}"/>
                </a:ext>
              </a:extLst>
            </p:cNvPr>
            <p:cNvCxnSpPr>
              <a:cxnSpLocks/>
              <a:stCxn id="16" idx="3"/>
            </p:cNvCxnSpPr>
            <p:nvPr/>
          </p:nvCxnSpPr>
          <p:spPr>
            <a:xfrm>
              <a:off x="2395925" y="1669787"/>
              <a:ext cx="1783895" cy="431914"/>
            </a:xfrm>
            <a:prstGeom prst="line">
              <a:avLst/>
            </a:pr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F53251F-1916-81AE-22EC-DA09536A0E5E}"/>
                </a:ext>
              </a:extLst>
            </p:cNvPr>
            <p:cNvSpPr txBox="1"/>
            <p:nvPr/>
          </p:nvSpPr>
          <p:spPr>
            <a:xfrm>
              <a:off x="4225281" y="1944076"/>
              <a:ext cx="394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С</a:t>
              </a:r>
            </a:p>
          </p:txBody>
        </p:sp>
      </p:grpSp>
      <p:sp>
        <p:nvSpPr>
          <p:cNvPr id="24" name="Объект 2">
            <a:extLst>
              <a:ext uri="{FF2B5EF4-FFF2-40B4-BE49-F238E27FC236}">
                <a16:creationId xmlns:a16="http://schemas.microsoft.com/office/drawing/2014/main" id="{FAC10E9E-9D24-8A56-C192-EBB95D657689}"/>
              </a:ext>
            </a:extLst>
          </p:cNvPr>
          <p:cNvSpPr txBox="1">
            <a:spLocks/>
          </p:cNvSpPr>
          <p:nvPr/>
        </p:nvSpPr>
        <p:spPr>
          <a:xfrm>
            <a:off x="4845937" y="5013176"/>
            <a:ext cx="6007632" cy="58091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dirty="0"/>
              <a:t>Круг не имеет длины!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73203C3-2950-A5C9-ACE1-3B0F2B7ADD7F}"/>
                  </a:ext>
                </a:extLst>
              </p:cNvPr>
              <p:cNvSpPr txBox="1"/>
              <p:nvPr/>
            </p:nvSpPr>
            <p:spPr>
              <a:xfrm>
                <a:off x="5519936" y="3115386"/>
                <a:ext cx="4437560" cy="1558183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sz="540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sz="5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f>
                        <m:fPr>
                          <m:ctrlPr>
                            <a:rPr lang="ru-RU" sz="5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5400" b="0" i="1" smtClean="0">
                              <a:latin typeface="Cambria Math" panose="02040503050406030204" pitchFamily="18" charset="0"/>
                            </a:rPr>
                            <m:t>22</m:t>
                          </m:r>
                        </m:num>
                        <m:den>
                          <m:r>
                            <a:rPr lang="ru-RU" sz="5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ru-RU" sz="5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≈3,14</m:t>
                      </m:r>
                    </m:oMath>
                  </m:oMathPara>
                </a14:m>
                <a:endParaRPr lang="en-US" sz="54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73203C3-2950-A5C9-ACE1-3B0F2B7ADD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9936" y="3115386"/>
                <a:ext cx="4437560" cy="155818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>
            <a:extLst>
              <a:ext uri="{FF2B5EF4-FFF2-40B4-BE49-F238E27FC236}">
                <a16:creationId xmlns:a16="http://schemas.microsoft.com/office/drawing/2014/main" id="{72E5BA1F-6E43-685C-C2E1-D972D3D2C4B7}"/>
              </a:ext>
            </a:extLst>
          </p:cNvPr>
          <p:cNvSpPr txBox="1"/>
          <p:nvPr/>
        </p:nvSpPr>
        <p:spPr>
          <a:xfrm>
            <a:off x="2603817" y="4131289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/>
              <a:t>S</a:t>
            </a:r>
            <a:endParaRPr lang="ru-RU" sz="6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1C0BCD79-CDE7-A99E-F72D-0EAB55FC9BD9}"/>
                  </a:ext>
                </a:extLst>
              </p:cNvPr>
              <p:cNvSpPr txBox="1"/>
              <p:nvPr/>
            </p:nvSpPr>
            <p:spPr>
              <a:xfrm>
                <a:off x="1630154" y="454332"/>
                <a:ext cx="1008112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000" b="0" i="1" smtClean="0">
                          <a:latin typeface="Cambria Math" panose="02040503050406030204" pitchFamily="18" charset="0"/>
                        </a:rPr>
                        <m:t>𝑙</m:t>
                      </m:r>
                    </m:oMath>
                  </m:oMathPara>
                </a14:m>
                <a:endParaRPr lang="ru-RU" sz="6000" i="1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1C0BCD79-CDE7-A99E-F72D-0EAB55FC9B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0154" y="454332"/>
                <a:ext cx="1008112" cy="101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55ED2AFA-72AB-E934-ACA5-0C9C423203A0}"/>
              </a:ext>
            </a:extLst>
          </p:cNvPr>
          <p:cNvSpPr txBox="1"/>
          <p:nvPr/>
        </p:nvSpPr>
        <p:spPr>
          <a:xfrm>
            <a:off x="5638800" y="2904564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98260FB-56CD-C915-C0E1-2447AD02EC6B}"/>
                  </a:ext>
                </a:extLst>
              </p:cNvPr>
              <p:cNvSpPr txBox="1"/>
              <p:nvPr/>
            </p:nvSpPr>
            <p:spPr>
              <a:xfrm>
                <a:off x="-209345" y="1339837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98260FB-56CD-C915-C0E1-2447AD02EC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09345" y="1339837"/>
                <a:ext cx="609600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E0ACDDD-9346-B592-5F9D-A9379A3F89CB}"/>
                  </a:ext>
                </a:extLst>
              </p:cNvPr>
              <p:cNvSpPr txBox="1"/>
              <p:nvPr/>
            </p:nvSpPr>
            <p:spPr>
              <a:xfrm>
                <a:off x="-937856" y="1885928"/>
                <a:ext cx="619909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1800" dirty="0" smtClean="0"/>
                        <m:t>d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E0ACDDD-9346-B592-5F9D-A9379A3F89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937856" y="1885928"/>
                <a:ext cx="619909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0060AB4-8356-A85F-0E37-2FB20C9AAA9E}"/>
                  </a:ext>
                </a:extLst>
              </p:cNvPr>
              <p:cNvSpPr txBox="1"/>
              <p:nvPr/>
            </p:nvSpPr>
            <p:spPr>
              <a:xfrm>
                <a:off x="4268430" y="2002738"/>
                <a:ext cx="3279596" cy="830997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 smtClean="0">
                          <a:latin typeface="Cambria Math" panose="02040503050406030204" pitchFamily="18" charset="0"/>
                        </a:rPr>
                        <m:t>𝑙</m:t>
                      </m:r>
                      <m:r>
                        <a:rPr lang="en-US" sz="48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sz="4800" dirty="0"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4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m:rPr>
                          <m:nor/>
                        </m:rPr>
                        <a:rPr lang="en-US" sz="4800" dirty="0"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4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m:rPr>
                          <m:nor/>
                        </m:rPr>
                        <a:rPr lang="en-US" sz="4800" dirty="0"/>
                        <m:t>d</m:t>
                      </m:r>
                    </m:oMath>
                  </m:oMathPara>
                </a14:m>
                <a:endParaRPr lang="ru-RU" sz="4800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0060AB4-8356-A85F-0E37-2FB20C9AAA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8430" y="2002738"/>
                <a:ext cx="3279596" cy="83099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59E2284-2DE6-65A6-27E4-F8334569BA30}"/>
                  </a:ext>
                </a:extLst>
              </p:cNvPr>
              <p:cNvSpPr txBox="1"/>
              <p:nvPr/>
            </p:nvSpPr>
            <p:spPr>
              <a:xfrm>
                <a:off x="7923572" y="2002738"/>
                <a:ext cx="2853468" cy="830997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sz="48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4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4800" i="1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4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4800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59E2284-2DE6-65A6-27E4-F8334569BA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3572" y="2002738"/>
                <a:ext cx="2853468" cy="83099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1610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05A7AD-7C72-03F6-2356-9932B289B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№1, стр. 161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FB3FAB7-95D4-8C31-6801-8B457DDFFD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7447" y="789456"/>
            <a:ext cx="10073913" cy="1170157"/>
          </a:xfrm>
        </p:spPr>
      </p:pic>
    </p:spTree>
    <p:extLst>
      <p:ext uri="{BB962C8B-B14F-4D97-AF65-F5344CB8AC3E}">
        <p14:creationId xmlns:p14="http://schemas.microsoft.com/office/powerpoint/2010/main" val="189126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05A7AD-7C72-03F6-2356-9932B289B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№</a:t>
            </a:r>
            <a:r>
              <a:rPr lang="en-US" dirty="0"/>
              <a:t>2</a:t>
            </a:r>
            <a:r>
              <a:rPr lang="ru-RU" dirty="0"/>
              <a:t>, стр. 16</a:t>
            </a:r>
            <a:r>
              <a:rPr lang="en-US" dirty="0"/>
              <a:t>2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8A0949B-A1E0-5BE0-5C92-B67E86A25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761" y="908720"/>
            <a:ext cx="9925783" cy="496289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16DD2B35-B7FC-205F-EB52-92D3AE20DE5D}"/>
              </a:ext>
            </a:extLst>
          </p:cNvPr>
          <p:cNvGrpSpPr/>
          <p:nvPr/>
        </p:nvGrpSpPr>
        <p:grpSpPr>
          <a:xfrm>
            <a:off x="2063552" y="1844824"/>
            <a:ext cx="1728192" cy="1728192"/>
            <a:chOff x="7080473" y="1966903"/>
            <a:chExt cx="1728192" cy="1728192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9" name="Овал 8">
              <a:extLst>
                <a:ext uri="{FF2B5EF4-FFF2-40B4-BE49-F238E27FC236}">
                  <a16:creationId xmlns:a16="http://schemas.microsoft.com/office/drawing/2014/main" id="{C106D069-552F-F565-7BAC-D79E8CB41A51}"/>
                </a:ext>
              </a:extLst>
            </p:cNvPr>
            <p:cNvSpPr/>
            <p:nvPr/>
          </p:nvSpPr>
          <p:spPr>
            <a:xfrm>
              <a:off x="7080473" y="1966903"/>
              <a:ext cx="1728192" cy="1728192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A51BB505-AD66-07C2-58BE-3E0EDE943112}"/>
                </a:ext>
              </a:extLst>
            </p:cNvPr>
            <p:cNvCxnSpPr>
              <a:cxnSpLocks/>
              <a:endCxn id="9" idx="6"/>
            </p:cNvCxnSpPr>
            <p:nvPr/>
          </p:nvCxnSpPr>
          <p:spPr>
            <a:xfrm>
              <a:off x="7824194" y="2822948"/>
              <a:ext cx="984471" cy="8051"/>
            </a:xfrm>
            <a:prstGeom prst="line">
              <a:avLst/>
            </a:prstGeom>
            <a:grpFill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DC9D54F-5CAD-B2C3-374D-D360CABC9B3A}"/>
                </a:ext>
              </a:extLst>
            </p:cNvPr>
            <p:cNvSpPr txBox="1"/>
            <p:nvPr/>
          </p:nvSpPr>
          <p:spPr>
            <a:xfrm>
              <a:off x="7987276" y="2291943"/>
              <a:ext cx="288032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r</a:t>
              </a:r>
              <a:endParaRPr lang="ru-RU" sz="2400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D9D2743-895E-77BD-49AA-A41785B90CAE}"/>
                  </a:ext>
                </a:extLst>
              </p:cNvPr>
              <p:cNvSpPr txBox="1"/>
              <p:nvPr/>
            </p:nvSpPr>
            <p:spPr>
              <a:xfrm>
                <a:off x="2207568" y="3765356"/>
                <a:ext cx="1440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𝑙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=10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D9D2743-895E-77BD-49AA-A41785B90C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568" y="3765356"/>
                <a:ext cx="1440160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2897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DF8508-6545-ED44-971F-67348B177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Назови лишнее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29F7B4B-2BFE-85C0-F553-FE6040896C65}"/>
              </a:ext>
            </a:extLst>
          </p:cNvPr>
          <p:cNvSpPr/>
          <p:nvPr/>
        </p:nvSpPr>
        <p:spPr>
          <a:xfrm>
            <a:off x="1703512" y="1484784"/>
            <a:ext cx="1872208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2027047A-CC7B-6710-3557-35B95EA657EA}"/>
              </a:ext>
            </a:extLst>
          </p:cNvPr>
          <p:cNvSpPr/>
          <p:nvPr/>
        </p:nvSpPr>
        <p:spPr>
          <a:xfrm>
            <a:off x="1847528" y="3501008"/>
            <a:ext cx="1440160" cy="1584176"/>
          </a:xfrm>
          <a:prstGeom prst="triangl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омб 5">
            <a:extLst>
              <a:ext uri="{FF2B5EF4-FFF2-40B4-BE49-F238E27FC236}">
                <a16:creationId xmlns:a16="http://schemas.microsoft.com/office/drawing/2014/main" id="{65A70939-C282-2973-5861-EFF069507386}"/>
              </a:ext>
            </a:extLst>
          </p:cNvPr>
          <p:cNvSpPr/>
          <p:nvPr/>
        </p:nvSpPr>
        <p:spPr>
          <a:xfrm>
            <a:off x="4727848" y="908720"/>
            <a:ext cx="1656184" cy="2448272"/>
          </a:xfrm>
          <a:prstGeom prst="diamond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Трапеция 6">
            <a:extLst>
              <a:ext uri="{FF2B5EF4-FFF2-40B4-BE49-F238E27FC236}">
                <a16:creationId xmlns:a16="http://schemas.microsoft.com/office/drawing/2014/main" id="{4EE02FCB-BF27-E5CE-D682-8F483D724BB6}"/>
              </a:ext>
            </a:extLst>
          </p:cNvPr>
          <p:cNvSpPr/>
          <p:nvPr/>
        </p:nvSpPr>
        <p:spPr>
          <a:xfrm>
            <a:off x="8112224" y="1340768"/>
            <a:ext cx="2376264" cy="1440160"/>
          </a:xfrm>
          <a:prstGeom prst="trapezoi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амять с прямым доступом 7">
            <a:extLst>
              <a:ext uri="{FF2B5EF4-FFF2-40B4-BE49-F238E27FC236}">
                <a16:creationId xmlns:a16="http://schemas.microsoft.com/office/drawing/2014/main" id="{2700E873-E6EB-1FEB-0606-B3EF2C663A3F}"/>
              </a:ext>
            </a:extLst>
          </p:cNvPr>
          <p:cNvSpPr/>
          <p:nvPr/>
        </p:nvSpPr>
        <p:spPr>
          <a:xfrm>
            <a:off x="6600056" y="3645024"/>
            <a:ext cx="3600400" cy="1584176"/>
          </a:xfrm>
          <a:prstGeom prst="flowChartMagneticDrum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ый треугольник 8">
            <a:extLst>
              <a:ext uri="{FF2B5EF4-FFF2-40B4-BE49-F238E27FC236}">
                <a16:creationId xmlns:a16="http://schemas.microsoft.com/office/drawing/2014/main" id="{03320BD9-D434-A9C3-BF63-EDA0F8FC0E0C}"/>
              </a:ext>
            </a:extLst>
          </p:cNvPr>
          <p:cNvSpPr/>
          <p:nvPr/>
        </p:nvSpPr>
        <p:spPr>
          <a:xfrm>
            <a:off x="4151784" y="3429000"/>
            <a:ext cx="2232248" cy="1728192"/>
          </a:xfrm>
          <a:prstGeom prst="rt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16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215BF2-97DF-AF6F-BA02-2E098A024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Геометрические тела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2BECE4B-FC34-FC3D-5229-236391CEF73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3200">
            <a:off x="1938519" y="4282776"/>
            <a:ext cx="2297967" cy="161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B4B7EF38-08CA-FCEE-B042-B56FCD566E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95" b="15786"/>
          <a:stretch/>
        </p:blipFill>
        <p:spPr bwMode="auto">
          <a:xfrm>
            <a:off x="4928204" y="965961"/>
            <a:ext cx="3106316" cy="217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7D806B5-0866-FA8D-A75D-823455947A8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450" r="21167"/>
          <a:stretch/>
        </p:blipFill>
        <p:spPr>
          <a:xfrm>
            <a:off x="8635246" y="1484784"/>
            <a:ext cx="2592288" cy="4293096"/>
          </a:xfrm>
          <a:prstGeom prst="rect">
            <a:avLst/>
          </a:prstGeom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0023F538-9B63-2BBF-4CFE-6359D71DF8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774" y="920031"/>
            <a:ext cx="2575736" cy="271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556CED4E-2753-BD0D-8AE4-C06F1FA3D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020" y="3284984"/>
            <a:ext cx="2835500" cy="2665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3037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AD73C8-ABA3-EB7A-F021-39AC9EE50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Цилиндр -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тело вращения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2A3D5F-6E1E-AD71-7AFF-DEDF1EBBD7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5880" y="836712"/>
            <a:ext cx="6223656" cy="530693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С лат. «</a:t>
            </a:r>
            <a:r>
              <a:rPr lang="ru-RU" dirty="0" err="1"/>
              <a:t>цилиндрус</a:t>
            </a:r>
            <a:r>
              <a:rPr lang="ru-RU" dirty="0"/>
              <a:t>», </a:t>
            </a:r>
          </a:p>
          <a:p>
            <a:pPr marL="0" indent="0">
              <a:buNone/>
            </a:pPr>
            <a:r>
              <a:rPr lang="ru-RU" dirty="0"/>
              <a:t>с греч. «</a:t>
            </a:r>
            <a:r>
              <a:rPr lang="ru-RU" dirty="0" err="1"/>
              <a:t>κύλινδρος</a:t>
            </a:r>
            <a:r>
              <a:rPr lang="ru-RU" dirty="0"/>
              <a:t>»,</a:t>
            </a:r>
          </a:p>
          <a:p>
            <a:pPr marL="0" indent="0">
              <a:buNone/>
            </a:pPr>
            <a:r>
              <a:rPr lang="ru-RU" dirty="0"/>
              <a:t>означает валик, каток.</a:t>
            </a:r>
          </a:p>
        </p:txBody>
      </p:sp>
      <p:pic>
        <p:nvPicPr>
          <p:cNvPr id="4" name="Picture 8">
            <a:extLst>
              <a:ext uri="{FF2B5EF4-FFF2-40B4-BE49-F238E27FC236}">
                <a16:creationId xmlns:a16="http://schemas.microsoft.com/office/drawing/2014/main" id="{B78DA221-9EEB-7E62-4D22-63E824D84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472" y="1633656"/>
            <a:ext cx="3096344" cy="3713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0DDBC97-BE25-E3B4-D85D-EDBAAED90F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199" t="38450" r="16716" b="31100"/>
          <a:stretch/>
        </p:blipFill>
        <p:spPr>
          <a:xfrm>
            <a:off x="6168008" y="2564904"/>
            <a:ext cx="4176464" cy="323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304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63C919-689E-06B3-50F2-6EB30A168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Элементы цилиндра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5C05A1C5-AB2F-9349-8289-E5B0511A2F3E}"/>
              </a:ext>
            </a:extLst>
          </p:cNvPr>
          <p:cNvSpPr/>
          <p:nvPr/>
        </p:nvSpPr>
        <p:spPr>
          <a:xfrm>
            <a:off x="2701841" y="4321037"/>
            <a:ext cx="2358151" cy="64807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68F7708A-DD83-4224-CD96-40D3E99CE533}"/>
              </a:ext>
            </a:extLst>
          </p:cNvPr>
          <p:cNvSpPr/>
          <p:nvPr/>
        </p:nvSpPr>
        <p:spPr>
          <a:xfrm>
            <a:off x="2674894" y="1976618"/>
            <a:ext cx="2358151" cy="54421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39DBDB-0F6F-3093-6FAD-B53E0ED6F514}"/>
              </a:ext>
            </a:extLst>
          </p:cNvPr>
          <p:cNvSpPr txBox="1"/>
          <p:nvPr/>
        </p:nvSpPr>
        <p:spPr>
          <a:xfrm>
            <a:off x="7025578" y="1576508"/>
            <a:ext cx="2666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 цилиндра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D617F0-F616-A835-3E98-A04EC03E6D38}"/>
              </a:ext>
            </a:extLst>
          </p:cNvPr>
          <p:cNvSpPr txBox="1"/>
          <p:nvPr/>
        </p:nvSpPr>
        <p:spPr>
          <a:xfrm>
            <a:off x="7006440" y="2468716"/>
            <a:ext cx="2858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</a:t>
            </a:r>
            <a:r>
              <a:rPr lang="ru-RU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-высота цилиндра</a:t>
            </a:r>
          </a:p>
        </p:txBody>
      </p:sp>
      <p:sp>
        <p:nvSpPr>
          <p:cNvPr id="8" name="Выноска 3 (граница и черта) 10">
            <a:extLst>
              <a:ext uri="{FF2B5EF4-FFF2-40B4-BE49-F238E27FC236}">
                <a16:creationId xmlns:a16="http://schemas.microsoft.com/office/drawing/2014/main" id="{DC922BBC-6B51-DE54-1ED4-E6CCEAD73D22}"/>
              </a:ext>
            </a:extLst>
          </p:cNvPr>
          <p:cNvSpPr/>
          <p:nvPr/>
        </p:nvSpPr>
        <p:spPr>
          <a:xfrm>
            <a:off x="6960095" y="1520390"/>
            <a:ext cx="2832003" cy="432048"/>
          </a:xfrm>
          <a:prstGeom prst="accentBorderCallout3">
            <a:avLst>
              <a:gd name="adj1" fmla="val 35072"/>
              <a:gd name="adj2" fmla="val 889"/>
              <a:gd name="adj3" fmla="val 174283"/>
              <a:gd name="adj4" fmla="val -98821"/>
              <a:gd name="adj5" fmla="val 40476"/>
              <a:gd name="adj6" fmla="val -887"/>
              <a:gd name="adj7" fmla="val 690608"/>
              <a:gd name="adj8" fmla="val -98359"/>
            </a:avLst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A263D6AD-C043-604C-4D0C-FAD87057B5E4}"/>
              </a:ext>
            </a:extLst>
          </p:cNvPr>
          <p:cNvCxnSpPr/>
          <p:nvPr/>
        </p:nvCxnSpPr>
        <p:spPr>
          <a:xfrm>
            <a:off x="5033045" y="2304813"/>
            <a:ext cx="0" cy="236384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795EFEE-492B-EC16-AF92-EFD92420153C}"/>
              </a:ext>
            </a:extLst>
          </p:cNvPr>
          <p:cNvSpPr txBox="1"/>
          <p:nvPr/>
        </p:nvSpPr>
        <p:spPr>
          <a:xfrm>
            <a:off x="7097586" y="3384933"/>
            <a:ext cx="24719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АА</a:t>
            </a:r>
            <a:r>
              <a:rPr lang="ru-RU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-образующая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FA0332-ED9D-4DC9-2391-2BC492EAA606}"/>
              </a:ext>
            </a:extLst>
          </p:cNvPr>
          <p:cNvSpPr txBox="1"/>
          <p:nvPr/>
        </p:nvSpPr>
        <p:spPr>
          <a:xfrm>
            <a:off x="5033044" y="4393045"/>
            <a:ext cx="669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2" name="Выноска 1 27">
            <a:extLst>
              <a:ext uri="{FF2B5EF4-FFF2-40B4-BE49-F238E27FC236}">
                <a16:creationId xmlns:a16="http://schemas.microsoft.com/office/drawing/2014/main" id="{5C8D4527-4741-9D5C-1561-ECAEE54D7E74}"/>
              </a:ext>
            </a:extLst>
          </p:cNvPr>
          <p:cNvSpPr/>
          <p:nvPr/>
        </p:nvSpPr>
        <p:spPr>
          <a:xfrm>
            <a:off x="6960096" y="2492896"/>
            <a:ext cx="2832003" cy="375930"/>
          </a:xfrm>
          <a:prstGeom prst="borderCallout1">
            <a:avLst>
              <a:gd name="adj1" fmla="val 27069"/>
              <a:gd name="adj2" fmla="val 881"/>
              <a:gd name="adj3" fmla="val 257484"/>
              <a:gd name="adj4" fmla="val -107105"/>
            </a:avLst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5314241B-5389-142A-2230-05A4B846CC88}"/>
              </a:ext>
            </a:extLst>
          </p:cNvPr>
          <p:cNvCxnSpPr/>
          <p:nvPr/>
        </p:nvCxnSpPr>
        <p:spPr>
          <a:xfrm>
            <a:off x="3880917" y="2304813"/>
            <a:ext cx="0" cy="2304256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Выноска 1 25600">
            <a:extLst>
              <a:ext uri="{FF2B5EF4-FFF2-40B4-BE49-F238E27FC236}">
                <a16:creationId xmlns:a16="http://schemas.microsoft.com/office/drawing/2014/main" id="{18C4F9C4-AB71-DD49-659F-FF4955B61D6A}"/>
              </a:ext>
            </a:extLst>
          </p:cNvPr>
          <p:cNvSpPr/>
          <p:nvPr/>
        </p:nvSpPr>
        <p:spPr>
          <a:xfrm>
            <a:off x="6960095" y="3384933"/>
            <a:ext cx="2766524" cy="411551"/>
          </a:xfrm>
          <a:prstGeom prst="borderCallout1">
            <a:avLst>
              <a:gd name="adj1" fmla="val 48596"/>
              <a:gd name="adj2" fmla="val 53"/>
              <a:gd name="adj3" fmla="val 122449"/>
              <a:gd name="adj4" fmla="val -68919"/>
            </a:avLst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14268448-55D6-26D8-DE66-50BB1AFAEE24}"/>
              </a:ext>
            </a:extLst>
          </p:cNvPr>
          <p:cNvSpPr/>
          <p:nvPr/>
        </p:nvSpPr>
        <p:spPr>
          <a:xfrm>
            <a:off x="3853971" y="2232805"/>
            <a:ext cx="98954" cy="9189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51492D01-B49F-E99B-5316-C29ADC4295A7}"/>
              </a:ext>
            </a:extLst>
          </p:cNvPr>
          <p:cNvSpPr/>
          <p:nvPr/>
        </p:nvSpPr>
        <p:spPr>
          <a:xfrm>
            <a:off x="3808909" y="4589182"/>
            <a:ext cx="98954" cy="9189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797C101-FE72-3E39-4C64-746C45ED9FFB}"/>
              </a:ext>
            </a:extLst>
          </p:cNvPr>
          <p:cNvSpPr txBox="1"/>
          <p:nvPr/>
        </p:nvSpPr>
        <p:spPr>
          <a:xfrm>
            <a:off x="5089050" y="2110007"/>
            <a:ext cx="497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2CEA857-50C0-C1B7-E2D6-83E3B1038470}"/>
              </a:ext>
            </a:extLst>
          </p:cNvPr>
          <p:cNvSpPr txBox="1"/>
          <p:nvPr/>
        </p:nvSpPr>
        <p:spPr>
          <a:xfrm>
            <a:off x="3238585" y="1987117"/>
            <a:ext cx="669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422F4F7-FE84-8604-6130-6E8D837A5691}"/>
              </a:ext>
            </a:extLst>
          </p:cNvPr>
          <p:cNvSpPr txBox="1"/>
          <p:nvPr/>
        </p:nvSpPr>
        <p:spPr>
          <a:xfrm>
            <a:off x="3311757" y="4301873"/>
            <a:ext cx="497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443E4E8-4A50-54B4-85D6-7E8BF4538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207" y="1952438"/>
            <a:ext cx="2547914" cy="301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94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 animBg="1"/>
      <p:bldP spid="10" grpId="0"/>
      <p:bldP spid="12" grpId="0" animBg="1"/>
      <p:bldP spid="14" grpId="0" animBg="1"/>
    </p:bldLst>
  </p:timing>
</p:sld>
</file>

<file path=ppt/theme/theme1.xml><?xml version="1.0" encoding="utf-8"?>
<a:theme xmlns:a="http://schemas.openxmlformats.org/drawingml/2006/main" name="8_math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55" ma:contentTypeDescription="Create a new document." ma:contentTypeScope="" ma:versionID="2c496a0f341a72d7e8cbd42eb499a6d4">
  <xsd:schema xmlns:xsd="http://www.w3.org/2001/XMLSchema" xmlns:xs="http://www.w3.org/2001/XMLSchema" xmlns:p="http://schemas.microsoft.com/office/2006/metadata/properties" xmlns:ns2="9d035d7d-02e5-4a00-8b62-9a556aabc7b5" xmlns:ns3="91e8d559-4d54-460d-ba58-5d5027f88b4d" targetNamespace="http://schemas.microsoft.com/office/2006/metadata/properties" ma:root="true" ma:fieldsID="2bcea688bd265da693c2f253e50f4ab0" ns2:_="" ns3:_="">
    <xsd:import namespace="9d035d7d-02e5-4a00-8b62-9a556aabc7b5"/>
    <xsd:import namespace="91e8d559-4d54-460d-ba58-5d5027f88b4d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  <xsd:element ref="ns3:Description0" minOccurs="0"/>
                <xsd:element ref="ns3:Compon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035d7d-02e5-4a00-8b62-9a556aabc7b5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dc117081-80f4-4e10-b46d-e6dc6854316c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41FC7ADF-4C62-4413-95B2-CDE72C4AD396}" ma:internalName="CSXSubmissionMarket" ma:readOnly="false" ma:showField="MarketName" ma:web="9d035d7d-02e5-4a00-8b62-9a556aabc7b5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5e663266-dbf1-446f-b076-28feab654dae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CD722278-12DA-4BA9-B56C-2624CA46C480}" ma:internalName="InProjectListLookup" ma:readOnly="true" ma:showField="InProjectLis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65226a81-6f17-445b-9321-8ea42e2eee04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CD722278-12DA-4BA9-B56C-2624CA46C480}" ma:internalName="LastCompleteVersionLookup" ma:readOnly="true" ma:showField="LastComplete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CD722278-12DA-4BA9-B56C-2624CA46C480}" ma:internalName="LastPreviewErrorLookup" ma:readOnly="true" ma:showField="LastPreview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CD722278-12DA-4BA9-B56C-2624CA46C480}" ma:internalName="LastPreviewResultLookup" ma:readOnly="true" ma:showField="LastPreview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CD722278-12DA-4BA9-B56C-2624CA46C480}" ma:internalName="LastPreviewAttemptDateLookup" ma:readOnly="true" ma:showField="LastPreview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CD722278-12DA-4BA9-B56C-2624CA46C480}" ma:internalName="LastPreviewedByLookup" ma:readOnly="true" ma:showField="LastPreview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CD722278-12DA-4BA9-B56C-2624CA46C480}" ma:internalName="LastPreviewTimeLookup" ma:readOnly="true" ma:showField="LastPreview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CD722278-12DA-4BA9-B56C-2624CA46C480}" ma:internalName="LastPreviewVersionLookup" ma:readOnly="true" ma:showField="LastPreview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CD722278-12DA-4BA9-B56C-2624CA46C480}" ma:internalName="LastPublishErrorLookup" ma:readOnly="true" ma:showField="LastPublish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CD722278-12DA-4BA9-B56C-2624CA46C480}" ma:internalName="LastPublishResultLookup" ma:readOnly="true" ma:showField="LastPublish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CD722278-12DA-4BA9-B56C-2624CA46C480}" ma:internalName="LastPublishAttemptDateLookup" ma:readOnly="true" ma:showField="LastPublish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CD722278-12DA-4BA9-B56C-2624CA46C480}" ma:internalName="LastPublishedByLookup" ma:readOnly="true" ma:showField="LastPublish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CD722278-12DA-4BA9-B56C-2624CA46C480}" ma:internalName="LastPublishTimeLookup" ma:readOnly="true" ma:showField="LastPublish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CD722278-12DA-4BA9-B56C-2624CA46C480}" ma:internalName="LastPublishVersionLookup" ma:readOnly="true" ma:showField="LastPublish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B116CC8E-FCD3-4331-849C-1BF4DB8052AE}" ma:internalName="LocLastLocAttemptVersionLookup" ma:readOnly="false" ma:showField="LastLocAttemptVersion" ma:web="9d035d7d-02e5-4a00-8b62-9a556aabc7b5">
      <xsd:simpleType>
        <xsd:restriction base="dms:Lookup"/>
      </xsd:simpleType>
    </xsd:element>
    <xsd:element name="LocLastLocAttemptVersionTypeLookup" ma:index="72" nillable="true" ma:displayName="Loc Last Loc Attempt Version Type" ma:default="" ma:list="{B116CC8E-FCD3-4331-849C-1BF4DB8052AE}" ma:internalName="LocLastLocAttemptVersionTypeLookup" ma:readOnly="true" ma:showField="LastLocAttemptVersionType" ma:web="9d035d7d-02e5-4a00-8b62-9a556aabc7b5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B116CC8E-FCD3-4331-849C-1BF4DB8052AE}" ma:internalName="LocNewPublishedVersionLookup" ma:readOnly="true" ma:showField="NewPublishedVersion" ma:web="9d035d7d-02e5-4a00-8b62-9a556aabc7b5">
      <xsd:simpleType>
        <xsd:restriction base="dms:Lookup"/>
      </xsd:simpleType>
    </xsd:element>
    <xsd:element name="LocOverallHandbackStatusLookup" ma:index="76" nillable="true" ma:displayName="Loc Overall Handback Status" ma:default="" ma:list="{B116CC8E-FCD3-4331-849C-1BF4DB8052AE}" ma:internalName="LocOverallHandbackStatusLookup" ma:readOnly="true" ma:showField="OverallHandbackStatus" ma:web="9d035d7d-02e5-4a00-8b62-9a556aabc7b5">
      <xsd:simpleType>
        <xsd:restriction base="dms:Lookup"/>
      </xsd:simpleType>
    </xsd:element>
    <xsd:element name="LocOverallLocStatusLookup" ma:index="77" nillable="true" ma:displayName="Loc Overall Localize Status" ma:default="" ma:list="{B116CC8E-FCD3-4331-849C-1BF4DB8052AE}" ma:internalName="LocOverallLocStatusLookup" ma:readOnly="true" ma:showField="OverallLocStatus" ma:web="9d035d7d-02e5-4a00-8b62-9a556aabc7b5">
      <xsd:simpleType>
        <xsd:restriction base="dms:Lookup"/>
      </xsd:simpleType>
    </xsd:element>
    <xsd:element name="LocOverallPreviewStatusLookup" ma:index="78" nillable="true" ma:displayName="Loc Overall Preview Status" ma:default="" ma:list="{B116CC8E-FCD3-4331-849C-1BF4DB8052AE}" ma:internalName="LocOverallPreviewStatusLookup" ma:readOnly="true" ma:showField="OverallPreviewStatus" ma:web="9d035d7d-02e5-4a00-8b62-9a556aabc7b5">
      <xsd:simpleType>
        <xsd:restriction base="dms:Lookup"/>
      </xsd:simpleType>
    </xsd:element>
    <xsd:element name="LocOverallPublishStatusLookup" ma:index="79" nillable="true" ma:displayName="Loc Overall Publish Status" ma:default="" ma:list="{B116CC8E-FCD3-4331-849C-1BF4DB8052AE}" ma:internalName="LocOverallPublishStatusLookup" ma:readOnly="true" ma:showField="OverallPublishStatus" ma:web="9d035d7d-02e5-4a00-8b62-9a556aabc7b5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B116CC8E-FCD3-4331-849C-1BF4DB8052AE}" ma:internalName="LocProcessedForHandoffsLookup" ma:readOnly="true" ma:showField="ProcessedForHandoffs" ma:web="9d035d7d-02e5-4a00-8b62-9a556aabc7b5">
      <xsd:simpleType>
        <xsd:restriction base="dms:Lookup"/>
      </xsd:simpleType>
    </xsd:element>
    <xsd:element name="LocProcessedForMarketsLookup" ma:index="82" nillable="true" ma:displayName="Loc Processed For Markets" ma:default="" ma:list="{B116CC8E-FCD3-4331-849C-1BF4DB8052AE}" ma:internalName="LocProcessedForMarketsLookup" ma:readOnly="true" ma:showField="ProcessedForMarkets" ma:web="9d035d7d-02e5-4a00-8b62-9a556aabc7b5">
      <xsd:simpleType>
        <xsd:restriction base="dms:Lookup"/>
      </xsd:simpleType>
    </xsd:element>
    <xsd:element name="LocPublishedDependentAssetsLookup" ma:index="83" nillable="true" ma:displayName="Loc Published Dependent Assets" ma:default="" ma:list="{B116CC8E-FCD3-4331-849C-1BF4DB8052AE}" ma:internalName="LocPublishedDependentAssetsLookup" ma:readOnly="true" ma:showField="PublishedDependentAssets" ma:web="9d035d7d-02e5-4a00-8b62-9a556aabc7b5">
      <xsd:simpleType>
        <xsd:restriction base="dms:Lookup"/>
      </xsd:simpleType>
    </xsd:element>
    <xsd:element name="LocPublishedLinkedAssetsLookup" ma:index="84" nillable="true" ma:displayName="Loc Published Linked Assets" ma:default="" ma:list="{B116CC8E-FCD3-4331-849C-1BF4DB8052AE}" ma:internalName="LocPublishedLinkedAssetsLookup" ma:readOnly="true" ma:showField="PublishedLinkedAssets" ma:web="9d035d7d-02e5-4a00-8b62-9a556aabc7b5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c95181ba-569f-436f-adb3-78c3831fea54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41FC7ADF-4C62-4413-95B2-CDE72C4AD396}" ma:internalName="Markets" ma:readOnly="false" ma:showField="MarketNa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CD722278-12DA-4BA9-B56C-2624CA46C480}" ma:internalName="NumOfRatingsLookup" ma:readOnly="true" ma:showField="NumOfRating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CD722278-12DA-4BA9-B56C-2624CA46C480}" ma:internalName="PublishStatusLookup" ma:readOnly="false" ma:showField="PublishStatu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a34c0026-7bf6-479c-b6e7-24710140ce31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0ef119a3-9350-4d50-81f0-e824a5745f43}" ma:internalName="TaxCatchAll" ma:showField="CatchAllData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0ef119a3-9350-4d50-81f0-e824a5745f43}" ma:internalName="TaxCatchAllLabel" ma:readOnly="true" ma:showField="CatchAllDataLabel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e8d559-4d54-460d-ba58-5d5027f88b4d" elementFormDefault="qualified">
    <xsd:import namespace="http://schemas.microsoft.com/office/2006/documentManagement/types"/>
    <xsd:import namespace="http://schemas.microsoft.com/office/infopath/2007/PartnerControls"/>
    <xsd:element name="Description0" ma:index="134" nillable="true" ma:displayName="Description" ma:internalName="Description0">
      <xsd:simpleType>
        <xsd:restriction base="dms:Note"/>
      </xsd:simpleType>
    </xsd:element>
    <xsd:element name="Component" ma:index="135" nillable="true" ma:displayName="Component" ma:internalName="Component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provalStatus xmlns="9d035d7d-02e5-4a00-8b62-9a556aabc7b5">InProgress</ApprovalStatus>
    <EditorialTags xmlns="9d035d7d-02e5-4a00-8b62-9a556aabc7b5" xsi:nil="true"/>
    <MarketSpecific xmlns="9d035d7d-02e5-4a00-8b62-9a556aabc7b5">true</MarketSpecific>
    <TPLaunchHelpLinkType xmlns="9d035d7d-02e5-4a00-8b62-9a556aabc7b5">Template</TPLaunchHelpLinkType>
    <TPNamespace xmlns="9d035d7d-02e5-4a00-8b62-9a556aabc7b5" xsi:nil="true"/>
    <TemplateTemplateType xmlns="9d035d7d-02e5-4a00-8b62-9a556aabc7b5">PowerPoint 12 Default</TemplateTemplateType>
    <UANotes xmlns="9d035d7d-02e5-4a00-8b62-9a556aabc7b5" xsi:nil="true"/>
    <VoteCount xmlns="9d035d7d-02e5-4a00-8b62-9a556aabc7b5" xsi:nil="true"/>
    <HandoffToMSDN xmlns="9d035d7d-02e5-4a00-8b62-9a556aabc7b5" xsi:nil="true"/>
    <OriginAsset xmlns="9d035d7d-02e5-4a00-8b62-9a556aabc7b5" xsi:nil="true"/>
    <PublishTargets xmlns="9d035d7d-02e5-4a00-8b62-9a556aabc7b5">OfficeOnline</PublishTargets>
    <AssetType xmlns="9d035d7d-02e5-4a00-8b62-9a556aabc7b5">TP</AssetType>
    <IntlLangReview xmlns="9d035d7d-02e5-4a00-8b62-9a556aabc7b5" xsi:nil="true"/>
    <NumericId xmlns="9d035d7d-02e5-4a00-8b62-9a556aabc7b5" xsi:nil="true"/>
    <OOCacheId xmlns="9d035d7d-02e5-4a00-8b62-9a556aabc7b5" xsi:nil="true"/>
    <ClipArtFilename xmlns="9d035d7d-02e5-4a00-8b62-9a556aabc7b5" xsi:nil="true"/>
    <OpenTemplate xmlns="9d035d7d-02e5-4a00-8b62-9a556aabc7b5">true</OpenTemplate>
    <TPExecutable xmlns="9d035d7d-02e5-4a00-8b62-9a556aabc7b5" xsi:nil="true"/>
    <LastHandOff xmlns="9d035d7d-02e5-4a00-8b62-9a556aabc7b5" xsi:nil="true"/>
    <TPLaunchHelpLink xmlns="9d035d7d-02e5-4a00-8b62-9a556aabc7b5" xsi:nil="true"/>
    <Providers xmlns="9d035d7d-02e5-4a00-8b62-9a556aabc7b5" xsi:nil="true"/>
    <TPAppVersion xmlns="9d035d7d-02e5-4a00-8b62-9a556aabc7b5" xsi:nil="true"/>
    <IsSearchable xmlns="9d035d7d-02e5-4a00-8b62-9a556aabc7b5">true</IsSearchable>
    <EditorialStatus xmlns="9d035d7d-02e5-4a00-8b62-9a556aabc7b5">Complete</EditorialStatus>
    <UALocComments xmlns="9d035d7d-02e5-4a00-8b62-9a556aabc7b5" xsi:nil="true"/>
    <CSXHash xmlns="9d035d7d-02e5-4a00-8b62-9a556aabc7b5" xsi:nil="true"/>
    <DirectSourceMarket xmlns="9d035d7d-02e5-4a00-8b62-9a556aabc7b5" xsi:nil="true"/>
    <DSATActionTaken xmlns="9d035d7d-02e5-4a00-8b62-9a556aabc7b5" xsi:nil="true"/>
    <PolicheckWords xmlns="9d035d7d-02e5-4a00-8b62-9a556aabc7b5" xsi:nil="true"/>
    <BugNumber xmlns="9d035d7d-02e5-4a00-8b62-9a556aabc7b5" xsi:nil="true"/>
    <Downloads xmlns="9d035d7d-02e5-4a00-8b62-9a556aabc7b5">0</Downloads>
    <ThumbnailAssetId xmlns="9d035d7d-02e5-4a00-8b62-9a556aabc7b5" xsi:nil="true"/>
    <TrustLevel xmlns="9d035d7d-02e5-4a00-8b62-9a556aabc7b5">1 Microsoft Managed Content</TrustLevel>
    <UALocRecommendation xmlns="9d035d7d-02e5-4a00-8b62-9a556aabc7b5">Localize</UALocRecommendation>
    <TPApplication xmlns="9d035d7d-02e5-4a00-8b62-9a556aabc7b5" xsi:nil="true"/>
    <AssetId xmlns="9d035d7d-02e5-4a00-8b62-9a556aabc7b5">TP101908666</AssetId>
    <APEditor xmlns="9d035d7d-02e5-4a00-8b62-9a556aabc7b5">
      <UserInfo>
        <DisplayName/>
        <AccountId xsi:nil="true"/>
        <AccountType/>
      </UserInfo>
    </APEditor>
    <PrimaryImageGen xmlns="9d035d7d-02e5-4a00-8b62-9a556aabc7b5">true</PrimaryImageGen>
    <TPInstallLocation xmlns="9d035d7d-02e5-4a00-8b62-9a556aabc7b5" xsi:nil="true"/>
    <Manager xmlns="9d035d7d-02e5-4a00-8b62-9a556aabc7b5" xsi:nil="true"/>
    <ParentAssetId xmlns="9d035d7d-02e5-4a00-8b62-9a556aabc7b5" xsi:nil="true"/>
    <SubmitterId xmlns="9d035d7d-02e5-4a00-8b62-9a556aabc7b5" xsi:nil="true"/>
    <TemplateStatus xmlns="9d035d7d-02e5-4a00-8b62-9a556aabc7b5">Complete</TemplateStatus>
    <APAuthor xmlns="9d035d7d-02e5-4a00-8b62-9a556aabc7b5">
      <UserInfo>
        <DisplayName>FAREAST\v-thjoth</DisplayName>
        <AccountId>39</AccountId>
        <AccountType/>
      </UserInfo>
    </APAuthor>
    <TPCommandLine xmlns="9d035d7d-02e5-4a00-8b62-9a556aabc7b5" xsi:nil="true"/>
    <APDescription xmlns="9d035d7d-02e5-4a00-8b62-9a556aabc7b5" xsi:nil="true"/>
    <UAProjectedTotalWords xmlns="9d035d7d-02e5-4a00-8b62-9a556aabc7b5" xsi:nil="true"/>
    <Provider xmlns="9d035d7d-02e5-4a00-8b62-9a556aabc7b5" xsi:nil="true"/>
    <ApprovalLog xmlns="9d035d7d-02e5-4a00-8b62-9a556aabc7b5" xsi:nil="true"/>
    <Component xmlns="91e8d559-4d54-460d-ba58-5d5027f88b4d" xsi:nil="true"/>
    <LastPublishResultLookup xmlns="9d035d7d-02e5-4a00-8b62-9a556aabc7b5" xsi:nil="true"/>
    <BusinessGroup xmlns="9d035d7d-02e5-4a00-8b62-9a556aabc7b5" xsi:nil="true"/>
    <PublishStatusLookup xmlns="9d035d7d-02e5-4a00-8b62-9a556aabc7b5">
      <Value>267179</Value>
      <Value>407249</Value>
    </PublishStatusLookup>
    <SourceTitle xmlns="9d035d7d-02e5-4a00-8b62-9a556aabc7b5" xsi:nil="true"/>
    <AcquiredFrom xmlns="9d035d7d-02e5-4a00-8b62-9a556aabc7b5">Internal MS</AcquiredFrom>
    <CSXSubmissionMarket xmlns="9d035d7d-02e5-4a00-8b62-9a556aabc7b5" xsi:nil="true"/>
    <Markets xmlns="9d035d7d-02e5-4a00-8b62-9a556aabc7b5"/>
    <OriginalSourceMarket xmlns="9d035d7d-02e5-4a00-8b62-9a556aabc7b5" xsi:nil="true"/>
    <ArtSampleDocs xmlns="9d035d7d-02e5-4a00-8b62-9a556aabc7b5" xsi:nil="true"/>
    <ShowIn xmlns="9d035d7d-02e5-4a00-8b62-9a556aabc7b5">Show everywhere</ShowIn>
    <TPClientViewer xmlns="9d035d7d-02e5-4a00-8b62-9a556aabc7b5" xsi:nil="true"/>
    <IntlLangReviewDate xmlns="9d035d7d-02e5-4a00-8b62-9a556aabc7b5" xsi:nil="true"/>
    <TPFriendlyName xmlns="9d035d7d-02e5-4a00-8b62-9a556aabc7b5" xsi:nil="true"/>
    <AverageRating xmlns="9d035d7d-02e5-4a00-8b62-9a556aabc7b5" xsi:nil="true"/>
    <AssetStart xmlns="9d035d7d-02e5-4a00-8b62-9a556aabc7b5">2010-06-18T10:05:00+00:00</AssetStart>
    <TPComponent xmlns="9d035d7d-02e5-4a00-8b62-9a556aabc7b5" xsi:nil="true"/>
    <CrawlForDependencies xmlns="9d035d7d-02e5-4a00-8b62-9a556aabc7b5">false</CrawlForDependencies>
    <FriendlyTitle xmlns="9d035d7d-02e5-4a00-8b62-9a556aabc7b5" xsi:nil="true"/>
    <LastModifiedDateTime xmlns="9d035d7d-02e5-4a00-8b62-9a556aabc7b5" xsi:nil="true"/>
    <LegacyData xmlns="9d035d7d-02e5-4a00-8b62-9a556aabc7b5" xsi:nil="true"/>
    <Milestone xmlns="9d035d7d-02e5-4a00-8b62-9a556aabc7b5" xsi:nil="true"/>
    <TimesCloned xmlns="9d035d7d-02e5-4a00-8b62-9a556aabc7b5" xsi:nil="true"/>
    <ContentItem xmlns="9d035d7d-02e5-4a00-8b62-9a556aabc7b5" xsi:nil="true"/>
    <IsDeleted xmlns="9d035d7d-02e5-4a00-8b62-9a556aabc7b5">false</IsDeleted>
    <UACurrentWords xmlns="9d035d7d-02e5-4a00-8b62-9a556aabc7b5" xsi:nil="true"/>
    <AssetExpire xmlns="9d035d7d-02e5-4a00-8b62-9a556aabc7b5">2100-01-01T08:00:00+00:00</AssetExpire>
    <Description0 xmlns="91e8d559-4d54-460d-ba58-5d5027f88b4d" xsi:nil="true"/>
    <MachineTranslated xmlns="9d035d7d-02e5-4a00-8b62-9a556aabc7b5">false</MachineTranslated>
    <OutputCachingOn xmlns="9d035d7d-02e5-4a00-8b62-9a556aabc7b5">true</OutputCachingOn>
    <PlannedPubDate xmlns="9d035d7d-02e5-4a00-8b62-9a556aabc7b5" xsi:nil="true"/>
    <CSXUpdate xmlns="9d035d7d-02e5-4a00-8b62-9a556aabc7b5">false</CSXUpdate>
    <IntlLangReviewer xmlns="9d035d7d-02e5-4a00-8b62-9a556aabc7b5" xsi:nil="true"/>
    <IntlLocPriority xmlns="9d035d7d-02e5-4a00-8b62-9a556aabc7b5" xsi:nil="true"/>
    <CSXSubmissionDate xmlns="9d035d7d-02e5-4a00-8b62-9a556aabc7b5" xsi:nil="true"/>
    <BlockPublish xmlns="9d035d7d-02e5-4a00-8b62-9a556aabc7b5" xsi:nil="true"/>
    <InternalTagsTaxHTField0 xmlns="9d035d7d-02e5-4a00-8b62-9a556aabc7b5">
      <Terms xmlns="http://schemas.microsoft.com/office/infopath/2007/PartnerControls"/>
    </InternalTagsTaxHTField0>
    <LocComments xmlns="9d035d7d-02e5-4a00-8b62-9a556aabc7b5" xsi:nil="true"/>
    <OriginalRelease xmlns="9d035d7d-02e5-4a00-8b62-9a556aabc7b5">14</OriginalRelease>
    <LocLastLocAttemptVersionLookup xmlns="9d035d7d-02e5-4a00-8b62-9a556aabc7b5">184656</LocLastLocAttemptVersionLookup>
    <CampaignTagsTaxHTField0 xmlns="9d035d7d-02e5-4a00-8b62-9a556aabc7b5">
      <Terms xmlns="http://schemas.microsoft.com/office/infopath/2007/PartnerControls"/>
    </CampaignTagsTaxHTField0>
    <TaxCatchAll xmlns="9d035d7d-02e5-4a00-8b62-9a556aabc7b5"/>
    <LocRecommendedHandoff xmlns="9d035d7d-02e5-4a00-8b62-9a556aabc7b5" xsi:nil="true"/>
    <LocalizationTagsTaxHTField0 xmlns="9d035d7d-02e5-4a00-8b62-9a556aabc7b5">
      <Terms xmlns="http://schemas.microsoft.com/office/infopath/2007/PartnerControls"/>
    </LocalizationTagsTaxHTField0>
    <RecommendationsModifier xmlns="9d035d7d-02e5-4a00-8b62-9a556aabc7b5" xsi:nil="true"/>
    <LocManualTestRequired xmlns="9d035d7d-02e5-4a00-8b62-9a556aabc7b5">false</LocManualTestRequired>
    <ScenarioTagsTaxHTField0 xmlns="9d035d7d-02e5-4a00-8b62-9a556aabc7b5">
      <Terms xmlns="http://schemas.microsoft.com/office/infopath/2007/PartnerControls"/>
    </ScenarioTagsTaxHTField0>
    <FeatureTagsTaxHTField0 xmlns="9d035d7d-02e5-4a00-8b62-9a556aabc7b5">
      <Terms xmlns="http://schemas.microsoft.com/office/infopath/2007/PartnerControls"/>
    </FeatureTagsTaxHTField0>
    <LocMarketGroupTiers2 xmlns="9d035d7d-02e5-4a00-8b62-9a556aabc7b5" xsi:nil="true"/>
  </documentManagement>
</p:properties>
</file>

<file path=customXml/itemProps1.xml><?xml version="1.0" encoding="utf-8"?>
<ds:datastoreItem xmlns:ds="http://schemas.openxmlformats.org/officeDocument/2006/customXml" ds:itemID="{94BCFCE8-E557-45A0-92C6-0E21D0019E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035d7d-02e5-4a00-8b62-9a556aabc7b5"/>
    <ds:schemaRef ds:uri="91e8d559-4d54-460d-ba58-5d5027f88b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A21926C-F056-483B-B3E8-AE1F1A8F882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954BF4-6556-442C-BFED-59C91ECA896B}">
  <ds:schemaRefs>
    <ds:schemaRef ds:uri="http://purl.org/dc/dcmitype/"/>
    <ds:schemaRef ds:uri="91e8d559-4d54-460d-ba58-5d5027f88b4d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9d035d7d-02e5-4a00-8b62-9a556aabc7b5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для презентаций по математике</Template>
  <TotalTime>1309</TotalTime>
  <Words>770</Words>
  <Application>Microsoft Office PowerPoint</Application>
  <PresentationFormat>Широкоэкранный</PresentationFormat>
  <Paragraphs>196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9" baseType="lpstr">
      <vt:lpstr>American Retro</vt:lpstr>
      <vt:lpstr>Arial</vt:lpstr>
      <vt:lpstr>Calibri</vt:lpstr>
      <vt:lpstr>Cambria Math</vt:lpstr>
      <vt:lpstr>FranklinGothicBookITC-Regular</vt:lpstr>
      <vt:lpstr>Minion Pro Med</vt:lpstr>
      <vt:lpstr>Monotype Corsiva</vt:lpstr>
      <vt:lpstr>Open Sans</vt:lpstr>
      <vt:lpstr>robotoregular</vt:lpstr>
      <vt:lpstr>Times New Roman</vt:lpstr>
      <vt:lpstr>YS Text</vt:lpstr>
      <vt:lpstr>8_math</vt:lpstr>
      <vt:lpstr>Цилиндр, конус, шар</vt:lpstr>
      <vt:lpstr>Цилиндр, конус, шар</vt:lpstr>
      <vt:lpstr>Повторение</vt:lpstr>
      <vt:lpstr>№1, стр. 161</vt:lpstr>
      <vt:lpstr>№2, стр. 162</vt:lpstr>
      <vt:lpstr>Назови лишнее</vt:lpstr>
      <vt:lpstr>Геометрические тела</vt:lpstr>
      <vt:lpstr>Цилиндр - тело вращения </vt:lpstr>
      <vt:lpstr>Элементы цилиндра</vt:lpstr>
      <vt:lpstr>Развертка цилиндра</vt:lpstr>
      <vt:lpstr>Геометрические тела</vt:lpstr>
      <vt:lpstr>Конус</vt:lpstr>
      <vt:lpstr>Элементы конуса</vt:lpstr>
      <vt:lpstr>Развертка конуса</vt:lpstr>
      <vt:lpstr>Геометрические тела</vt:lpstr>
      <vt:lpstr>Шар и сфера</vt:lpstr>
      <vt:lpstr>Элементы шара (сферы)</vt:lpstr>
      <vt:lpstr>Тела вращения</vt:lpstr>
      <vt:lpstr>№767 (устно)</vt:lpstr>
      <vt:lpstr>№768 (устно)</vt:lpstr>
      <vt:lpstr>№769</vt:lpstr>
      <vt:lpstr>№771 (устно)</vt:lpstr>
      <vt:lpstr>№772</vt:lpstr>
      <vt:lpstr>№774</vt:lpstr>
      <vt:lpstr>№776</vt:lpstr>
      <vt:lpstr>Презентация PowerPoint</vt:lpstr>
      <vt:lpstr>Источник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Обратная пропорциональная зависимость</dc:title>
  <dc:subject>Шаблон оформления</dc:subject>
  <dc:creator>w</dc:creator>
  <cp:keywords>Шаблон оформления</cp:keywords>
  <dc:description>Шаблон оформления
Корпорация Майкрософт</dc:description>
  <cp:lastModifiedBy>Учитель</cp:lastModifiedBy>
  <cp:revision>47</cp:revision>
  <dcterms:created xsi:type="dcterms:W3CDTF">2022-12-11T08:55:27Z</dcterms:created>
  <dcterms:modified xsi:type="dcterms:W3CDTF">2023-02-08T10:43:11Z</dcterms:modified>
  <cp:category>Шаблон оформления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0x010100BB2780C3CC07BD4BAA623FF9571645580400D1570604EA743043A2641365C0E91715</vt:lpwstr>
  </property>
</Properties>
</file>