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325" r:id="rId3"/>
    <p:sldId id="318" r:id="rId4"/>
    <p:sldId id="264" r:id="rId5"/>
    <p:sldId id="265" r:id="rId6"/>
    <p:sldId id="272" r:id="rId7"/>
    <p:sldId id="271" r:id="rId8"/>
    <p:sldId id="276" r:id="rId9"/>
    <p:sldId id="278" r:id="rId10"/>
    <p:sldId id="319" r:id="rId11"/>
    <p:sldId id="323" r:id="rId12"/>
    <p:sldId id="294" r:id="rId13"/>
    <p:sldId id="329" r:id="rId14"/>
    <p:sldId id="333" r:id="rId15"/>
    <p:sldId id="314" r:id="rId16"/>
    <p:sldId id="315" r:id="rId17"/>
    <p:sldId id="316" r:id="rId18"/>
    <p:sldId id="317" r:id="rId19"/>
    <p:sldId id="33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>
      <p:cViewPr varScale="1">
        <p:scale>
          <a:sx n="70" d="100"/>
          <a:sy n="70" d="100"/>
        </p:scale>
        <p:origin x="14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69972-0FBA-43BE-AA30-AF3C5193E4D4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5A5E-9E26-4DE6-BD9F-2CF3406F5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583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95A5E-9E26-4DE6-BD9F-2CF3406F5F1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87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стоило прозвучать боевому кличу – казаки садились на коней и с оружием в руках были готовы отразить нападение врага. Все это нашло отражение в исторических сочинениях, летописях, народных песнях, преданиях, а позднее на картинах художников.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95A5E-9E26-4DE6-BD9F-2CF3406F5F1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27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9A8-2976-4B61-B837-550FF843D3BC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605-9332-4F39-AF55-F7F25DC45C59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751CF-9CEF-43FF-A4D6-CF74FEC49CCE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A2DAF-B6BD-4D78-8357-145E6C49ABCD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207D-45D3-4297-8637-8D4598317CCE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F6FE-8D94-4CBB-AA1C-1FB15238B498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8F22F-9797-4B53-A049-958763A098D5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E622-DD49-4ECB-A183-AD670355581B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A990-0ADE-46A1-9BCD-0B4935C25F5A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7232-2752-4F0D-8255-B0CB078895F5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3C9F-5434-41D4-820B-D665C0B06744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029C1-84A1-4BD3-830B-7B16B4EE96AB}" type="datetime1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jpeg"/><Relationship Id="rId4" Type="http://schemas.openxmlformats.org/officeDocument/2006/relationships/hyperlink" Target="//commons.wikimedia.org/w/index.php?title=File:%D0%9F%D0%BE%D1%80%D1%82%D1%80%D0%B5%D1%82_%D0%93%D0%BE%D0%B3%D0%BE%D0%BB%D1%8F.jpg&amp;filetimestamp=20090902195446&amp;uselang=r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//commons.wikimedia.org/w/index.php?title=File:%D0%9F%D0%BE%D1%80%D1%82%D1%80%D0%B5%D1%82_%D0%93%D0%BE%D0%B3%D0%BE%D0%BB%D1%8F.jpg&amp;filetimestamp=20090902195446&amp;uselang=ru" TargetMode="Externa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5;&#1056;&#1045;&#1047;&#1045;&#1053;&#1058;&#1040;&#1062;&#1048;&#1071;%20&#1082;%20&#1086;&#1090;&#1082;&#1088;&#1099;&#1090;&#1086;&#1084;&#1091;%20%20&#1091;&#1088;&#1086;&#1082;&#1091;%20&#1048;&#1057;&#1058;&#1054;&#1056;&#1048;&#1071;&#1080;%20&#1051;&#1048;&#1058;&#1045;&#1056;&#1040;&#1058;&#1059;&#1056;&#1040;\&#1047;&#1072;&#1087;&#1086;&#1088;&#1086;&#1078;&#1089;&#1082;&#1080;&#1081;%20&#1084;&#1072;&#1088;&#1096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edvedkino.ru/pic/mat/TarasBulba/16126.jpg"/>
          <p:cNvPicPr/>
          <p:nvPr/>
        </p:nvPicPr>
        <p:blipFill rotWithShape="1">
          <a:blip r:embed="rId3" cstate="print"/>
          <a:srcRect b="19129"/>
          <a:stretch/>
        </p:blipFill>
        <p:spPr bwMode="auto">
          <a:xfrm>
            <a:off x="251520" y="764704"/>
            <a:ext cx="8643998" cy="4968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908720"/>
            <a:ext cx="3912964" cy="1598191"/>
          </a:xfrm>
        </p:spPr>
        <p:txBody>
          <a:bodyPr>
            <a:noAutofit/>
          </a:bodyPr>
          <a:lstStyle/>
          <a:p>
            <a:pPr marL="88900" indent="0" algn="ctr">
              <a:buNone/>
            </a:pPr>
            <a:r>
              <a:rPr lang="ru-RU" b="1" dirty="0" smtClean="0"/>
              <a:t>Так  вот  она  Сечь!  Вот  то  гнездо,</a:t>
            </a:r>
            <a:br>
              <a:rPr lang="ru-RU" b="1" dirty="0" smtClean="0"/>
            </a:br>
            <a:r>
              <a:rPr lang="ru-RU" b="1" dirty="0" smtClean="0"/>
              <a:t>откуда  вылетают  все  те  гордые </a:t>
            </a:r>
            <a:br>
              <a:rPr lang="ru-RU" b="1" dirty="0" smtClean="0"/>
            </a:br>
            <a:r>
              <a:rPr lang="ru-RU" b="1" dirty="0" smtClean="0"/>
              <a:t>и  крепкие,  как  львы!  Вот  откуда </a:t>
            </a:r>
            <a:br>
              <a:rPr lang="ru-RU" b="1" dirty="0" smtClean="0"/>
            </a:br>
            <a:r>
              <a:rPr lang="ru-RU" b="1" dirty="0" smtClean="0"/>
              <a:t>разливается  воля  и  казачество   на всю </a:t>
            </a:r>
            <a:r>
              <a:rPr lang="ru-RU" b="1" dirty="0" err="1" smtClean="0"/>
              <a:t>Украйну</a:t>
            </a:r>
            <a:r>
              <a:rPr lang="ru-RU" b="1" dirty="0" smtClean="0"/>
              <a:t>!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83568" y="4578044"/>
            <a:ext cx="3800444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Н. В. Гоголь «Тарас 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Бульба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 descr="Портрет Гоголя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32656"/>
            <a:ext cx="1344782" cy="1571807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1520" y="5445224"/>
          <a:ext cx="36004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Объект упаковщика для оболочки" showAsIcon="1" r:id="rId6" imgW="1586520" imgH="488520" progId="Package">
                  <p:embed/>
                </p:oleObj>
              </mc:Choice>
              <mc:Fallback>
                <p:oleObj name="Объект упаковщика для оболочки" showAsIcon="1" r:id="rId6" imgW="1586520" imgH="48852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445224"/>
                        <a:ext cx="360040" cy="28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latin typeface="Mari-Arial" pitchFamily="34" charset="-52"/>
              </a:rPr>
              <a:t>Черты казаков</a:t>
            </a:r>
            <a:endParaRPr lang="ru-RU" b="1" dirty="0">
              <a:latin typeface="Mari-Arial" pitchFamily="34" charset="-52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38254"/>
              </p:ext>
            </p:extLst>
          </p:nvPr>
        </p:nvGraphicFramePr>
        <p:xfrm>
          <a:off x="611560" y="1484784"/>
          <a:ext cx="8075240" cy="3921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6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376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846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Mari-Arial" pitchFamily="34" charset="-52"/>
                        </a:rPr>
                        <a:t>Положительные черты</a:t>
                      </a:r>
                      <a:endParaRPr lang="ru-RU" sz="2000" b="1" dirty="0">
                        <a:latin typeface="Mari-Arial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Mari-Arial" pitchFamily="34" charset="-52"/>
                        </a:rPr>
                        <a:t> </a:t>
                      </a:r>
                      <a:r>
                        <a:rPr lang="ru-RU" sz="2400" b="1" dirty="0" smtClean="0">
                          <a:latin typeface="Mari-Arial" pitchFamily="34" charset="-52"/>
                        </a:rPr>
                        <a:t>Отрицательные</a:t>
                      </a:r>
                      <a:r>
                        <a:rPr lang="ru-RU" sz="2400" b="1" baseline="0" dirty="0" smtClean="0">
                          <a:latin typeface="Mari-Arial" pitchFamily="34" charset="-52"/>
                        </a:rPr>
                        <a:t>  черты</a:t>
                      </a:r>
                      <a:endParaRPr lang="ru-RU" sz="2400" b="1" dirty="0">
                        <a:latin typeface="Mari-Arial" pitchFamily="34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64323">
                <a:tc>
                  <a:txBody>
                    <a:bodyPr/>
                    <a:lstStyle/>
                    <a:p>
                      <a:pPr algn="just"/>
                      <a:endParaRPr lang="ru-RU" sz="2000" b="1" dirty="0" smtClean="0">
                        <a:latin typeface="Mari-Arial" pitchFamily="34" charset="-52"/>
                      </a:endParaRPr>
                    </a:p>
                    <a:p>
                      <a:pPr algn="just"/>
                      <a:r>
                        <a:rPr lang="ru-RU" sz="2000" b="1" dirty="0" smtClean="0">
                          <a:latin typeface="Mari-Arial" pitchFamily="34" charset="-52"/>
                        </a:rPr>
                        <a:t> - патриотизм, мужество,</a:t>
                      </a:r>
                      <a:r>
                        <a:rPr lang="ru-RU" sz="2000" b="1" baseline="0" dirty="0" smtClean="0">
                          <a:latin typeface="Mari-Arial" pitchFamily="34" charset="-52"/>
                        </a:rPr>
                        <a:t> </a:t>
                      </a:r>
                    </a:p>
                    <a:p>
                      <a:pPr algn="just"/>
                      <a:r>
                        <a:rPr lang="ru-RU" sz="2000" b="1" baseline="0" dirty="0" smtClean="0">
                          <a:latin typeface="Mari-Arial" pitchFamily="34" charset="-52"/>
                        </a:rPr>
                        <a:t>   </a:t>
                      </a:r>
                      <a:r>
                        <a:rPr lang="ru-RU" sz="2000" b="1" dirty="0" smtClean="0">
                          <a:latin typeface="Mari-Arial" pitchFamily="34" charset="-52"/>
                        </a:rPr>
                        <a:t>  храбрость;</a:t>
                      </a:r>
                    </a:p>
                    <a:p>
                      <a:pPr algn="just"/>
                      <a:r>
                        <a:rPr lang="ru-RU" sz="2000" b="1" dirty="0" smtClean="0">
                          <a:latin typeface="Mari-Arial" pitchFamily="34" charset="-52"/>
                        </a:rPr>
                        <a:t> - любовь к Родине, </a:t>
                      </a:r>
                    </a:p>
                    <a:p>
                      <a:pPr algn="just"/>
                      <a:r>
                        <a:rPr lang="ru-RU" sz="2000" b="1" dirty="0" smtClean="0">
                          <a:latin typeface="Mari-Arial" pitchFamily="34" charset="-52"/>
                        </a:rPr>
                        <a:t> - преданность товарищам;</a:t>
                      </a:r>
                    </a:p>
                    <a:p>
                      <a:pPr algn="just"/>
                      <a:r>
                        <a:rPr lang="ru-RU" sz="2000" b="1" dirty="0" smtClean="0">
                          <a:latin typeface="Mari-Arial" pitchFamily="34" charset="-52"/>
                        </a:rPr>
                        <a:t> - единство казаков, их вера, широта</a:t>
                      </a:r>
                      <a:r>
                        <a:rPr lang="ru-RU" sz="2000" b="1" baseline="0" dirty="0" smtClean="0">
                          <a:latin typeface="Mari-Arial" pitchFamily="34" charset="-52"/>
                        </a:rPr>
                        <a:t>  натуры.</a:t>
                      </a:r>
                      <a:endParaRPr lang="ru-RU" sz="2000" b="1" dirty="0">
                        <a:latin typeface="Mari-Arial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600" b="1" dirty="0" smtClean="0">
                        <a:latin typeface="Mari-Arial" pitchFamily="34" charset="-52"/>
                      </a:endParaRPr>
                    </a:p>
                    <a:p>
                      <a:pPr algn="just"/>
                      <a:r>
                        <a:rPr lang="ru-RU" sz="1600" b="1" dirty="0" smtClean="0">
                          <a:latin typeface="Mari-Arial" pitchFamily="34" charset="-52"/>
                        </a:rPr>
                        <a:t> - </a:t>
                      </a:r>
                      <a:r>
                        <a:rPr lang="ru-RU" sz="2000" b="1" dirty="0" smtClean="0">
                          <a:latin typeface="Mari-Arial" pitchFamily="34" charset="-52"/>
                        </a:rPr>
                        <a:t>жестокость;</a:t>
                      </a:r>
                    </a:p>
                    <a:p>
                      <a:pPr algn="just"/>
                      <a:r>
                        <a:rPr lang="ru-RU" sz="2000" b="1" dirty="0" smtClean="0">
                          <a:latin typeface="Mari-Arial" pitchFamily="34" charset="-52"/>
                        </a:rPr>
                        <a:t> - неуважительное</a:t>
                      </a:r>
                    </a:p>
                    <a:p>
                      <a:pPr algn="just"/>
                      <a:r>
                        <a:rPr lang="ru-RU" sz="2000" b="1" dirty="0" smtClean="0">
                          <a:latin typeface="Mari-Arial" pitchFamily="34" charset="-52"/>
                        </a:rPr>
                        <a:t>   отношение к женщине;</a:t>
                      </a:r>
                    </a:p>
                    <a:p>
                      <a:pPr algn="just"/>
                      <a:r>
                        <a:rPr lang="ru-RU" sz="2000" b="1" baseline="0" dirty="0" smtClean="0">
                          <a:latin typeface="Mari-Arial" pitchFamily="34" charset="-52"/>
                        </a:rPr>
                        <a:t> - предательство </a:t>
                      </a:r>
                      <a:r>
                        <a:rPr lang="ru-RU" sz="2000" b="1" baseline="0" dirty="0" err="1" smtClean="0">
                          <a:latin typeface="Mari-Arial" pitchFamily="34" charset="-52"/>
                        </a:rPr>
                        <a:t>Андрия</a:t>
                      </a:r>
                      <a:r>
                        <a:rPr lang="ru-RU" sz="2000" b="1" baseline="0" dirty="0" smtClean="0">
                          <a:latin typeface="Mari-Arial" pitchFamily="34" charset="-52"/>
                        </a:rPr>
                        <a:t>;   </a:t>
                      </a:r>
                    </a:p>
                    <a:p>
                      <a:pPr algn="just"/>
                      <a:r>
                        <a:rPr lang="ru-RU" sz="2000" b="1" baseline="0" dirty="0" smtClean="0">
                          <a:latin typeface="Mari-Arial" pitchFamily="34" charset="-52"/>
                        </a:rPr>
                        <a:t> - безудержность натуры.</a:t>
                      </a:r>
                      <a:endParaRPr lang="ru-RU" sz="2000" b="1" dirty="0" smtClean="0">
                        <a:latin typeface="Mari-Arial" pitchFamily="34" charset="-52"/>
                      </a:endParaRPr>
                    </a:p>
                    <a:p>
                      <a:endParaRPr lang="ru-RU" sz="2000" b="1" dirty="0" smtClean="0">
                        <a:latin typeface="Mari-Arial" pitchFamily="34" charset="-52"/>
                      </a:endParaRPr>
                    </a:p>
                    <a:p>
                      <a:endParaRPr lang="ru-RU" sz="1600" b="1" dirty="0" smtClean="0">
                        <a:latin typeface="Mari-Arial" pitchFamily="34" charset="-52"/>
                      </a:endParaRPr>
                    </a:p>
                    <a:p>
                      <a:endParaRPr lang="ru-RU" sz="1600" b="1" dirty="0" smtClean="0">
                        <a:latin typeface="Mari-Arial" pitchFamily="34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www.historbook.ru/bogd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12" y="836712"/>
            <a:ext cx="2779428" cy="3423751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35756" y="4978559"/>
            <a:ext cx="2271722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Mari-Arial" pitchFamily="34" charset="-52"/>
              </a:rPr>
              <a:t>Гетман   Богдан Хмельницкий</a:t>
            </a:r>
            <a:endParaRPr lang="ru-RU" b="1" dirty="0">
              <a:latin typeface="Mari-Arial" pitchFamily="34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57554" y="214290"/>
            <a:ext cx="54292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-3175" algn="just"/>
            <a:r>
              <a:rPr lang="ru-RU" sz="2400" b="1" i="1" dirty="0" smtClean="0">
                <a:latin typeface="Mari-Arial" pitchFamily="34" charset="-52"/>
                <a:cs typeface="Times New Roman" panose="02020603050405020304" pitchFamily="18" charset="0"/>
              </a:rPr>
              <a:t>Богдан (Зиновий) Михайлович Хмельницкий</a:t>
            </a:r>
            <a:r>
              <a:rPr lang="ru-RU" sz="2400" b="1" dirty="0" smtClean="0">
                <a:latin typeface="Mari-Arial" pitchFamily="34" charset="-52"/>
                <a:cs typeface="Times New Roman" panose="02020603050405020304" pitchFamily="18" charset="0"/>
              </a:rPr>
              <a:t> (около 1595-1657) </a:t>
            </a:r>
            <a:r>
              <a:rPr lang="ru-RU" sz="2400" b="1" dirty="0" smtClean="0">
                <a:latin typeface="Mari-Arial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 smtClean="0">
                <a:latin typeface="Mari-Arial" pitchFamily="34" charset="-52"/>
                <a:ea typeface="Times New Roman" panose="02020603050405020304" pitchFamily="18" charset="0"/>
              </a:rPr>
              <a:t>гет­ман Украины, в 1648-1654 гг. возглавлял освободительное движение украинского народа против Польши. Принадлежал к числу средних ук­раинских феодалов, его отец был казацким старшиной. Хмельницкий по­лучил хорошее образование, знал польский, турецкий, латинский языки, в молодости участвовал в сухопутных и морских походах казаков, так что имел за плечами и немалый военный опыт.</a:t>
            </a:r>
            <a:endParaRPr lang="ru-RU" sz="2400" b="1" dirty="0">
              <a:latin typeface="Mari-Arial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85875" y="214313"/>
            <a:ext cx="6215063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ari-Arial" pitchFamily="34" charset="-52"/>
                <a:cs typeface="Arial" pitchFamily="34" charset="0"/>
              </a:rPr>
              <a:t>Этапы  освободительной борьбы: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50" y="1000125"/>
            <a:ext cx="250031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cs typeface="Arial" pitchFamily="34" charset="0"/>
              </a:rPr>
              <a:t>I</a:t>
            </a:r>
            <a:r>
              <a:rPr lang="ru-RU" sz="2400" b="1" dirty="0">
                <a:latin typeface="Mari-Arial" pitchFamily="34" charset="-52"/>
                <a:cs typeface="Arial" pitchFamily="34" charset="0"/>
              </a:rPr>
              <a:t> этап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ari-Arial" pitchFamily="34" charset="-52"/>
                <a:cs typeface="Arial" pitchFamily="34" charset="0"/>
              </a:rPr>
              <a:t>1648-1649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813" y="1928813"/>
            <a:ext cx="2500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cs typeface="Arial" pitchFamily="34" charset="0"/>
              </a:rPr>
              <a:t>II</a:t>
            </a:r>
            <a:r>
              <a:rPr lang="ru-RU" sz="2400" b="1" dirty="0" smtClean="0">
                <a:cs typeface="Arial" pitchFamily="34" charset="0"/>
              </a:rPr>
              <a:t> </a:t>
            </a:r>
            <a:r>
              <a:rPr lang="ru-RU" sz="2400" b="1" dirty="0" smtClean="0">
                <a:latin typeface="Mari-Arial" pitchFamily="34" charset="-52"/>
                <a:cs typeface="Arial" pitchFamily="34" charset="0"/>
              </a:rPr>
              <a:t>этап</a:t>
            </a:r>
            <a:endParaRPr lang="ru-RU" sz="2400" b="1" dirty="0">
              <a:latin typeface="Mari-Arial" pitchFamily="34" charset="-5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ari-Arial" pitchFamily="34" charset="-52"/>
                <a:cs typeface="Arial" pitchFamily="34" charset="0"/>
              </a:rPr>
              <a:t>1650-1651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1863" y="2060575"/>
            <a:ext cx="2500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cs typeface="Arial" pitchFamily="34" charset="0"/>
              </a:rPr>
              <a:t>III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smtClean="0">
                <a:latin typeface="Mari-Arial" pitchFamily="34" charset="-52"/>
                <a:cs typeface="Arial" pitchFamily="34" charset="0"/>
              </a:rPr>
              <a:t>этап</a:t>
            </a:r>
            <a:endParaRPr lang="ru-RU" sz="2400" dirty="0">
              <a:latin typeface="Mari-Arial" pitchFamily="34" charset="-5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ari-Arial" pitchFamily="34" charset="-52"/>
                <a:cs typeface="Arial" pitchFamily="34" charset="0"/>
              </a:rPr>
              <a:t>1653-1654</a:t>
            </a:r>
          </a:p>
        </p:txBody>
      </p:sp>
      <p:pic>
        <p:nvPicPr>
          <p:cNvPr id="8" name="Picture 2" descr="http://i.piccy.info/i5/38/82/278238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09" y="2000240"/>
            <a:ext cx="2069177" cy="16557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71433" y="3656013"/>
            <a:ext cx="2857520" cy="30003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Mari-Arial" pitchFamily="34" charset="-52"/>
                <a:cs typeface="Arial" pitchFamily="34" charset="0"/>
              </a:rPr>
              <a:t>Весна1648-1649 </a:t>
            </a:r>
            <a:r>
              <a:rPr lang="ru-RU" sz="2000" b="1" dirty="0">
                <a:latin typeface="Mari-Arial" pitchFamily="34" charset="-52"/>
                <a:cs typeface="Arial" pitchFamily="34" charset="0"/>
              </a:rPr>
              <a:t>г – </a:t>
            </a:r>
            <a:r>
              <a:rPr lang="ru-RU" sz="2000" b="1" dirty="0" err="1">
                <a:latin typeface="Mari-Arial" pitchFamily="34" charset="-52"/>
                <a:cs typeface="Arial" pitchFamily="34" charset="0"/>
              </a:rPr>
              <a:t>Зборовский</a:t>
            </a:r>
            <a:r>
              <a:rPr lang="ru-RU" sz="2000" b="1" dirty="0">
                <a:latin typeface="Mari-Arial" pitchFamily="34" charset="-52"/>
                <a:cs typeface="Arial" pitchFamily="34" charset="0"/>
              </a:rPr>
              <a:t> мирный договор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ari-Arial" pitchFamily="34" charset="-52"/>
                <a:cs typeface="Arial" pitchFamily="34" charset="0"/>
              </a:rPr>
              <a:t>Самостоятельное управление во главе с гетманом Б.Хмельницким в Киевском, Черниговском </a:t>
            </a:r>
            <a:r>
              <a:rPr lang="ru-RU" sz="2000" b="1" dirty="0" smtClean="0">
                <a:latin typeface="Mari-Arial" pitchFamily="34" charset="-52"/>
                <a:cs typeface="Arial" pitchFamily="34" charset="0"/>
              </a:rPr>
              <a:t>воеводствах</a:t>
            </a:r>
            <a:endParaRPr lang="ru-RU" sz="2000" b="1" dirty="0">
              <a:latin typeface="Mari-Arial" pitchFamily="34" charset="-52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28953" y="2822574"/>
            <a:ext cx="2857520" cy="22860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ari-Arial" pitchFamily="34" charset="-52"/>
                <a:cs typeface="Arial" pitchFamily="34" charset="0"/>
              </a:rPr>
              <a:t>1651 г – Белоцерковский мирный договор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ari-Arial" pitchFamily="34" charset="-52"/>
                <a:cs typeface="Arial" pitchFamily="34" charset="0"/>
              </a:rPr>
              <a:t>Власть гетмана сохранялась только в Киеве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27717" y="3038476"/>
            <a:ext cx="2714677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ari-Arial" pitchFamily="34" charset="-52"/>
                <a:cs typeface="Arial" pitchFamily="34" charset="0"/>
              </a:rPr>
              <a:t>1 октября 1653 г – Земский собор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ari-Arial" pitchFamily="34" charset="-52"/>
                <a:cs typeface="Arial" pitchFamily="34" charset="0"/>
              </a:rPr>
              <a:t>8 января 1654 г – </a:t>
            </a:r>
            <a:r>
              <a:rPr lang="ru-RU" sz="2000" dirty="0" err="1">
                <a:latin typeface="Mari-Arial" pitchFamily="34" charset="-52"/>
                <a:cs typeface="Arial" pitchFamily="34" charset="0"/>
              </a:rPr>
              <a:t>Переяславская</a:t>
            </a:r>
            <a:r>
              <a:rPr lang="ru-RU" sz="2000" dirty="0">
                <a:latin typeface="Mari-Arial" pitchFamily="34" charset="-52"/>
                <a:cs typeface="Arial" pitchFamily="34" charset="0"/>
              </a:rPr>
              <a:t> Рада – вхождение Украины в состав </a:t>
            </a:r>
            <a:r>
              <a:rPr lang="ru-RU" sz="2000" dirty="0" smtClean="0">
                <a:latin typeface="Mari-Arial" pitchFamily="34" charset="-52"/>
                <a:cs typeface="Arial" pitchFamily="34" charset="0"/>
              </a:rPr>
              <a:t>России.</a:t>
            </a:r>
            <a:endParaRPr lang="ru-RU" sz="2000" dirty="0">
              <a:latin typeface="Mari-Arial" pitchFamily="34" charset="-5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42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521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Значение воссоединения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/>
              <a:t>Украины с Россией.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68624"/>
            <a:ext cx="8856984" cy="37338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    </a:t>
            </a:r>
          </a:p>
          <a:p>
            <a:pPr marL="0" indent="0">
              <a:buNone/>
            </a:pPr>
            <a:r>
              <a:rPr lang="ru-RU" sz="2000" b="1" dirty="0" smtClean="0"/>
              <a:t>    </a:t>
            </a:r>
            <a:r>
              <a:rPr lang="ru-RU" sz="2400" b="1" dirty="0" smtClean="0"/>
              <a:t>1. Украинский </a:t>
            </a:r>
            <a:r>
              <a:rPr lang="ru-RU" sz="2400" b="1" dirty="0"/>
              <a:t>народ объединился с братским русским народом, с которым был связан общностью происхождения и исторического развития. </a:t>
            </a:r>
            <a:endParaRPr lang="ru-RU" sz="2400" dirty="0"/>
          </a:p>
          <a:p>
            <a:pPr marL="0" indent="0">
              <a:buNone/>
            </a:pPr>
            <a:r>
              <a:rPr lang="ru-RU" sz="2400" b="1" dirty="0" smtClean="0"/>
              <a:t>     2.Украина </a:t>
            </a:r>
            <a:r>
              <a:rPr lang="ru-RU" sz="2400" b="1" dirty="0"/>
              <a:t>получила более широкие возможности развивать сельское хозяйство, ремесло, торговлю</a:t>
            </a:r>
            <a:r>
              <a:rPr lang="ru-RU" sz="2400" b="1" dirty="0" smtClean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    </a:t>
            </a:r>
            <a:r>
              <a:rPr lang="ru-RU" sz="2400" b="1" dirty="0"/>
              <a:t>3.Между русским и украинским народами неуклонно росли экономические и культурные связи.</a:t>
            </a:r>
          </a:p>
          <a:p>
            <a:pPr marL="0" indent="0">
              <a:buNone/>
            </a:pPr>
            <a:r>
              <a:rPr lang="ru-RU" sz="2400" b="1" dirty="0" smtClean="0"/>
              <a:t>   4</a:t>
            </a:r>
            <a:r>
              <a:rPr lang="ru-RU" sz="2400" b="1" dirty="0"/>
              <a:t>. Укрепилась их дружба в совместной борьбе против западного влияния. </a:t>
            </a:r>
          </a:p>
          <a:p>
            <a:pPr marL="0" indent="0">
              <a:buNone/>
            </a:pPr>
            <a:r>
              <a:rPr lang="ru-RU" sz="2400" b="1" dirty="0" smtClean="0"/>
              <a:t>      Вывод</a:t>
            </a:r>
            <a:r>
              <a:rPr lang="ru-RU" sz="2400" b="1" dirty="0"/>
              <a:t>: В составе Русского государства украинский народ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  приобрёл </a:t>
            </a:r>
            <a:r>
              <a:rPr lang="ru-RU" sz="2400" b="1" dirty="0"/>
              <a:t>в лице русского народа верного союзника и </a:t>
            </a:r>
            <a:r>
              <a:rPr lang="ru-RU" sz="2400" b="1" dirty="0" smtClean="0"/>
              <a:t>  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надёжного   защитника </a:t>
            </a:r>
            <a:r>
              <a:rPr lang="ru-RU" sz="2400" b="1" dirty="0"/>
              <a:t>от внешних врагов</a:t>
            </a:r>
            <a:r>
              <a:rPr lang="ru-RU" sz="2000" b="1" dirty="0"/>
              <a:t>.</a:t>
            </a:r>
            <a:endParaRPr lang="ru-RU" sz="20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3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Mari-Arial" pitchFamily="34" charset="-52"/>
              </a:rPr>
              <a:t>И.Е. Репин</a:t>
            </a:r>
            <a:br>
              <a:rPr lang="ru-RU" sz="2400" b="1" dirty="0" smtClean="0">
                <a:latin typeface="Mari-Arial" pitchFamily="34" charset="-52"/>
              </a:rPr>
            </a:br>
            <a:r>
              <a:rPr lang="ru-RU" sz="2400" b="1" dirty="0" smtClean="0">
                <a:latin typeface="Mari-Arial" pitchFamily="34" charset="-52"/>
              </a:rPr>
              <a:t> «Запорожцы пишут письмо турецкому султану»  </a:t>
            </a:r>
            <a:endParaRPr lang="ru-RU" sz="2400" dirty="0">
              <a:latin typeface="Mari-Arial" pitchFamily="34" charset="-5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Содержимое 4" descr="http://oknasocrealisma.com/wp-content/uploads/2018/01/IMG_6134-960x5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11484"/>
            <a:ext cx="8229600" cy="430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92869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ari-Arial" pitchFamily="34" charset="-52"/>
              </a:rPr>
              <a:t>Тестовые вопросы</a:t>
            </a:r>
            <a:endParaRPr lang="ru-RU" dirty="0">
              <a:latin typeface="Mari-Arial" pitchFamily="34" charset="-52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1071546"/>
            <a:ext cx="7772400" cy="53578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1. Какое историческое событие легло в основу повести Гоголя «Тарас </a:t>
            </a:r>
            <a:r>
              <a:rPr lang="ru-RU" sz="2400" b="1" dirty="0" err="1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Бульба</a:t>
            </a:r>
            <a: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»:</a:t>
            </a:r>
            <a:b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А. Освободительная война украинских казаков против польских захватчиков. </a:t>
            </a:r>
            <a:b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Б. Освободительная война украинских казаков против турецких захватчиков. </a:t>
            </a:r>
            <a:b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В.  Освободительная война уральских казаков против польских захватчиков. </a:t>
            </a:r>
            <a: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2.  Где происходят события повести: </a:t>
            </a:r>
            <a:br>
              <a:rPr lang="ru-RU" sz="2400" b="1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А. В России </a:t>
            </a:r>
            <a:b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Б. На Украине </a:t>
            </a:r>
            <a:b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ari-Arial" pitchFamily="34" charset="-52"/>
                <a:cs typeface="Times New Roman" pitchFamily="18" charset="0"/>
              </a:rPr>
              <a:t>В.В Турции </a:t>
            </a:r>
            <a:r>
              <a:rPr lang="ru-RU" sz="2400" dirty="0" smtClean="0">
                <a:latin typeface="Mari-Arial" pitchFamily="34" charset="-52"/>
              </a:rPr>
              <a:t/>
            </a:r>
            <a:br>
              <a:rPr lang="ru-RU" sz="2400" dirty="0" smtClean="0">
                <a:latin typeface="Mari-Arial" pitchFamily="34" charset="-52"/>
              </a:rPr>
            </a:br>
            <a:endParaRPr lang="ru-RU" sz="2400" dirty="0">
              <a:latin typeface="Mari-Arial" pitchFamily="34" charset="-52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85720" y="428604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3. Кто такие казаки?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А. Казаки - сословие людей, которые отличались особым положением, но всегда становились на защиту Родины. 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Б. Казаки – сословие людей, проживающих на территории России, занимающиеся земледелием. 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В. Казаки – сословие людей, проживающих на определённой территории, не подчиняющихся законам страны.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4. Запорожская Сечь - это…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А. Военная организация вольных казаков, основанная на товариществе и братстве, главным назначением которой было служение своему Отечеству, защита Родины. 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Б. Сбор казаков для проведения военных учений 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В.Место на Украине, где проживали казаки.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571440" y="2276872"/>
            <a:ext cx="857256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5. Повесть Гоголя «Тарас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Бульба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» - это: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Романтическая повесть;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Фантастическая повесть;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Историческая повесть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57158" y="1471088"/>
            <a:ext cx="842968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Домашнее задание: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прочитать параграф 24,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составить </a:t>
            </a:r>
            <a:r>
              <a:rPr lang="ru-RU" sz="4400" b="1" dirty="0" err="1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4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 на тему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«Запорожская Сечь».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57158" y="-66097"/>
            <a:ext cx="842968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Mari-Arial" pitchFamily="34" charset="-52"/>
                <a:cs typeface="Times New Roman" pitchFamily="18" charset="0"/>
              </a:rPr>
              <a:t>Продолжи фразу: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>
              <a:latin typeface="Mari-Arial" pitchFamily="34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cs typeface="Times New Roman" pitchFamily="18" charset="0"/>
              </a:rPr>
              <a:t>Сегодня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cs typeface="Times New Roman" pitchFamily="18" charset="0"/>
              </a:rPr>
              <a:t> на уроке  я узнал…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Сегодня на уроке мне понравилось..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Сегодня на уроке я поставил себе оценку..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Мне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 было трудно..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baseline="0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Я</a:t>
            </a:r>
            <a:r>
              <a:rPr lang="ru-RU" sz="3600" b="1" dirty="0" smtClean="0"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 сегодня доволен своей работой..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ari-Arial" pitchFamily="34" charset="-52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ari-Arial" pitchFamily="34" charset="-5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gogol.lit-info.ru/images/gogol/gogol_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2" name="Picture 3" descr="Портрет Гоголя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14290"/>
            <a:ext cx="2965508" cy="3643338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1428728" y="4857760"/>
            <a:ext cx="6715140" cy="642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4478913"/>
            <a:ext cx="828677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Тема: </a:t>
            </a:r>
            <a:r>
              <a:rPr lang="ru-RU" sz="36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  <a:t>«Историческая роль казачества и его изображение в повести Н.В.Гоголя «Тарас </a:t>
            </a:r>
            <a:r>
              <a:rPr lang="ru-RU" sz="3600" b="1" i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  <a:t>Бульба</a:t>
            </a:r>
            <a:r>
              <a:rPr lang="ru-RU" sz="36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j-lt"/>
              </a:rPr>
              <a:t>»</a:t>
            </a:r>
            <a:endParaRPr lang="ru-RU" sz="4400" b="1" i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61436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357290" y="1928802"/>
            <a:ext cx="7215238" cy="2428891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 rtl="0"/>
            <a:endParaRPr lang="ru-RU" sz="4800" b="1" kern="10" spc="-48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Monotype Corsiva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5357818" y="5572140"/>
            <a:ext cx="3786182" cy="6000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9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6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Mari-Arial" pitchFamily="34" charset="-52"/>
              </a:rPr>
              <a:t>План урока:</a:t>
            </a:r>
            <a:endParaRPr lang="ru-RU" sz="5400" b="1" dirty="0">
              <a:latin typeface="Mari-Arial" pitchFamily="34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>
                <a:latin typeface="Mari-Arial" pitchFamily="34" charset="-52"/>
              </a:rPr>
              <a:t>1</a:t>
            </a:r>
            <a:r>
              <a:rPr lang="ru-RU" sz="3600" b="1" dirty="0" smtClean="0">
                <a:latin typeface="Mari-Arial" pitchFamily="34" charset="-52"/>
              </a:rPr>
              <a:t>. Украинско-белорусские земли.</a:t>
            </a:r>
          </a:p>
          <a:p>
            <a:pPr algn="just">
              <a:buNone/>
            </a:pPr>
            <a:r>
              <a:rPr lang="ru-RU" sz="3600" b="1" dirty="0" smtClean="0">
                <a:latin typeface="Mari-Arial" pitchFamily="34" charset="-52"/>
              </a:rPr>
              <a:t>2. Запорожская Сечь.</a:t>
            </a:r>
          </a:p>
          <a:p>
            <a:pPr algn="just">
              <a:buNone/>
            </a:pPr>
            <a:r>
              <a:rPr lang="ru-RU" sz="3600" b="1" dirty="0" smtClean="0">
                <a:latin typeface="Mari-Arial" pitchFamily="34" charset="-52"/>
              </a:rPr>
              <a:t>3.«Навеки с Россией». Богдан Хмельницкий. </a:t>
            </a:r>
          </a:p>
          <a:p>
            <a:pPr algn="just"/>
            <a:endParaRPr lang="ru-RU" sz="2800" b="1" dirty="0">
              <a:latin typeface="Mari-Arial" pitchFamily="34" charset="-5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8928992" cy="5446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32473"/>
            <a:ext cx="8858280" cy="839799"/>
          </a:xfrm>
        </p:spPr>
        <p:txBody>
          <a:bodyPr>
            <a:normAutofit/>
          </a:bodyPr>
          <a:lstStyle/>
          <a:p>
            <a:pPr marL="88900" indent="0" algn="ctr">
              <a:buNone/>
            </a:pPr>
            <a:r>
              <a:rPr lang="ru-RU" sz="2000" b="1" dirty="0" smtClean="0">
                <a:latin typeface="Mari-Arial" pitchFamily="34" charset="-52"/>
              </a:rPr>
              <a:t>Казаки-вольные люди, жившие в степи и не подчинявшиеся государству и его законам. </a:t>
            </a:r>
            <a:endParaRPr lang="ru-RU" sz="2000" b="1" dirty="0">
              <a:latin typeface="Mari-Arial" pitchFamily="34" charset="-52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357825"/>
            <a:ext cx="8429684" cy="1246275"/>
          </a:xfrm>
        </p:spPr>
        <p:txBody>
          <a:bodyPr>
            <a:noAutofit/>
          </a:bodyPr>
          <a:lstStyle/>
          <a:p>
            <a:pPr marL="88900" indent="0" algn="just">
              <a:buNone/>
            </a:pPr>
            <a:r>
              <a:rPr lang="ru-RU" sz="1600" b="1" dirty="0" smtClean="0">
                <a:latin typeface="Mari-Arial" pitchFamily="34" charset="-52"/>
              </a:rPr>
              <a:t>        Основную часть казачества составляли беглые крестьяне, искавшие в незаселенных «диких полях» и на днепровских порогах спасения от польских и украинских магнатов.  На островах Днепра они построили небольшое укрепление и назвали его Запорожская Сечь, а себя – запорожскими казаками. </a:t>
            </a:r>
          </a:p>
          <a:p>
            <a:pPr marL="88900" indent="0" algn="just">
              <a:buNone/>
            </a:pPr>
            <a:endParaRPr lang="ru-RU" sz="1600" b="1" dirty="0">
              <a:latin typeface="Mari-Arial" pitchFamily="34" charset="-52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6146" name="Picture 2" descr="C:\Documents and Settings\User\Рабочий стол\4.JPG"/>
          <p:cNvPicPr>
            <a:picLocks noChangeAspect="1" noChangeArrowheads="1"/>
          </p:cNvPicPr>
          <p:nvPr/>
        </p:nvPicPr>
        <p:blipFill rotWithShape="1">
          <a:blip r:embed="rId2" cstate="print"/>
          <a:srcRect t="6241"/>
          <a:stretch/>
        </p:blipFill>
        <p:spPr bwMode="auto">
          <a:xfrm>
            <a:off x="357158" y="135931"/>
            <a:ext cx="8429684" cy="5023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Documents and Settings\User\Рабочий стол\Безымянный.JPG"/>
          <p:cNvPicPr>
            <a:picLocks noChangeAspect="1" noChangeArrowheads="1"/>
          </p:cNvPicPr>
          <p:nvPr/>
        </p:nvPicPr>
        <p:blipFill rotWithShape="1">
          <a:blip r:embed="rId3" cstate="print"/>
          <a:srcRect t="12660"/>
          <a:stretch/>
        </p:blipFill>
        <p:spPr bwMode="auto">
          <a:xfrm>
            <a:off x="357158" y="258163"/>
            <a:ext cx="8429684" cy="4778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86454"/>
            <a:ext cx="8572560" cy="93206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 smtClean="0">
                <a:latin typeface="Mari-Arial" pitchFamily="34" charset="-52"/>
              </a:rPr>
              <a:t>      Запорожская Сечь представляла собою строгую военную организацию, сторожевой бастион, где проходили выучку молодые казаки. Но были здесь и старые, закаленные в походах и битвах казаки. </a:t>
            </a:r>
          </a:p>
          <a:p>
            <a:endParaRPr lang="ru-RU" sz="1800" b="1" dirty="0">
              <a:latin typeface="Mari-Arial" pitchFamily="34" charset="-52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9457" name="Picture 1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501122" cy="5415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User\Рабочий стол\Безымянный.JPG"/>
          <p:cNvPicPr>
            <a:picLocks noChangeAspect="1" noChangeArrowheads="1"/>
          </p:cNvPicPr>
          <p:nvPr/>
        </p:nvPicPr>
        <p:blipFill rotWithShape="1">
          <a:blip r:embed="rId4" cstate="print"/>
          <a:srcRect l="40833" t="20526" r="18334" b="3766"/>
          <a:stretch/>
        </p:blipFill>
        <p:spPr bwMode="auto">
          <a:xfrm>
            <a:off x="332717" y="404664"/>
            <a:ext cx="4071934" cy="4814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8" name="Picture 2" descr="C:\Documents and Settings\User\Рабочий стол\3.JPG"/>
          <p:cNvPicPr>
            <a:picLocks noChangeAspect="1" noChangeArrowheads="1"/>
          </p:cNvPicPr>
          <p:nvPr/>
        </p:nvPicPr>
        <p:blipFill rotWithShape="1">
          <a:blip r:embed="rId5" cstate="print"/>
          <a:srcRect t="17051"/>
          <a:stretch/>
        </p:blipFill>
        <p:spPr bwMode="auto">
          <a:xfrm>
            <a:off x="4572000" y="446049"/>
            <a:ext cx="4320480" cy="4782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Запорожский марш.mp3">
            <a:hlinkClick r:id="" action="ppaction://media"/>
          </p:cNvPr>
          <p:cNvPicPr>
            <a:picLocks noChangeAspect="1"/>
          </p:cNvPicPr>
          <p:nvPr>
            <a:audioFile r:link="rId1"/>
            <p:extLst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45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72074"/>
            <a:ext cx="8501122" cy="1428760"/>
          </a:xfrm>
        </p:spPr>
        <p:txBody>
          <a:bodyPr>
            <a:noAutofit/>
          </a:bodyPr>
          <a:lstStyle/>
          <a:p>
            <a:pPr marL="0" indent="369888" algn="just">
              <a:buNone/>
            </a:pPr>
            <a:r>
              <a:rPr lang="ru-RU" sz="2000" b="1" i="1" dirty="0" smtClean="0">
                <a:latin typeface="Mari-Arial" pitchFamily="34" charset="-52"/>
              </a:rPr>
              <a:t>Курень </a:t>
            </a:r>
            <a:r>
              <a:rPr lang="ru-RU" sz="2000" b="1" dirty="0" smtClean="0">
                <a:latin typeface="Mari-Arial" pitchFamily="34" charset="-52"/>
              </a:rPr>
              <a:t>(строение)  представлял собой просторный, сплетенный из хвороста шалаш, покрытый сверху лошадиными шкурами, в котором и проживали все казаки этого же </a:t>
            </a:r>
            <a:r>
              <a:rPr lang="ru-RU" sz="2000" b="1" i="1" dirty="0" smtClean="0">
                <a:latin typeface="Mari-Arial" pitchFamily="34" charset="-52"/>
              </a:rPr>
              <a:t>куреня</a:t>
            </a:r>
            <a:r>
              <a:rPr lang="ru-RU" sz="2000" b="1" dirty="0" smtClean="0">
                <a:latin typeface="Mari-Arial" pitchFamily="34" charset="-52"/>
              </a:rPr>
              <a:t>, как войсковой единицы.</a:t>
            </a:r>
            <a:endParaRPr lang="ru-RU" sz="2000" b="1" dirty="0">
              <a:latin typeface="Mari-Arial" pitchFamily="34" charset="-52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16385" name="Picture 1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6726279" cy="479715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86" name="Picture 2" descr="C:\Documents and Settings\User\Рабочий стол\3.JPG"/>
          <p:cNvPicPr>
            <a:picLocks noChangeAspect="1" noChangeArrowheads="1"/>
          </p:cNvPicPr>
          <p:nvPr/>
        </p:nvPicPr>
        <p:blipFill rotWithShape="1">
          <a:blip r:embed="rId3" cstate="print"/>
          <a:srcRect b="20113"/>
          <a:stretch/>
        </p:blipFill>
        <p:spPr bwMode="auto">
          <a:xfrm>
            <a:off x="214282" y="285728"/>
            <a:ext cx="8714846" cy="457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User\Рабочий стол\0_3ef5_87623183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719"/>
            <a:ext cx="9144000" cy="5357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Documents and Settings\User\Рабочий стол\День_города_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523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428402"/>
            <a:ext cx="8643998" cy="1382402"/>
          </a:xfrm>
        </p:spPr>
        <p:txBody>
          <a:bodyPr>
            <a:noAutofit/>
          </a:bodyPr>
          <a:lstStyle/>
          <a:p>
            <a:pPr marL="0" indent="369888" algn="just">
              <a:buNone/>
            </a:pPr>
            <a:r>
              <a:rPr lang="ru-RU" sz="1600" b="1" i="1" dirty="0" smtClean="0">
                <a:latin typeface="Mari-Arial" pitchFamily="34" charset="-52"/>
              </a:rPr>
              <a:t>.</a:t>
            </a:r>
            <a:r>
              <a:rPr lang="ru-RU" sz="1600" b="1" dirty="0" smtClean="0">
                <a:latin typeface="Mari-Arial" pitchFamily="34" charset="-52"/>
              </a:rPr>
              <a:t>..</a:t>
            </a:r>
            <a:r>
              <a:rPr lang="ru-RU" sz="1600" b="1" i="1" dirty="0" smtClean="0">
                <a:latin typeface="Mari-Arial" pitchFamily="34" charset="-52"/>
              </a:rPr>
              <a:t>Сечь не любила затруднять себя военными упражнениями и терять время; юношество воспитывалось и образовывалось в ней одним опытом, в самом пылу битв, которые оттого были почти беспрерывны. </a:t>
            </a:r>
          </a:p>
          <a:p>
            <a:pPr algn="r">
              <a:buNone/>
            </a:pPr>
            <a:r>
              <a:rPr lang="ru-RU" sz="1600" b="1" i="1" dirty="0" smtClean="0">
                <a:latin typeface="Mari-Arial" pitchFamily="34" charset="-52"/>
              </a:rPr>
              <a:t>Н. Гоголь.</a:t>
            </a:r>
            <a:endParaRPr lang="ru-RU" sz="1200" b="1" dirty="0">
              <a:latin typeface="Mari-Arial" pitchFamily="34" charset="-52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6" name="Picture 3" descr="C:\Documents and Settings\User\Рабочий стол\ИВШ\image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88640"/>
            <a:ext cx="1285885" cy="1296144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6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241" name="Picture 1" descr="C:\Documents and Settings\User\Рабочий стол\2.JPG"/>
          <p:cNvPicPr>
            <a:picLocks noChangeAspect="1" noChangeArrowheads="1"/>
          </p:cNvPicPr>
          <p:nvPr/>
        </p:nvPicPr>
        <p:blipFill rotWithShape="1">
          <a:blip r:embed="rId2" cstate="print"/>
          <a:srcRect t="20979"/>
          <a:stretch/>
        </p:blipFill>
        <p:spPr bwMode="auto">
          <a:xfrm>
            <a:off x="223436" y="1044550"/>
            <a:ext cx="4333887" cy="4741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C:\Documents and Settings\User\Рабочий стол\3.JPG"/>
          <p:cNvPicPr>
            <a:picLocks noChangeAspect="1" noChangeArrowheads="1"/>
          </p:cNvPicPr>
          <p:nvPr/>
        </p:nvPicPr>
        <p:blipFill rotWithShape="1">
          <a:blip r:embed="rId3" cstate="print"/>
          <a:srcRect l="-1690" t="27933" r="1690" b="-6872"/>
          <a:stretch/>
        </p:blipFill>
        <p:spPr bwMode="auto">
          <a:xfrm>
            <a:off x="4643438" y="1412776"/>
            <a:ext cx="4295786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14480" y="142852"/>
            <a:ext cx="72152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71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Промежутки казаки почитали скучным занимать изучением какой-нибудь дисциплины, кроме разве стрельбы в цель да изредка конной скачки и гоньбы за зверем в степях и лугах; все прочее время отдавалось гульбе - признаку широкого размета душевной воли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Mari-Arial" pitchFamily="34" charset="-52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Mari-Arial" pitchFamily="34" charset="-52"/>
            </a:endParaRPr>
          </a:p>
        </p:txBody>
      </p:sp>
      <p:pic>
        <p:nvPicPr>
          <p:cNvPr id="11" name="Picture 3" descr="C:\Documents and Settings\User\Рабочий стол\ИВШ\image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596" y="88615"/>
            <a:ext cx="1279362" cy="1324162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7358082" y="2071678"/>
            <a:ext cx="1502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0000CC"/>
                </a:solidFill>
                <a:latin typeface="Mari-Arial" pitchFamily="34" charset="-52"/>
              </a:rPr>
              <a:t>Н. Гоголь.</a:t>
            </a:r>
            <a:endParaRPr lang="ru-RU" sz="2000" b="1" dirty="0">
              <a:latin typeface="Mari-Arial" pitchFamily="34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19" y="5789354"/>
            <a:ext cx="8643999" cy="925794"/>
          </a:xfrm>
        </p:spPr>
        <p:txBody>
          <a:bodyPr>
            <a:noAutofit/>
          </a:bodyPr>
          <a:lstStyle/>
          <a:p>
            <a:pPr marL="0" indent="357188" algn="just">
              <a:buNone/>
            </a:pPr>
            <a:r>
              <a:rPr lang="ru-RU" sz="1800" b="1" dirty="0" smtClean="0">
                <a:latin typeface="Mari-Arial" pitchFamily="34" charset="-52"/>
              </a:rPr>
              <a:t>В мирное время пьянство на Сечи не возбранялось, однако при объявлении военного положения и в походе за употребление спиртного полагалась смертная казнь.</a:t>
            </a:r>
          </a:p>
          <a:p>
            <a:pPr algn="just"/>
            <a:endParaRPr lang="ru-RU" sz="1800" b="1" dirty="0">
              <a:latin typeface="Mari-Arial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8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7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980"/>
                            </p:stCondLst>
                            <p:childTnLst>
                              <p:par>
                                <p:cTn id="23" presetID="27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</p:bld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734</Words>
  <Application>Microsoft Office PowerPoint</Application>
  <PresentationFormat>Экран (4:3)</PresentationFormat>
  <Paragraphs>98</Paragraphs>
  <Slides>19</Slides>
  <Notes>2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Mari-Arial</vt:lpstr>
      <vt:lpstr>Monotype Corsiva</vt:lpstr>
      <vt:lpstr>Times New Roman</vt:lpstr>
      <vt:lpstr>Wingdings</vt:lpstr>
      <vt:lpstr>Тема Office</vt:lpstr>
      <vt:lpstr>Объект упаковщика для оболочки</vt:lpstr>
      <vt:lpstr>Презентация PowerPoint</vt:lpstr>
      <vt:lpstr>Презентация PowerPoint</vt:lpstr>
      <vt:lpstr>План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Черты казаков</vt:lpstr>
      <vt:lpstr>Презентация PowerPoint</vt:lpstr>
      <vt:lpstr>Презентация PowerPoint</vt:lpstr>
      <vt:lpstr>Значение воссоединения  Украины с Россией.</vt:lpstr>
      <vt:lpstr>И.Е. Репин  «Запорожцы пишут письмо турецкому султану»  </vt:lpstr>
      <vt:lpstr>Тестовые вопросы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125</cp:revision>
  <dcterms:created xsi:type="dcterms:W3CDTF">2012-11-19T08:20:38Z</dcterms:created>
  <dcterms:modified xsi:type="dcterms:W3CDTF">2019-02-19T16:17:34Z</dcterms:modified>
</cp:coreProperties>
</file>