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65" r:id="rId2"/>
    <p:sldId id="277" r:id="rId3"/>
    <p:sldId id="257" r:id="rId4"/>
    <p:sldId id="259" r:id="rId5"/>
    <p:sldId id="276" r:id="rId6"/>
    <p:sldId id="267" r:id="rId7"/>
    <p:sldId id="271" r:id="rId8"/>
    <p:sldId id="273" r:id="rId9"/>
    <p:sldId id="270" r:id="rId10"/>
    <p:sldId id="274" r:id="rId11"/>
    <p:sldId id="275" r:id="rId12"/>
    <p:sldId id="269" r:id="rId13"/>
    <p:sldId id="266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77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1796C-8524-46F1-BBEB-5D5B588EEEB7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D1AEF-83C5-401E-B402-FB260D799C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388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DD1AEF-83C5-401E-B402-FB260D799C8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22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DD1AEF-83C5-401E-B402-FB260D799C8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36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1%8B%D0%B1%D0%BE%D1%80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C%D0%BE%D1%80%D0%B0%D0%BB%D1%8C" TargetMode="External"/><Relationship Id="rId4" Type="http://schemas.openxmlformats.org/officeDocument/2006/relationships/hyperlink" Target="https://ru.wikipedia.org/wiki/%D0%9E%D1%82%D0%B2%D0%B5%D1%82%D1%81%D1%82%D0%B2%D0%B5%D0%BD%D0%BD%D0%BE%D1%81%D1%82%D1%8C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7%D1%83%D0%BC" TargetMode="External"/><Relationship Id="rId7" Type="http://schemas.openxmlformats.org/officeDocument/2006/relationships/hyperlink" Target="https://ru.wikipedia.org/wiki/%D0%90%D1%80%D0%B8%D1%81%D1%82%D0%BE%D1%82%D0%B5%D0%BB%D1%8C" TargetMode="External"/><Relationship Id="rId2" Type="http://schemas.openxmlformats.org/officeDocument/2006/relationships/hyperlink" Target="https://ru.wikipedia.org/wiki/%D0%90%D1%82%D1%80%D0%B8%D0%B1%D1%83%D1%82_(%D1%84%D0%B8%D0%BB%D0%BE%D1%81%D0%BE%D1%84%D0%B8%D1%8F)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A1%D0%BB%D0%BE%D0%B2%D0%BE" TargetMode="External"/><Relationship Id="rId5" Type="http://schemas.openxmlformats.org/officeDocument/2006/relationships/hyperlink" Target="https://ru.wikipedia.org/wiki/%D0%A1%D0%B8%D0%BC%D0%B2%D0%BE%D0%BB" TargetMode="External"/><Relationship Id="rId4" Type="http://schemas.openxmlformats.org/officeDocument/2006/relationships/hyperlink" Target="https://ru.wikipedia.org/wiki/%D0%AD._%D0%9A%D0%B0%D1%81%D1%81%D0%B8%D1%80%D0%B5%D1%80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39752" y="278092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381000"/>
            <a:ext cx="8489032" cy="20398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Глава 1.</a:t>
            </a:r>
            <a:br>
              <a:rPr lang="ru-RU" dirty="0" smtClean="0"/>
            </a:br>
            <a:r>
              <a:rPr lang="ru-RU" dirty="0" smtClean="0"/>
              <a:t>Человек и его деятельность.</a:t>
            </a:r>
            <a:br>
              <a:rPr lang="ru-RU" dirty="0" smtClean="0"/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Биологическое и социальное в человеке.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967335"/>
            <a:ext cx="4680520" cy="64633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«...человек, родившись среди себе подобных, должен еще научиться быть человеком»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928565"/>
            <a:ext cx="3749675" cy="3209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3471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3"/>
          <a:stretch/>
        </p:blipFill>
        <p:spPr>
          <a:xfrm>
            <a:off x="179512" y="116632"/>
            <a:ext cx="8712968" cy="6552727"/>
          </a:xfrm>
        </p:spPr>
      </p:pic>
    </p:spTree>
    <p:extLst>
      <p:ext uri="{BB962C8B-B14F-4D97-AF65-F5344CB8AC3E}">
        <p14:creationId xmlns:p14="http://schemas.microsoft.com/office/powerpoint/2010/main" val="441090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1" t="3798" r="2451" b="11153"/>
          <a:stretch/>
        </p:blipFill>
        <p:spPr>
          <a:xfrm>
            <a:off x="1630" y="26744"/>
            <a:ext cx="9034866" cy="6624735"/>
          </a:xfrm>
        </p:spPr>
      </p:pic>
      <p:sp>
        <p:nvSpPr>
          <p:cNvPr id="5" name="Прямоугольник 4"/>
          <p:cNvSpPr/>
          <p:nvPr/>
        </p:nvSpPr>
        <p:spPr>
          <a:xfrm rot="10800000" flipV="1">
            <a:off x="2915816" y="5547718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Отличительные черты человека: возможность мыслить, способность к осуществлению свободного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3" tooltip="Выбор"/>
              </a:rPr>
              <a:t>выбора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, принимать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4" tooltip="Ответственность"/>
              </a:rPr>
              <a:t>ответственность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за поступки, наличие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5" tooltip="Мораль"/>
              </a:rPr>
              <a:t>моральных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суждений.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432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Участвуем в проектной деятельности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  «</a:t>
            </a:r>
            <a:r>
              <a:rPr lang="ru-RU" dirty="0" err="1" smtClean="0"/>
              <a:t>Маугли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история произошла в Индии. Житель одной индийской деревни нашел трех волчат и... ребенка.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896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Подведем итог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Ученик\AppData\Local\Microsoft\Windows\Temporary Internet Files\Content.IE5\RSI88QC8\questionmark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3728"/>
            <a:ext cx="2448271" cy="204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105835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AutoNum type="arabicPeriod"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лежит в основе поведения животного.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необходимо ребенку, чтобы он рос и развивался? Достаточно ли того, чтобы о нем заботились: кормили, одевали, заботились?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наследственность?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биологические признаки наследует человек?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Приведите примеры того, что человек рождается как биологическое существо, а развивается как социальное.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Агенты социализации – это….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Социализация – это….</a:t>
            </a:r>
          </a:p>
          <a:p>
            <a:pPr marL="342900" indent="-342900" algn="ctr">
              <a:buAutoNum type="arabicPeriod"/>
            </a:pP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214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68608" cy="366864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/>
            </a:r>
            <a:br>
              <a:rPr lang="ru-RU" sz="3200" i="1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</a:br>
            <a:r>
              <a:rPr lang="ru-RU" sz="3200" i="1" dirty="0">
                <a:solidFill>
                  <a:srgbClr val="000000"/>
                </a:solidFill>
                <a:latin typeface="Monotype Corsiva" panose="03010101010201010101" pitchFamily="66" charset="0"/>
              </a:rPr>
              <a:t/>
            </a:r>
            <a:br>
              <a:rPr lang="ru-RU" sz="3200" i="1" dirty="0">
                <a:solidFill>
                  <a:srgbClr val="00000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/>
            </a:r>
            <a:br>
              <a:rPr lang="ru-RU" sz="3200" i="1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</a:br>
            <a:r>
              <a:rPr lang="ru-RU" sz="3200" i="1" dirty="0">
                <a:solidFill>
                  <a:srgbClr val="000000"/>
                </a:solidFill>
                <a:latin typeface="Monotype Corsiva" panose="03010101010201010101" pitchFamily="66" charset="0"/>
              </a:rPr>
              <a:t/>
            </a:r>
            <a:br>
              <a:rPr lang="ru-RU" sz="3200" i="1" dirty="0">
                <a:solidFill>
                  <a:srgbClr val="000000"/>
                </a:solidFill>
                <a:latin typeface="Monotype Corsiva" panose="03010101010201010101" pitchFamily="66" charset="0"/>
              </a:rPr>
            </a:br>
            <a:r>
              <a:rPr lang="ru-RU" sz="3200" i="1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/>
            </a:r>
            <a:br>
              <a:rPr lang="ru-RU" sz="3200" i="1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</a:b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Домашнее </a:t>
            </a:r>
            <a:r>
              <a:rPr lang="ru-RU" sz="3600" i="1" dirty="0">
                <a:solidFill>
                  <a:srgbClr val="C00000"/>
                </a:solidFill>
                <a:latin typeface="Monotype Corsiva" panose="03010101010201010101" pitchFamily="66" charset="0"/>
              </a:rPr>
              <a:t>задание</a:t>
            </a:r>
            <a:r>
              <a:rPr lang="ru-RU" sz="3600" dirty="0">
                <a:solidFill>
                  <a:srgbClr val="C00000"/>
                </a:solidFill>
                <a:latin typeface="Monotype Corsiva" panose="03010101010201010101" pitchFamily="66" charset="0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336393"/>
            <a:ext cx="77768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642160"/>
            <a:ext cx="777686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</a:rPr>
              <a:t>Мой портрет	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Подумать  и   составить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свой биосоциальный портрет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Биологические качества	Социальные качества	</a:t>
            </a:r>
          </a:p>
          <a:p>
            <a:pPr algn="ctr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5-7примеров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01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rgbClr val="FF0000"/>
                </a:solidFill>
              </a:rPr>
              <a:t>Человек — разумное существо</a:t>
            </a: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42312"/>
          </a:xfrm>
        </p:spPr>
        <p:txBody>
          <a:bodyPr>
            <a:normAutofit fontScale="47500" lnSpcReduction="20000"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отличие человека от других объектов живой природы.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результаты: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научатся отличать челове­ка от других живых существ, различать внешность человека и его внутренний мир; узнают о ступенях познания; научатся аргумен­тированно отвечать, доказывать свое мнение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—</a:t>
            </a:r>
            <a:r>
              <a:rPr lang="ru-RU" dirty="0"/>
              <a:t>  Чем человек отличается от объектов живой природы? (</a:t>
            </a:r>
            <a:r>
              <a:rPr lang="ru-RU" i="1" dirty="0"/>
              <a:t>Че­ловек — разумное существо.)</a:t>
            </a:r>
            <a:endParaRPr lang="ru-RU" dirty="0"/>
          </a:p>
          <a:p>
            <a:r>
              <a:rPr lang="ru-RU" dirty="0"/>
              <a:t>—  Как вы понимаете это выражение? (</a:t>
            </a:r>
            <a:r>
              <a:rPr lang="ru-RU" i="1" dirty="0"/>
              <a:t>Только человек может думать, сравнивать, доказывать, убеждать.)</a:t>
            </a:r>
            <a:endParaRPr lang="ru-RU" dirty="0"/>
          </a:p>
          <a:p>
            <a:r>
              <a:rPr lang="ru-RU" dirty="0"/>
              <a:t>Среди животных тоже есть немало сообразительных существ (дельфины, собаки), но только человек обладает настоящим разу­мом. Благодаря этому люди создали особый мир - современные города, дороги, фабрики и заводы, автомобили и самолеты, те­лефоны, телевизоры, компьютеры. Люди пишут книги, создают скульптуры, картины, музыку. Они изучают природу, раскрывают все новые и новые ее тайны.</a:t>
            </a:r>
          </a:p>
          <a:p>
            <a:r>
              <a:rPr lang="ru-RU" dirty="0"/>
              <a:t>—  Где же помещается у человека разум, где он «живет»? </a:t>
            </a:r>
            <a:r>
              <a:rPr lang="ru-RU" i="1" dirty="0"/>
              <a:t>(В го­ловном мозге.)</a:t>
            </a:r>
            <a:endParaRPr lang="ru-RU" dirty="0"/>
          </a:p>
          <a:p>
            <a:r>
              <a:rPr lang="ru-RU" dirty="0"/>
              <a:t>Головной мозг есть и у животных, но у человека он особенно развит. Состоит мозг из серого и белого вещества. Своими склад­ками и извилинами он похож на половинку грецкого ореха без скорлупы. Эти извилины и глубокие морщинки нужны для того, чтобы в небольшом черепе уместить как можно больше серого вещества. Если расправить все складки, морщинки и извили­ны коры, то она займет весь наш стол. Мозг человека состоит из 14 млрд нервных клеток. Мы не можем по своему желанию уменьшить или увеличить свой рост, изменить цвет глаз и стать красивее, но можем стать умнее.</a:t>
            </a:r>
          </a:p>
          <a:p>
            <a:r>
              <a:rPr lang="ru-RU" dirty="0"/>
              <a:t>Сколько бы мы ни тренировались, нельзя одной рукой поднять трактор или прыгнуть вверх на пять метров. У человеческих сил есть предел. Но у мозга таких пределов нет. Поэтому и от вас зависит, будет ли он думать только о еде и спокойной жизни или обнаружит в бескрайней Вселенной новую, никому не известную звезду.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9437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Наследственность в жизни животных и людей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628801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из рассыпавшихся из слов:</a:t>
            </a:r>
          </a:p>
          <a:p>
            <a:pPr indent="449263"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ождается,  существо, как, личность, как, человек, и, биологическое, развивается.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0" descr="http://static.wixstatic.com/media/015054_55cb6506e6a74b8485011129d5bd03f3.jpg_srz_640_425_85_22_0.50_1.20_0.00_jpg_sr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8856984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6429819"/>
            <a:ext cx="8856984" cy="36933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дать ответ на вопрос «Что такое человек?»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знать наизусть!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340768"/>
            <a:ext cx="8712968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высшая ступень развития живых организмов на Земле.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Социальный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от лат. 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socialis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общественный.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Общество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это совокупность всех видов взаимодействия и форм объединения людей, которые сложились исторически.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Инстинкт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это сложные врожденные реакции организма, возникающие на внешние или внутренние раздражения.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Сознание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состояние психической жизни организма, выражающееся в субъективном переживании событий внешнего мира и тела организма, а также в отчёте об этих событиях.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Животное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традиционно выделяемая категория организмов, в настоящее время рассматривается в качестве биологического царства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ru-RU" sz="1600" b="1" dirty="0" smtClean="0"/>
              <a:t>Личность</a:t>
            </a:r>
            <a:r>
              <a:rPr lang="ru-RU" sz="1600" dirty="0" smtClean="0"/>
              <a:t>- совокупность </a:t>
            </a:r>
            <a:r>
              <a:rPr lang="ru-RU" sz="1600" dirty="0"/>
              <a:t>социально значимых качеств индивида, формирующихся в процессе общественной </a:t>
            </a:r>
            <a:r>
              <a:rPr lang="ru-RU" sz="1600" dirty="0" smtClean="0"/>
              <a:t>жизни.</a:t>
            </a:r>
          </a:p>
          <a:p>
            <a:pPr lvl="0">
              <a:defRPr/>
            </a:pPr>
            <a:r>
              <a:rPr lang="ru-RU" sz="1600" b="1" dirty="0" smtClean="0"/>
              <a:t>Социализация</a:t>
            </a:r>
            <a:r>
              <a:rPr lang="ru-RU" sz="1600" dirty="0" smtClean="0"/>
              <a:t> - </a:t>
            </a:r>
            <a:r>
              <a:rPr lang="ru-RU" sz="1600" dirty="0"/>
              <a:t>освоение индивидом опыта предшествующих поколений, который включает в себя систему знаний, норм, ценностей, образцы поведения в типичных ситуациях (социальные роли) и др.</a:t>
            </a:r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1752" y="2060847"/>
            <a:ext cx="85344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+mj-lt"/>
              <a:buAutoNum type="arabicPeriod"/>
            </a:pP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Самым известным и наиболее широко распространённым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2" tooltip="Атрибут (философия)"/>
              </a:rPr>
              <a:t>атрибутом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человека является наличие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3" tooltip="Разум"/>
              </a:rPr>
              <a:t>разума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, человека определяют как «человек разумный» (</a:t>
            </a:r>
            <a:r>
              <a:rPr lang="ru-RU" i="1" dirty="0" err="1">
                <a:solidFill>
                  <a:srgbClr val="202122"/>
                </a:solidFill>
                <a:latin typeface="Arial" panose="020B0604020202020204" pitchFamily="34" charset="0"/>
              </a:rPr>
              <a:t>homo</a:t>
            </a:r>
            <a:r>
              <a:rPr lang="ru-RU" i="1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i="1" dirty="0" err="1">
                <a:solidFill>
                  <a:srgbClr val="202122"/>
                </a:solidFill>
                <a:latin typeface="Arial" panose="020B0604020202020204" pitchFamily="34" charset="0"/>
              </a:rPr>
              <a:t>sapiens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).</a:t>
            </a:r>
          </a:p>
          <a:p>
            <a:pPr algn="ctr">
              <a:buFont typeface="+mj-lt"/>
              <a:buAutoNum type="arabicPeriod"/>
            </a:pP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Другое важнейшее определение человека связано со способностью трудиться, его называют </a:t>
            </a:r>
            <a:r>
              <a:rPr lang="ru-RU" i="1" dirty="0" err="1">
                <a:solidFill>
                  <a:srgbClr val="202122"/>
                </a:solidFill>
                <a:latin typeface="Arial" panose="020B0604020202020204" pitchFamily="34" charset="0"/>
              </a:rPr>
              <a:t>homo</a:t>
            </a:r>
            <a:r>
              <a:rPr lang="ru-RU" i="1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i="1" dirty="0" err="1">
                <a:solidFill>
                  <a:srgbClr val="202122"/>
                </a:solidFill>
                <a:latin typeface="Arial" panose="020B0604020202020204" pitchFamily="34" charset="0"/>
              </a:rPr>
              <a:t>faber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— человек действующий, производящий.</a:t>
            </a:r>
          </a:p>
          <a:p>
            <a:pPr algn="ctr">
              <a:buFont typeface="+mj-lt"/>
              <a:buAutoNum type="arabicPeriod"/>
            </a:pP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Следующим важнейшим признаком является наличие речи. Например,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4" tooltip="Э. Кассирер"/>
              </a:rPr>
              <a:t>Э. </a:t>
            </a:r>
            <a:r>
              <a:rPr lang="ru-RU" dirty="0" err="1">
                <a:solidFill>
                  <a:srgbClr val="0645AD"/>
                </a:solidFill>
                <a:latin typeface="Arial" panose="020B0604020202020204" pitchFamily="34" charset="0"/>
                <a:hlinkClick r:id="rId4" tooltip="Э. Кассирер"/>
              </a:rPr>
              <a:t>Кассирер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определял человека как </a:t>
            </a:r>
            <a:r>
              <a:rPr lang="ru-RU" i="1" dirty="0" err="1">
                <a:solidFill>
                  <a:srgbClr val="202122"/>
                </a:solidFill>
                <a:latin typeface="Arial" panose="020B0604020202020204" pitchFamily="34" charset="0"/>
              </a:rPr>
              <a:t>homo</a:t>
            </a:r>
            <a:r>
              <a:rPr lang="ru-RU" i="1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i="1" dirty="0" err="1">
                <a:solidFill>
                  <a:srgbClr val="202122"/>
                </a:solidFill>
                <a:latin typeface="Arial" panose="020B0604020202020204" pitchFamily="34" charset="0"/>
              </a:rPr>
              <a:t>symbolicus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— человек символический, то есть существо, созидающее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5" tooltip="Символ"/>
              </a:rPr>
              <a:t>символы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, самым главным из которых является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6" tooltip="Слово"/>
              </a:rPr>
              <a:t>слово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. Слово даёт человеку возможность общаться с другими людьми, что делает намного более эффективными процессы понимания и практического использования реального мира.</a:t>
            </a:r>
          </a:p>
          <a:p>
            <a:pPr algn="ctr">
              <a:buFont typeface="+mj-lt"/>
              <a:buAutoNum type="arabicPeriod"/>
            </a:pP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Понимание человека как существа общественного известно со времён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7" tooltip="Аристотель"/>
              </a:rPr>
              <a:t>Аристотеля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, который в своё время считал это важным.</a:t>
            </a:r>
            <a:endParaRPr lang="ru-RU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104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07504" y="2636912"/>
            <a:ext cx="8062664" cy="2625824"/>
          </a:xfrm>
        </p:spPr>
        <p:txBody>
          <a:bodyPr>
            <a:normAutofit/>
          </a:bodyPr>
          <a:lstStyle/>
          <a:p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i="1" dirty="0"/>
              <a:t>Человек –биосоциальное существо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916832"/>
            <a:ext cx="849694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Ступени познания</a:t>
            </a:r>
            <a:endParaRPr lang="ru-RU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не даются человеку с рождения. Он познает мир в те­чение всей жизни.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  Как человек получает знания?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  Познание начинается с органов чувств. Какие органы чувств вы знаете?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  Отгадайте загадки.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   Книга-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раздвига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 краям волосы, а в середине чудеса. 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(Глаза.)   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доска не сохнет, не мокнет, не плесневеет? 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(Язык.)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   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двух светил посредине один. 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(Нос.)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   Ими все мы слушать можем,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 у нас отличный!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подслушивать негоже: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неприлично. 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(Уши.)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чувств посылают информацию об окружающем мире в головной мозг. Так происходит восприятие человеком окружаю­щего мира.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  Что такое восприятие? 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(Восприятие — способность обнару­живать, принимать, различать, усваивать явления внешнего мира, формировать их образ.)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(Учитель делает на доске следующую запись.)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Ступеньки познания: восприятие,...</a:t>
            </a:r>
            <a:endParaRPr lang="ru-RU" sz="1400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  Прочитайте два последних абзаца текста в учебнике на с. 12-13. о каких ступеньках познания в нем говорится?</a:t>
            </a:r>
            <a:endParaRPr lang="ru-RU" sz="14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645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4" t="19998"/>
          <a:stretch/>
        </p:blipFill>
        <p:spPr>
          <a:xfrm>
            <a:off x="0" y="0"/>
            <a:ext cx="9144000" cy="6741368"/>
          </a:xfrm>
        </p:spPr>
      </p:pic>
    </p:spTree>
    <p:extLst>
      <p:ext uri="{BB962C8B-B14F-4D97-AF65-F5344CB8AC3E}">
        <p14:creationId xmlns:p14="http://schemas.microsoft.com/office/powerpoint/2010/main" val="2655071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9036496" cy="6624736"/>
          </a:xfrm>
        </p:spPr>
      </p:pic>
    </p:spTree>
    <p:extLst>
      <p:ext uri="{BB962C8B-B14F-4D97-AF65-F5344CB8AC3E}">
        <p14:creationId xmlns:p14="http://schemas.microsoft.com/office/powerpoint/2010/main" val="1161879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C00000"/>
                </a:solidFill>
              </a:rPr>
              <a:t>Личность как набор функций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человек отличается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других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живых существ</a:t>
            </a:r>
          </a:p>
          <a:p>
            <a:pPr marL="0" indent="0" algn="ctr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9"/>
          <a:stretch/>
        </p:blipFill>
        <p:spPr>
          <a:xfrm>
            <a:off x="179512" y="2420888"/>
            <a:ext cx="8964488" cy="421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8701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165</TotalTime>
  <Words>214</Words>
  <Application>Microsoft Office PowerPoint</Application>
  <PresentationFormat>Экран (4:3)</PresentationFormat>
  <Paragraphs>68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Calibri</vt:lpstr>
      <vt:lpstr>Georgia</vt:lpstr>
      <vt:lpstr>Monotype Corsiva</vt:lpstr>
      <vt:lpstr>Open Sans</vt:lpstr>
      <vt:lpstr>Times New Roman</vt:lpstr>
      <vt:lpstr>Wingdings</vt:lpstr>
      <vt:lpstr>Wingdings 2</vt:lpstr>
      <vt:lpstr>Официальная</vt:lpstr>
      <vt:lpstr>Глава 1. Человек и его деятельность. Биологическое и социальное в человеке.</vt:lpstr>
      <vt:lpstr>             Человек — разумное существо </vt:lpstr>
      <vt:lpstr>Наследственность в жизни животных и людей</vt:lpstr>
      <vt:lpstr>Словарь знать наизусть! </vt:lpstr>
      <vt:lpstr>Презентация PowerPoint</vt:lpstr>
      <vt:lpstr>Человек –биосоциальное существо</vt:lpstr>
      <vt:lpstr>Презентация PowerPoint</vt:lpstr>
      <vt:lpstr>Презентация PowerPoint</vt:lpstr>
      <vt:lpstr>Личность как набор функций </vt:lpstr>
      <vt:lpstr>Презентация PowerPoint</vt:lpstr>
      <vt:lpstr>Презентация PowerPoint</vt:lpstr>
      <vt:lpstr>Участвуем в проектной деятельности</vt:lpstr>
      <vt:lpstr>Подведем итог</vt:lpstr>
      <vt:lpstr>     Домашнее задание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Проекты темы:</dc:title>
  <dc:creator>Диана</dc:creator>
  <cp:lastModifiedBy>hudjakova</cp:lastModifiedBy>
  <cp:revision>31</cp:revision>
  <dcterms:created xsi:type="dcterms:W3CDTF">2017-03-19T19:35:20Z</dcterms:created>
  <dcterms:modified xsi:type="dcterms:W3CDTF">2024-01-30T09:27:20Z</dcterms:modified>
</cp:coreProperties>
</file>