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1" r:id="rId3"/>
    <p:sldId id="260" r:id="rId4"/>
    <p:sldId id="262" r:id="rId5"/>
    <p:sldId id="288" r:id="rId6"/>
    <p:sldId id="263" r:id="rId7"/>
    <p:sldId id="264" r:id="rId8"/>
    <p:sldId id="265" r:id="rId9"/>
    <p:sldId id="284" r:id="rId10"/>
    <p:sldId id="285" r:id="rId11"/>
    <p:sldId id="290" r:id="rId12"/>
    <p:sldId id="25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10" r="54815"/>
          <a:stretch/>
        </p:blipFill>
        <p:spPr>
          <a:xfrm>
            <a:off x="0" y="0"/>
            <a:ext cx="61156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AutoShape 5"/>
          <p:cNvSpPr>
            <a:spLocks noChangeArrowheads="1"/>
          </p:cNvSpPr>
          <p:nvPr/>
        </p:nvSpPr>
        <p:spPr bwMode="gray">
          <a:xfrm>
            <a:off x="1475656" y="181742"/>
            <a:ext cx="7200800" cy="1015009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1B3E1">
                  <a:gamma/>
                  <a:tint val="21176"/>
                  <a:invGamma/>
                </a:srgbClr>
              </a:gs>
              <a:gs pos="100000">
                <a:srgbClr val="21B3E1"/>
              </a:gs>
            </a:gsLst>
            <a:lin ang="0" scaled="1"/>
          </a:gradFill>
          <a:ln w="12700" algn="ctr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Географический</a:t>
            </a:r>
            <a:r>
              <a:rPr kumimoji="0" lang="ru-RU" sz="4800" b="1" i="0" u="none" strike="noStrike" kern="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диктант</a:t>
            </a:r>
            <a:endParaRPr kumimoji="0" lang="en-US" sz="4800" b="1" i="0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1428736"/>
            <a:ext cx="757242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1.Наука, изучающая строение и историю развития Земли…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2.Учение о строении земной коры и ее движениях…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Самые длительные отрезки времени в геологической истории…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4.Самая древняя эра…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Раздел геологии, занимающийся изучением возраста  горных пород…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Мы живем в эру новой жизни…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7.Таблица, содержащая сведения о последовательной смене эр и периодов…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8.Самые молодые горы образовались в … складчатость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05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10" r="54815"/>
          <a:stretch/>
        </p:blipFill>
        <p:spPr>
          <a:xfrm>
            <a:off x="0" y="0"/>
            <a:ext cx="1262744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AutoShape 5"/>
          <p:cNvSpPr>
            <a:spLocks noChangeArrowheads="1"/>
          </p:cNvSpPr>
          <p:nvPr/>
        </p:nvSpPr>
        <p:spPr bwMode="gray">
          <a:xfrm>
            <a:off x="1958682" y="187359"/>
            <a:ext cx="6840760" cy="87099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1B3E1">
                  <a:gamma/>
                  <a:tint val="21176"/>
                  <a:invGamma/>
                </a:srgbClr>
              </a:gs>
              <a:gs pos="100000">
                <a:srgbClr val="21B3E1"/>
              </a:gs>
            </a:gsLst>
            <a:lin ang="0" scaled="1"/>
          </a:gradFill>
          <a:ln w="12700" algn="ctr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проблемы: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07399" y="3717024"/>
            <a:ext cx="62292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429000"/>
            <a:ext cx="3813968" cy="3240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3717024"/>
            <a:ext cx="3240360" cy="298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264818"/>
            <a:ext cx="3168352" cy="2469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5260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10" r="54815"/>
          <a:stretch/>
        </p:blipFill>
        <p:spPr>
          <a:xfrm>
            <a:off x="0" y="0"/>
            <a:ext cx="1262744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5" descr="C:\Users\pmarkasian\Desktop\Other\Шаблоны\заготовки1\9\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2"/>
          <a:stretch/>
        </p:blipFill>
        <p:spPr bwMode="auto">
          <a:xfrm>
            <a:off x="1785694" y="188640"/>
            <a:ext cx="7093296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14073" y="374757"/>
            <a:ext cx="64087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4BACC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2276872"/>
            <a:ext cx="70745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1.Сегодня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я узнал,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что… 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2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	Мне бы хотелось узнать больше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о…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3. «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Визитной карточкой» России можно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назвать…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4.Сегодня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впервые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услышал… </a:t>
            </a:r>
          </a:p>
        </p:txBody>
      </p:sp>
    </p:spTree>
    <p:extLst>
      <p:ext uri="{BB962C8B-B14F-4D97-AF65-F5344CB8AC3E}">
        <p14:creationId xmlns:p14="http://schemas.microsoft.com/office/powerpoint/2010/main" val="9429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"/>
          <p:cNvGrpSpPr/>
          <p:nvPr/>
        </p:nvGrpSpPr>
        <p:grpSpPr>
          <a:xfrm>
            <a:off x="836549" y="1628800"/>
            <a:ext cx="874116" cy="874116"/>
            <a:chOff x="1298743" y="3354855"/>
            <a:chExt cx="874116" cy="874116"/>
          </a:xfrm>
          <a:pattFill prst="dkUpDiag">
            <a:fgClr>
              <a:srgbClr val="0092C3"/>
            </a:fgClr>
            <a:bgClr>
              <a:srgbClr val="363636"/>
            </a:bgClr>
          </a:pattFill>
        </p:grpSpPr>
        <p:sp>
          <p:nvSpPr>
            <p:cNvPr id="3" name="椭圆 31"/>
            <p:cNvSpPr/>
            <p:nvPr/>
          </p:nvSpPr>
          <p:spPr>
            <a:xfrm>
              <a:off x="1298743" y="3354855"/>
              <a:ext cx="874116" cy="87411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483792" y="3591858"/>
              <a:ext cx="486030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01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27"/>
          <p:cNvGrpSpPr/>
          <p:nvPr/>
        </p:nvGrpSpPr>
        <p:grpSpPr>
          <a:xfrm>
            <a:off x="827555" y="4653136"/>
            <a:ext cx="874116" cy="874116"/>
            <a:chOff x="3265229" y="2351922"/>
            <a:chExt cx="874116" cy="874116"/>
          </a:xfrm>
          <a:pattFill prst="dkUpDiag">
            <a:fgClr>
              <a:srgbClr val="FF66CC"/>
            </a:fgClr>
            <a:bgClr>
              <a:srgbClr val="363636"/>
            </a:bgClr>
          </a:pattFill>
        </p:grpSpPr>
        <p:sp>
          <p:nvSpPr>
            <p:cNvPr id="7" name="椭圆 28"/>
            <p:cNvSpPr/>
            <p:nvPr/>
          </p:nvSpPr>
          <p:spPr>
            <a:xfrm>
              <a:off x="3265229" y="2351922"/>
              <a:ext cx="874116" cy="87411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424802" y="2571135"/>
              <a:ext cx="489236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02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021598" y="188640"/>
            <a:ext cx="73668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Домашняя работа:</a:t>
            </a:r>
            <a:endParaRPr lang="ru-RU" sz="48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504480" y="1832431"/>
            <a:ext cx="24955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cs typeface="Times New Roman" panose="02020603050405020304" pitchFamily="18" charset="0"/>
              </a:rPr>
              <a:t>§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cs typeface="Times New Roman" panose="02020603050405020304" pitchFamily="18" charset="0"/>
              </a:rPr>
              <a:t>25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cs typeface="Times New Roman" panose="02020603050405020304" pitchFamily="18" charset="0"/>
              </a:rPr>
              <a:t>стр.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cs typeface="Times New Roman" panose="02020603050405020304" pitchFamily="18" charset="0"/>
              </a:rPr>
              <a:t>94-97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647008" y="4953205"/>
            <a:ext cx="28514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cs typeface="Times New Roman" panose="02020603050405020304" pitchFamily="18" charset="0"/>
              </a:rPr>
              <a:t>Задание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cs typeface="Times New Roman" panose="02020603050405020304" pitchFamily="18" charset="0"/>
              </a:rPr>
              <a:t>№ 7, 8 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Admin\Documents\Downloads\pngwing.co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039016"/>
            <a:ext cx="4321353" cy="2980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567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20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2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20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30" grpId="0"/>
          <p:bldP spid="31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10" r="54815"/>
          <a:stretch/>
        </p:blipFill>
        <p:spPr>
          <a:xfrm>
            <a:off x="0" y="0"/>
            <a:ext cx="61156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AutoShape 5"/>
          <p:cNvSpPr>
            <a:spLocks noChangeArrowheads="1"/>
          </p:cNvSpPr>
          <p:nvPr/>
        </p:nvSpPr>
        <p:spPr bwMode="gray">
          <a:xfrm>
            <a:off x="1475656" y="181742"/>
            <a:ext cx="7200800" cy="1015009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1B3E1">
                  <a:gamma/>
                  <a:tint val="21176"/>
                  <a:invGamma/>
                </a:srgbClr>
              </a:gs>
              <a:gs pos="100000">
                <a:srgbClr val="21B3E1"/>
              </a:gs>
            </a:gsLst>
            <a:lin ang="0" scaled="1"/>
          </a:gradFill>
          <a:ln w="12700" algn="ctr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kern="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 земной коры</a:t>
            </a:r>
            <a:endParaRPr kumimoji="0" lang="en-US" sz="4800" b="1" i="0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1761588"/>
            <a:ext cx="64807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План: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1.Минеральные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ресурсы  России.</a:t>
            </a:r>
          </a:p>
          <a:p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2.Образование полезных ископаемых.</a:t>
            </a:r>
          </a:p>
          <a:p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3.Экологические проблемы, связанные с добычей полезных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ископаемых.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05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06"/>
          <a:stretch/>
        </p:blipFill>
        <p:spPr bwMode="auto">
          <a:xfrm>
            <a:off x="51501" y="79828"/>
            <a:ext cx="9059748" cy="5107203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88" t="43166" b="20228"/>
          <a:stretch/>
        </p:blipFill>
        <p:spPr bwMode="auto">
          <a:xfrm>
            <a:off x="4860032" y="5398780"/>
            <a:ext cx="2076067" cy="1274317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88" t="-1" b="56834"/>
          <a:stretch/>
        </p:blipFill>
        <p:spPr bwMode="auto">
          <a:xfrm>
            <a:off x="1835696" y="5301217"/>
            <a:ext cx="2076067" cy="1502689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123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21"/>
          <a:stretch/>
        </p:blipFill>
        <p:spPr>
          <a:xfrm>
            <a:off x="0" y="0"/>
            <a:ext cx="9144000" cy="10776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https://ykl-res.azureedge.net/b6a4751c-052b-40c1-8d11-706db2266fd9/%D0%9E%D0%B1%D1%80%D0%B0%D0%B7%D0%BE%D0%B2%D0%B0%D0%BD%D0%B8%D0%B5%D0%BF%D0%BE%D0%BB%D0%B5%D0%B7%D0%BD%D1%8B%D1%85%D0%B8%D1%81%D0%BA%D0%BE%D0%BF%D0%B0%D0%B5%D0%BC%D1%8B%D1%85Miner%C4%81luveido%C5%A1an%C4%81sMineralformatio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644" y="1455373"/>
            <a:ext cx="6696744" cy="5115569"/>
          </a:xfrm>
          <a:prstGeom prst="rect">
            <a:avLst/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5"/>
          <p:cNvSpPr>
            <a:spLocks noChangeArrowheads="1"/>
          </p:cNvSpPr>
          <p:nvPr/>
        </p:nvSpPr>
        <p:spPr bwMode="gray">
          <a:xfrm>
            <a:off x="755576" y="188640"/>
            <a:ext cx="7920880" cy="72008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1B3E1">
                  <a:gamma/>
                  <a:tint val="21176"/>
                  <a:invGamma/>
                </a:srgbClr>
              </a:gs>
              <a:gs pos="100000">
                <a:srgbClr val="21B3E1"/>
              </a:gs>
            </a:gsLst>
            <a:lin ang="0" scaled="1"/>
          </a:gradFill>
          <a:ln w="12700" algn="ctr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полезных ископаемых</a:t>
            </a: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202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10" r="54815"/>
          <a:stretch/>
        </p:blipFill>
        <p:spPr>
          <a:xfrm>
            <a:off x="0" y="0"/>
            <a:ext cx="1262744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矩形 25"/>
          <p:cNvSpPr/>
          <p:nvPr/>
        </p:nvSpPr>
        <p:spPr>
          <a:xfrm>
            <a:off x="2051719" y="836712"/>
            <a:ext cx="6758323" cy="1584176"/>
          </a:xfrm>
          <a:prstGeom prst="rect">
            <a:avLst/>
          </a:prstGeom>
          <a:pattFill prst="dkUpDiag">
            <a:fgClr>
              <a:srgbClr val="0092C3"/>
            </a:fgClr>
            <a:bgClr>
              <a:srgbClr val="363636"/>
            </a:bgClr>
          </a:pattFill>
          <a:ln w="25400" cap="flat" cmpd="sng" algn="ctr">
            <a:noFill/>
            <a:prstDash val="solid"/>
          </a:ln>
          <a:effectLst/>
        </p:spPr>
        <p:txBody>
          <a:bodyPr lIns="68579" tIns="34289" rIns="68579" bIns="34289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Полезные ископаемые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2800" b="1" kern="0" dirty="0" smtClean="0">
                <a:solidFill>
                  <a:sysClr val="window" lastClr="FFFFFF"/>
                </a:solidFill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по происхождению делятся: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宋体"/>
              <a:cs typeface="Times New Roman" panose="02020603050405020304" pitchFamily="18" charset="0"/>
            </a:endParaRPr>
          </a:p>
        </p:txBody>
      </p:sp>
      <p:sp>
        <p:nvSpPr>
          <p:cNvPr id="10" name="矩形 23"/>
          <p:cNvSpPr/>
          <p:nvPr/>
        </p:nvSpPr>
        <p:spPr>
          <a:xfrm>
            <a:off x="1742051" y="3573340"/>
            <a:ext cx="2232248" cy="504056"/>
          </a:xfrm>
          <a:prstGeom prst="rect">
            <a:avLst/>
          </a:prstGeom>
          <a:pattFill prst="dkUpDiag">
            <a:fgClr>
              <a:srgbClr val="FF66CC"/>
            </a:fgClr>
            <a:bgClr>
              <a:srgbClr val="363636"/>
            </a:bgClr>
          </a:pattFill>
          <a:ln w="25400" cap="flat" cmpd="sng" algn="ctr">
            <a:noFill/>
            <a:prstDash val="solid"/>
          </a:ln>
          <a:effectLst/>
        </p:spPr>
        <p:txBody>
          <a:bodyPr lIns="68579" tIns="34289" rIns="68579" bIns="34289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магматические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宋体"/>
              <a:cs typeface="Times New Roman" panose="02020603050405020304" pitchFamily="18" charset="0"/>
            </a:endParaRPr>
          </a:p>
        </p:txBody>
      </p:sp>
      <p:sp>
        <p:nvSpPr>
          <p:cNvPr id="11" name="矩形 29"/>
          <p:cNvSpPr/>
          <p:nvPr/>
        </p:nvSpPr>
        <p:spPr>
          <a:xfrm>
            <a:off x="4175956" y="4027094"/>
            <a:ext cx="2304255" cy="425424"/>
          </a:xfrm>
          <a:prstGeom prst="rect">
            <a:avLst/>
          </a:prstGeom>
          <a:pattFill prst="dkUpDiag">
            <a:fgClr>
              <a:srgbClr val="FFCC00"/>
            </a:fgClr>
            <a:bgClr>
              <a:srgbClr val="363636"/>
            </a:bgClr>
          </a:pattFill>
          <a:ln w="25400" cap="flat" cmpd="sng" algn="ctr">
            <a:noFill/>
            <a:prstDash val="solid"/>
          </a:ln>
          <a:effectLst/>
        </p:spPr>
        <p:txBody>
          <a:bodyPr lIns="68579" tIns="34289" rIns="68579" bIns="34289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осадочные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宋体"/>
              <a:cs typeface="Times New Roman" panose="02020603050405020304" pitchFamily="18" charset="0"/>
            </a:endParaRPr>
          </a:p>
        </p:txBody>
      </p:sp>
      <p:sp>
        <p:nvSpPr>
          <p:cNvPr id="12" name="矩形 27"/>
          <p:cNvSpPr/>
          <p:nvPr/>
        </p:nvSpPr>
        <p:spPr>
          <a:xfrm>
            <a:off x="6649144" y="3573340"/>
            <a:ext cx="2271871" cy="504056"/>
          </a:xfrm>
          <a:prstGeom prst="rect">
            <a:avLst/>
          </a:prstGeom>
          <a:pattFill prst="dkUpDiag">
            <a:fgClr>
              <a:srgbClr val="C0504D"/>
            </a:fgClr>
            <a:bgClr>
              <a:srgbClr val="363636"/>
            </a:bgClr>
          </a:pattFill>
          <a:ln w="25400" cap="flat" cmpd="sng" algn="ctr">
            <a:noFill/>
            <a:prstDash val="solid"/>
          </a:ln>
          <a:effectLst/>
        </p:spPr>
        <p:txBody>
          <a:bodyPr lIns="68579" tIns="34289" rIns="68579" bIns="34289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/>
                <a:cs typeface="Times New Roman" panose="02020603050405020304" pitchFamily="18" charset="0"/>
              </a:rPr>
              <a:t>метаморфические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宋体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3552359" y="3223017"/>
            <a:ext cx="360040" cy="216024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256076" y="3429000"/>
            <a:ext cx="0" cy="370894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6673485" y="3223017"/>
            <a:ext cx="418795" cy="216024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804322" y="4452518"/>
            <a:ext cx="20499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Руды металлов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(железная руда, медь, олово, полиметаллические руды)</a:t>
            </a:r>
          </a:p>
          <a:p>
            <a:pPr algn="ctr"/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Драгоценные камни</a:t>
            </a:r>
            <a:endParaRPr lang="ru-RU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03119" y="4604917"/>
            <a:ext cx="20499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Топливные 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(природный газ, каменный и бурый уголь)</a:t>
            </a:r>
          </a:p>
          <a:p>
            <a:pPr algn="ctr"/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Строительные 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(известняк, глина, песок)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60115" y="4452517"/>
            <a:ext cx="2049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Строительные 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(мрамор, сланцы, гнейсы)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912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3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3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1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9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400"/>
                            </p:stCondLst>
                            <p:childTnLst>
                              <p:par>
                                <p:cTn id="6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3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1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7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21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21"/>
          <a:stretch/>
        </p:blipFill>
        <p:spPr>
          <a:xfrm>
            <a:off x="0" y="0"/>
            <a:ext cx="9144000" cy="10776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AutoShape 5"/>
          <p:cNvSpPr>
            <a:spLocks noChangeArrowheads="1"/>
          </p:cNvSpPr>
          <p:nvPr/>
        </p:nvSpPr>
        <p:spPr bwMode="gray">
          <a:xfrm>
            <a:off x="755576" y="188640"/>
            <a:ext cx="7920880" cy="72008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1B3E1">
                  <a:gamma/>
                  <a:tint val="21176"/>
                  <a:invGamma/>
                </a:srgbClr>
              </a:gs>
              <a:gs pos="100000">
                <a:srgbClr val="21B3E1"/>
              </a:gs>
            </a:gsLst>
            <a:lin ang="0" scaled="1"/>
          </a:gradFill>
          <a:ln w="12700" algn="ctr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полезных ископаемых</a:t>
            </a: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5" descr="C:\Users\pmarkasian\Desktop\Other\Шаблоны\заготовки1\9\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2"/>
          <a:stretch/>
        </p:blipFill>
        <p:spPr bwMode="auto">
          <a:xfrm>
            <a:off x="1331640" y="1412776"/>
            <a:ext cx="7093296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403648" y="1481008"/>
            <a:ext cx="66967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Рудные месторождения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приурочены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складчатым областям или фундаментам 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древних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платформ.</a:t>
            </a:r>
          </a:p>
        </p:txBody>
      </p:sp>
      <p:sp>
        <p:nvSpPr>
          <p:cNvPr id="16" name="椭圆 44"/>
          <p:cNvSpPr/>
          <p:nvPr/>
        </p:nvSpPr>
        <p:spPr>
          <a:xfrm>
            <a:off x="746111" y="2996952"/>
            <a:ext cx="567000" cy="567000"/>
          </a:xfrm>
          <a:prstGeom prst="ellipse">
            <a:avLst/>
          </a:prstGeom>
          <a:pattFill prst="dkUpDiag">
            <a:fgClr>
              <a:srgbClr val="FF66CC"/>
            </a:fgClr>
            <a:bgClr>
              <a:srgbClr val="363636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3" name="椭圆 61"/>
          <p:cNvSpPr/>
          <p:nvPr/>
        </p:nvSpPr>
        <p:spPr>
          <a:xfrm>
            <a:off x="740498" y="4080999"/>
            <a:ext cx="567000" cy="567000"/>
          </a:xfrm>
          <a:prstGeom prst="ellipse">
            <a:avLst/>
          </a:prstGeom>
          <a:pattFill prst="dkUpDiag">
            <a:fgClr>
              <a:srgbClr val="00CC99"/>
            </a:fgClr>
            <a:bgClr>
              <a:srgbClr val="363636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8" name="椭圆 50"/>
          <p:cNvSpPr/>
          <p:nvPr/>
        </p:nvSpPr>
        <p:spPr>
          <a:xfrm>
            <a:off x="746111" y="5229200"/>
            <a:ext cx="567000" cy="567000"/>
          </a:xfrm>
          <a:prstGeom prst="ellipse">
            <a:avLst/>
          </a:prstGeom>
          <a:pattFill prst="dkUpDiag">
            <a:fgClr>
              <a:srgbClr val="FFCC00"/>
            </a:fgClr>
            <a:bgClr>
              <a:srgbClr val="363636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98779" y="2818787"/>
            <a:ext cx="6480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Рудные полезные ископаемые образуются при застывании магмы в трещинах земной коры и на разной глубине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 время активных тектонических процессов.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51179" y="3886811"/>
            <a:ext cx="6480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Чаще всего месторождения рудных полезных ископаемых находят в разрушенных горах и в пределах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платформенных щитов.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903579" y="5051035"/>
            <a:ext cx="6480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высоких горах и равнинах они залегают на очень большой глубине, поэтому добывать их невыгодно,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иногда и технически невозможно.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93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  <p:bldP spid="16" grpId="0" animBg="1"/>
      <p:bldP spid="23" grpId="0" animBg="1"/>
      <p:bldP spid="28" grpId="0" animBg="1"/>
      <p:bldP spid="21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21"/>
          <a:stretch/>
        </p:blipFill>
        <p:spPr>
          <a:xfrm>
            <a:off x="0" y="0"/>
            <a:ext cx="9144000" cy="10776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AutoShape 5"/>
          <p:cNvSpPr>
            <a:spLocks noChangeArrowheads="1"/>
          </p:cNvSpPr>
          <p:nvPr/>
        </p:nvSpPr>
        <p:spPr bwMode="gray">
          <a:xfrm>
            <a:off x="755576" y="188640"/>
            <a:ext cx="7920880" cy="72008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1B3E1">
                  <a:gamma/>
                  <a:tint val="21176"/>
                  <a:invGamma/>
                </a:srgbClr>
              </a:gs>
              <a:gs pos="100000">
                <a:srgbClr val="21B3E1"/>
              </a:gs>
            </a:gsLst>
            <a:lin ang="0" scaled="1"/>
          </a:gradFill>
          <a:ln w="12700" algn="ctr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полезных ископаемых</a:t>
            </a: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5" descr="C:\Users\pmarkasian\Desktop\Other\Шаблоны\заготовки1\9\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2"/>
          <a:stretch/>
        </p:blipFill>
        <p:spPr bwMode="auto">
          <a:xfrm>
            <a:off x="1331640" y="1412776"/>
            <a:ext cx="7093296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403648" y="1634897"/>
            <a:ext cx="66967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Нерудные месторождения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чаще связаны 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осадочным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чехлом платформ.</a:t>
            </a:r>
          </a:p>
        </p:txBody>
      </p:sp>
      <p:sp>
        <p:nvSpPr>
          <p:cNvPr id="16" name="椭圆 44"/>
          <p:cNvSpPr/>
          <p:nvPr/>
        </p:nvSpPr>
        <p:spPr>
          <a:xfrm>
            <a:off x="746111" y="2996952"/>
            <a:ext cx="567000" cy="567000"/>
          </a:xfrm>
          <a:prstGeom prst="ellipse">
            <a:avLst/>
          </a:prstGeom>
          <a:pattFill prst="dkUpDiag">
            <a:fgClr>
              <a:srgbClr val="FF66CC"/>
            </a:fgClr>
            <a:bgClr>
              <a:srgbClr val="363636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3" name="椭圆 61"/>
          <p:cNvSpPr/>
          <p:nvPr/>
        </p:nvSpPr>
        <p:spPr>
          <a:xfrm>
            <a:off x="740498" y="4080999"/>
            <a:ext cx="567000" cy="567000"/>
          </a:xfrm>
          <a:prstGeom prst="ellipse">
            <a:avLst/>
          </a:prstGeom>
          <a:pattFill prst="dkUpDiag">
            <a:fgClr>
              <a:srgbClr val="00CC99"/>
            </a:fgClr>
            <a:bgClr>
              <a:srgbClr val="363636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8" name="椭圆 50"/>
          <p:cNvSpPr/>
          <p:nvPr/>
        </p:nvSpPr>
        <p:spPr>
          <a:xfrm>
            <a:off x="740498" y="5229200"/>
            <a:ext cx="567000" cy="567000"/>
          </a:xfrm>
          <a:prstGeom prst="ellipse">
            <a:avLst/>
          </a:prstGeom>
          <a:pattFill prst="dkUpDiag">
            <a:fgClr>
              <a:srgbClr val="FFCC00"/>
            </a:fgClr>
            <a:bgClr>
              <a:srgbClr val="363636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98779" y="2957286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топливно-энергетические минеральные ресурсы нефть, природный газ и уголь.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751179" y="3886811"/>
            <a:ext cx="6480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Древние мелководные моря то наступали, то отступали, 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поверхности фундамента платформ откладывались слои глины и песка, известняка и мела.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903579" y="5070914"/>
            <a:ext cx="6480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тёплом климате в этих слоях накапливались образованные из органических остатков нефть, газ, каменный уголь.</a:t>
            </a:r>
          </a:p>
        </p:txBody>
      </p:sp>
    </p:spTree>
    <p:extLst>
      <p:ext uri="{BB962C8B-B14F-4D97-AF65-F5344CB8AC3E}">
        <p14:creationId xmlns:p14="http://schemas.microsoft.com/office/powerpoint/2010/main" val="3119300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  <p:bldP spid="16" grpId="0" animBg="1"/>
      <p:bldP spid="23" grpId="0" animBg="1"/>
      <p:bldP spid="28" grpId="0" animBg="1"/>
      <p:bldP spid="21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21"/>
          <a:stretch/>
        </p:blipFill>
        <p:spPr>
          <a:xfrm>
            <a:off x="0" y="0"/>
            <a:ext cx="9144000" cy="10776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AutoShape 5"/>
          <p:cNvSpPr>
            <a:spLocks noChangeArrowheads="1"/>
          </p:cNvSpPr>
          <p:nvPr/>
        </p:nvSpPr>
        <p:spPr bwMode="gray">
          <a:xfrm>
            <a:off x="755576" y="188640"/>
            <a:ext cx="7920880" cy="72008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1B3E1">
                  <a:gamma/>
                  <a:tint val="21176"/>
                  <a:invGamma/>
                </a:srgbClr>
              </a:gs>
              <a:gs pos="100000">
                <a:srgbClr val="21B3E1"/>
              </a:gs>
            </a:gsLst>
            <a:lin ang="0" scaled="1"/>
          </a:gradFill>
          <a:ln w="12700" algn="ctr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полезных ископаемых</a:t>
            </a: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5" descr="C:\Users\pmarkasian\Desktop\Other\Шаблоны\заготовки1\9\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2"/>
          <a:stretch/>
        </p:blipFill>
        <p:spPr bwMode="auto">
          <a:xfrm>
            <a:off x="1331640" y="1412776"/>
            <a:ext cx="7093296" cy="1544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403648" y="1412776"/>
            <a:ext cx="66967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Россыпные </a:t>
            </a:r>
            <a:r>
              <a:rPr lang="ru-RU" sz="20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месторождения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руд, благородных металлов, драгоценных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камней возникают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рыхлых наносах 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мелких обломков горных пород или минералов разрушенных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коренных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месторождений.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43608" y="4989753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кимберлитовых трубках залегают месторождения алмазов.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010" y="2957286"/>
            <a:ext cx="1955006" cy="1559719"/>
          </a:xfrm>
          <a:prstGeom prst="rect">
            <a:avLst/>
          </a:prstGeom>
          <a:ln w="1905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2985627"/>
            <a:ext cx="2373306" cy="1551460"/>
          </a:xfrm>
          <a:prstGeom prst="rect">
            <a:avLst/>
          </a:prstGeom>
          <a:ln w="1905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1207" y="2961415"/>
            <a:ext cx="2106642" cy="1575672"/>
          </a:xfrm>
          <a:prstGeom prst="rect">
            <a:avLst/>
          </a:prstGeom>
          <a:ln w="1905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6016" y="3009010"/>
            <a:ext cx="1728192" cy="1528076"/>
          </a:xfrm>
          <a:prstGeom prst="rect">
            <a:avLst/>
          </a:prstGeom>
          <a:ln w="1905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椭圆 54"/>
          <p:cNvSpPr/>
          <p:nvPr/>
        </p:nvSpPr>
        <p:spPr>
          <a:xfrm>
            <a:off x="323528" y="4955378"/>
            <a:ext cx="567000" cy="567000"/>
          </a:xfrm>
          <a:prstGeom prst="ellipse">
            <a:avLst/>
          </a:prstGeom>
          <a:pattFill prst="dkUpDiag">
            <a:fgClr>
              <a:srgbClr val="0092C3"/>
            </a:fgClr>
            <a:bgClr>
              <a:srgbClr val="363636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94747" y="5672217"/>
            <a:ext cx="50088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Кимберлитовая трубка- вертикальное геологическое тело, образовавшееся при прорыве магмы сквозь земную кору.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5880" y="4907950"/>
            <a:ext cx="2519555" cy="1668221"/>
          </a:xfrm>
          <a:prstGeom prst="rect">
            <a:avLst/>
          </a:prstGeom>
          <a:ln w="1905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3596" y="5238878"/>
            <a:ext cx="2241849" cy="1471213"/>
          </a:xfrm>
          <a:prstGeom prst="rect">
            <a:avLst/>
          </a:prstGeom>
          <a:ln w="1905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894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  <p:bldP spid="32" grpId="0"/>
      <p:bldP spid="18" grpId="0" animBg="1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10" r="54815"/>
          <a:stretch/>
        </p:blipFill>
        <p:spPr>
          <a:xfrm>
            <a:off x="0" y="0"/>
            <a:ext cx="1262744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AutoShape 5"/>
          <p:cNvSpPr>
            <a:spLocks noChangeArrowheads="1"/>
          </p:cNvSpPr>
          <p:nvPr/>
        </p:nvSpPr>
        <p:spPr bwMode="gray">
          <a:xfrm>
            <a:off x="1958682" y="187359"/>
            <a:ext cx="6840760" cy="87099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1B3E1">
                  <a:gamma/>
                  <a:tint val="21176"/>
                  <a:invGamma/>
                </a:srgbClr>
              </a:gs>
              <a:gs pos="100000">
                <a:srgbClr val="21B3E1"/>
              </a:gs>
            </a:gsLst>
            <a:lin ang="0" scaled="1"/>
          </a:gradFill>
          <a:ln w="12700" algn="ctr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kern="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проблемы:</a:t>
            </a: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07399" y="3717024"/>
            <a:ext cx="62292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060" y="3809673"/>
            <a:ext cx="3614127" cy="3024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846" y="1141872"/>
            <a:ext cx="3888432" cy="2557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822324"/>
            <a:ext cx="3456385" cy="2999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071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4593</TotalTime>
  <Words>374</Words>
  <Application>Microsoft Office PowerPoint</Application>
  <PresentationFormat>Экран (4:3)</PresentationFormat>
  <Paragraphs>66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ирина</cp:lastModifiedBy>
  <cp:revision>58</cp:revision>
  <dcterms:created xsi:type="dcterms:W3CDTF">2022-11-12T10:44:12Z</dcterms:created>
  <dcterms:modified xsi:type="dcterms:W3CDTF">2001-12-31T22:39:21Z</dcterms:modified>
</cp:coreProperties>
</file>