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2"/>
  </p:notesMasterIdLst>
  <p:sldIdLst>
    <p:sldId id="257" r:id="rId2"/>
    <p:sldId id="258" r:id="rId3"/>
    <p:sldId id="259" r:id="rId4"/>
    <p:sldId id="256"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6C481-CD91-4351-8734-7E23DD1D51B6}" type="datetimeFigureOut">
              <a:rPr lang="ru-RU" smtClean="0"/>
              <a:pPr/>
              <a:t>30.01.2024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99502C-BE0C-468A-80E2-F73A39A5C940}" type="slidenum">
              <a:rPr lang="ru-RU" smtClean="0"/>
              <a:pPr/>
              <a:t>‹#›</a:t>
            </a:fld>
            <a:endParaRPr lang="ru-RU"/>
          </a:p>
        </p:txBody>
      </p:sp>
    </p:spTree>
    <p:extLst>
      <p:ext uri="{BB962C8B-B14F-4D97-AF65-F5344CB8AC3E}">
        <p14:creationId xmlns:p14="http://schemas.microsoft.com/office/powerpoint/2010/main" val="1060180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10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899502C-BE0C-468A-80E2-F73A39A5C940}"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D8BB02BC-E4CC-40C4-9D03-D0B0DD0E5E50}"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BB02BC-E4CC-40C4-9D03-D0B0DD0E5E50}"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8BB02BC-E4CC-40C4-9D03-D0B0DD0E5E50}"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8BB02BC-E4CC-40C4-9D03-D0B0DD0E5E5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65F4B23C-D331-4413-A0F4-53FAC95EEFE1}" type="datetimeFigureOut">
              <a:rPr lang="ru-RU" smtClean="0"/>
              <a:pPr/>
              <a:t>30.01.2024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8BB02BC-E4CC-40C4-9D03-D0B0DD0E5E50}"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5F4B23C-D331-4413-A0F4-53FAC95EEFE1}" type="datetimeFigureOut">
              <a:rPr lang="ru-RU" smtClean="0"/>
              <a:pPr/>
              <a:t>30.01.2024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8BB02BC-E4CC-40C4-9D03-D0B0DD0E5E50}"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goo.kz/blog/view/134/342?lang=ru" TargetMode="External"/><Relationship Id="rId3" Type="http://schemas.openxmlformats.org/officeDocument/2006/relationships/hyperlink" Target="http://medvesti.com/zdorovie/zdorovie_rebenka/1753-perenoshennye-deti-vyrastayut-giperaktivnymi.html" TargetMode="External"/><Relationship Id="rId7" Type="http://schemas.openxmlformats.org/officeDocument/2006/relationships/hyperlink" Target="http://www.liveinternet.ru/users/1209617/tags/%E8%E3%F0%FB/"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medznate.ru/docs/index-77830.html" TargetMode="External"/><Relationship Id="rId11" Type="http://schemas.openxmlformats.org/officeDocument/2006/relationships/hyperlink" Target="http://www.liveinternet.ru/users/misskcu/post245490481" TargetMode="External"/><Relationship Id="rId5" Type="http://schemas.openxmlformats.org/officeDocument/2006/relationships/hyperlink" Target="http://forchel.ru/4088-giperaktivnye-deti.html" TargetMode="External"/><Relationship Id="rId10" Type="http://schemas.openxmlformats.org/officeDocument/2006/relationships/hyperlink" Target="http://edu.of.ru/colnishko/default.asp?ob_no=103880" TargetMode="External"/><Relationship Id="rId4" Type="http://schemas.openxmlformats.org/officeDocument/2006/relationships/hyperlink" Target="http://mdoy18.caduk.ru/p15aa1.html" TargetMode="External"/><Relationship Id="rId9" Type="http://schemas.openxmlformats.org/officeDocument/2006/relationships/hyperlink" Target="http://fs.nashaucheba.ru/docs/270/index-1458319.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i="1" u="sng" dirty="0" smtClean="0">
                <a:latin typeface="Times New Roman" pitchFamily="18" charset="0"/>
                <a:cs typeface="Times New Roman" pitchFamily="18" charset="0"/>
              </a:rPr>
              <a:t>ГИПЕРАКТИВНЫЙ РЕБЕНОК</a:t>
            </a:r>
            <a:endParaRPr lang="ru-RU" sz="3600" b="1" i="1" u="sng" dirty="0">
              <a:latin typeface="Times New Roman" pitchFamily="18" charset="0"/>
              <a:cs typeface="Times New Roman" pitchFamily="18" charset="0"/>
            </a:endParaRPr>
          </a:p>
        </p:txBody>
      </p:sp>
      <p:sp>
        <p:nvSpPr>
          <p:cNvPr id="3" name="Содержимое 2"/>
          <p:cNvSpPr>
            <a:spLocks noGrp="1"/>
          </p:cNvSpPr>
          <p:nvPr>
            <p:ph idx="1"/>
          </p:nvPr>
        </p:nvSpPr>
        <p:spPr>
          <a:xfrm>
            <a:off x="1142976" y="1447800"/>
            <a:ext cx="7790712" cy="4800600"/>
          </a:xfrm>
        </p:spPr>
        <p:txBody>
          <a:bodyPr/>
          <a:lstStyle/>
          <a:p>
            <a:pPr>
              <a:buNone/>
            </a:pPr>
            <a:r>
              <a:rPr lang="ru-RU" dirty="0" smtClean="0"/>
              <a:t>                                          </a:t>
            </a:r>
            <a:r>
              <a:rPr lang="ru-RU" sz="1800" dirty="0" smtClean="0">
                <a:latin typeface="Times New Roman" pitchFamily="18" charset="0"/>
                <a:cs typeface="Times New Roman" pitchFamily="18" charset="0"/>
              </a:rPr>
              <a:t>Норовистые дети похожи на розы –    </a:t>
            </a:r>
          </a:p>
          <a:p>
            <a:pPr>
              <a:buNone/>
            </a:pPr>
            <a:r>
              <a:rPr lang="ru-RU" sz="1800" dirty="0" smtClean="0">
                <a:latin typeface="Times New Roman" pitchFamily="18" charset="0"/>
                <a:cs typeface="Times New Roman" pitchFamily="18" charset="0"/>
              </a:rPr>
              <a:t>                                                                     им нужен особый уход.</a:t>
            </a:r>
          </a:p>
          <a:p>
            <a:pPr>
              <a:buNone/>
            </a:pPr>
            <a:r>
              <a:rPr lang="ru-RU" sz="1800" dirty="0" smtClean="0">
                <a:latin typeface="Times New Roman" pitchFamily="18" charset="0"/>
                <a:cs typeface="Times New Roman" pitchFamily="18" charset="0"/>
              </a:rPr>
              <a:t>                                                           И иногда поранишься о шипы, </a:t>
            </a:r>
          </a:p>
          <a:p>
            <a:pPr>
              <a:buNone/>
            </a:pPr>
            <a:r>
              <a:rPr lang="ru-RU" sz="1800" dirty="0" smtClean="0">
                <a:latin typeface="Times New Roman" pitchFamily="18" charset="0"/>
                <a:cs typeface="Times New Roman" pitchFamily="18" charset="0"/>
              </a:rPr>
              <a:t>                                                                  чтобы увидеть их красоту.</a:t>
            </a:r>
          </a:p>
          <a:p>
            <a:pPr>
              <a:buNone/>
            </a:pP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/Мэри Ш. </a:t>
            </a:r>
            <a:r>
              <a:rPr lang="ru-RU" sz="1800" i="1" dirty="0" err="1" smtClean="0">
                <a:latin typeface="Times New Roman" pitchFamily="18" charset="0"/>
                <a:cs typeface="Times New Roman" pitchFamily="18" charset="0"/>
              </a:rPr>
              <a:t>Курчинка</a:t>
            </a:r>
            <a:r>
              <a:rPr lang="ru-RU" sz="1800" i="1" dirty="0" smtClean="0">
                <a:latin typeface="Times New Roman" pitchFamily="18" charset="0"/>
                <a:cs typeface="Times New Roman" pitchFamily="18" charset="0"/>
              </a:rPr>
              <a:t>/</a:t>
            </a:r>
            <a:br>
              <a:rPr lang="ru-RU" sz="1800" i="1" dirty="0" smtClean="0">
                <a:latin typeface="Times New Roman" pitchFamily="18" charset="0"/>
                <a:cs typeface="Times New Roman" pitchFamily="18" charset="0"/>
              </a:rPr>
            </a:br>
            <a:endParaRPr lang="ru-RU" sz="1800" dirty="0" smtClean="0">
              <a:latin typeface="Times New Roman" pitchFamily="18" charset="0"/>
              <a:cs typeface="Times New Roman" pitchFamily="18" charset="0"/>
            </a:endParaRPr>
          </a:p>
          <a:p>
            <a:pPr>
              <a:buNone/>
            </a:pPr>
            <a:endParaRPr lang="ru-RU" sz="1800" i="1" dirty="0" smtClean="0">
              <a:latin typeface="Times New Roman" pitchFamily="18" charset="0"/>
              <a:cs typeface="Times New Roman" pitchFamily="18" charset="0"/>
            </a:endParaRPr>
          </a:p>
          <a:p>
            <a:pPr>
              <a:buNone/>
            </a:pPr>
            <a:endParaRPr lang="ru-RU" sz="1800" i="1" dirty="0" smtClean="0">
              <a:latin typeface="Times New Roman" pitchFamily="18" charset="0"/>
              <a:cs typeface="Times New Roman" pitchFamily="18" charset="0"/>
            </a:endParaRPr>
          </a:p>
          <a:p>
            <a:pPr>
              <a:buNone/>
            </a:pPr>
            <a:r>
              <a:rPr lang="ru-RU" sz="1800" i="1" dirty="0" smtClean="0">
                <a:latin typeface="Times New Roman" pitchFamily="18" charset="0"/>
                <a:cs typeface="Times New Roman" pitchFamily="18" charset="0"/>
              </a:rPr>
              <a:t>                                            </a:t>
            </a:r>
          </a:p>
          <a:p>
            <a:pPr>
              <a:buNone/>
            </a:pPr>
            <a:r>
              <a:rPr lang="ru-RU" sz="1800" i="1" dirty="0" smtClean="0">
                <a:latin typeface="Times New Roman" pitchFamily="18" charset="0"/>
                <a:cs typeface="Times New Roman" pitchFamily="18" charset="0"/>
              </a:rPr>
              <a:t>    </a:t>
            </a:r>
            <a:r>
              <a:rPr lang="ru-RU" sz="1800" b="1" i="1" u="sng" dirty="0" smtClean="0">
                <a:solidFill>
                  <a:schemeClr val="accent5">
                    <a:lumMod val="75000"/>
                  </a:schemeClr>
                </a:solidFill>
                <a:latin typeface="Times New Roman" pitchFamily="18" charset="0"/>
                <a:cs typeface="Times New Roman" pitchFamily="18" charset="0"/>
              </a:rPr>
              <a:t>Громцева Елена Валентиновна, </a:t>
            </a:r>
          </a:p>
          <a:p>
            <a:pPr>
              <a:buNone/>
            </a:pPr>
            <a:r>
              <a:rPr lang="ru-RU" sz="1800" b="1" i="1" u="sng" dirty="0" smtClean="0">
                <a:solidFill>
                  <a:schemeClr val="accent5">
                    <a:lumMod val="75000"/>
                  </a:schemeClr>
                </a:solidFill>
                <a:latin typeface="Times New Roman" pitchFamily="18" charset="0"/>
                <a:cs typeface="Times New Roman" pitchFamily="18" charset="0"/>
              </a:rPr>
              <a:t>педагог-психолог МБДОУ «Центр </a:t>
            </a:r>
          </a:p>
          <a:p>
            <a:pPr>
              <a:buNone/>
            </a:pPr>
            <a:r>
              <a:rPr lang="ru-RU" sz="1800" b="1" i="1" u="sng" dirty="0" smtClean="0">
                <a:solidFill>
                  <a:schemeClr val="accent5">
                    <a:lumMod val="75000"/>
                  </a:schemeClr>
                </a:solidFill>
                <a:latin typeface="Times New Roman" pitchFamily="18" charset="0"/>
                <a:cs typeface="Times New Roman" pitchFamily="18" charset="0"/>
              </a:rPr>
              <a:t>Развития ребёнка-детский сад №1»</a:t>
            </a:r>
          </a:p>
          <a:p>
            <a:pPr>
              <a:buNone/>
            </a:pPr>
            <a:r>
              <a:rPr lang="ru-RU" sz="1800" b="1" i="1" u="sng" dirty="0" err="1">
                <a:solidFill>
                  <a:schemeClr val="accent5">
                    <a:lumMod val="75000"/>
                  </a:schemeClr>
                </a:solidFill>
                <a:latin typeface="Times New Roman" pitchFamily="18" charset="0"/>
                <a:cs typeface="Times New Roman" pitchFamily="18" charset="0"/>
              </a:rPr>
              <a:t>Г</a:t>
            </a:r>
            <a:r>
              <a:rPr lang="ru-RU" sz="1800" b="1" i="1" u="sng" dirty="0" err="1" smtClean="0">
                <a:solidFill>
                  <a:schemeClr val="accent5">
                    <a:lumMod val="75000"/>
                  </a:schemeClr>
                </a:solidFill>
                <a:latin typeface="Times New Roman" pitchFamily="18" charset="0"/>
                <a:cs typeface="Times New Roman" pitchFamily="18" charset="0"/>
              </a:rPr>
              <a:t>.Грязовец</a:t>
            </a:r>
            <a:r>
              <a:rPr lang="ru-RU" sz="1800" b="1" i="1" u="sng" dirty="0" smtClean="0">
                <a:solidFill>
                  <a:schemeClr val="accent5">
                    <a:lumMod val="75000"/>
                  </a:schemeClr>
                </a:solidFill>
                <a:latin typeface="Times New Roman" pitchFamily="18" charset="0"/>
                <a:cs typeface="Times New Roman" pitchFamily="18" charset="0"/>
              </a:rPr>
              <a:t>  2024 год</a:t>
            </a:r>
          </a:p>
          <a:p>
            <a:pPr>
              <a:buNone/>
            </a:pPr>
            <a:endParaRPr lang="ru-RU" b="1" i="1" u="sng" dirty="0">
              <a:solidFill>
                <a:schemeClr val="accent5">
                  <a:lumMod val="75000"/>
                </a:schemeClr>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365104"/>
            <a:ext cx="3286125"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1412776"/>
            <a:ext cx="3259574"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itchFamily="18" charset="0"/>
                <a:cs typeface="Times New Roman" pitchFamily="18" charset="0"/>
              </a:rPr>
              <a:t>     </a:t>
            </a:r>
            <a:r>
              <a:rPr lang="ru-RU" sz="3600" b="1" i="1" u="sng" dirty="0" smtClean="0">
                <a:latin typeface="Times New Roman" pitchFamily="18" charset="0"/>
                <a:cs typeface="Times New Roman" pitchFamily="18" charset="0"/>
              </a:rPr>
              <a:t>Использованные источники:</a:t>
            </a:r>
            <a:endParaRPr lang="ru-RU" sz="3600" b="1" i="1" u="sng"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82296" indent="0">
              <a:buNone/>
            </a:pPr>
            <a:r>
              <a:rPr lang="ru-RU" sz="1600" dirty="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Сиротюк </a:t>
            </a:r>
            <a:r>
              <a:rPr lang="ru-RU" sz="1600" dirty="0">
                <a:latin typeface="Times New Roman" pitchFamily="18" charset="0"/>
                <a:cs typeface="Times New Roman" pitchFamily="18" charset="0"/>
              </a:rPr>
              <a:t>А.Л. Синдром дефицита внимания с </a:t>
            </a:r>
            <a:r>
              <a:rPr lang="ru-RU" sz="1600" dirty="0" err="1" smtClean="0">
                <a:latin typeface="Times New Roman" pitchFamily="18" charset="0"/>
                <a:cs typeface="Times New Roman" pitchFamily="18" charset="0"/>
              </a:rPr>
              <a:t>гиперактивностью</a:t>
            </a:r>
            <a:r>
              <a:rPr lang="ru-RU" sz="1600" dirty="0">
                <a:latin typeface="Times New Roman" pitchFamily="18" charset="0"/>
                <a:cs typeface="Times New Roman" pitchFamily="18" charset="0"/>
              </a:rPr>
              <a:t>. Диагностика, коррекция и практические </a:t>
            </a:r>
            <a:r>
              <a:rPr lang="ru-RU" sz="1600" dirty="0" err="1">
                <a:latin typeface="Times New Roman" pitchFamily="18" charset="0"/>
                <a:cs typeface="Times New Roman" pitchFamily="18" charset="0"/>
              </a:rPr>
              <a:t>реко¬мендации</a:t>
            </a:r>
            <a:r>
              <a:rPr lang="ru-RU" sz="1600" dirty="0">
                <a:latin typeface="Times New Roman" pitchFamily="18" charset="0"/>
                <a:cs typeface="Times New Roman" pitchFamily="18" charset="0"/>
              </a:rPr>
              <a:t> родителям и педагогам. — М.: ТЦ Сфера, 2002</a:t>
            </a:r>
            <a:r>
              <a:rPr lang="ru-RU" sz="1600" dirty="0" smtClean="0">
                <a:latin typeface="Times New Roman" pitchFamily="18" charset="0"/>
                <a:cs typeface="Times New Roman" pitchFamily="18" charset="0"/>
              </a:rPr>
              <a:t>.</a:t>
            </a:r>
            <a:r>
              <a:rPr lang="ru-RU" sz="1600" dirty="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pPr marL="82296" indent="0">
              <a:buNone/>
            </a:pPr>
            <a:endParaRPr lang="ru-RU" sz="1600" dirty="0" smtClean="0">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3"/>
              </a:rPr>
              <a:t>http</a:t>
            </a:r>
            <a:r>
              <a:rPr lang="en-US" sz="1600" dirty="0" smtClean="0">
                <a:solidFill>
                  <a:schemeClr val="tx1">
                    <a:lumMod val="95000"/>
                    <a:lumOff val="5000"/>
                  </a:schemeClr>
                </a:solidFill>
                <a:latin typeface="Times New Roman" pitchFamily="18" charset="0"/>
                <a:cs typeface="Times New Roman" pitchFamily="18" charset="0"/>
                <a:hlinkClick r:id="rId3"/>
              </a:rPr>
              <a:t>://medvesti.com/zdorovie/zdorovie_rebenka/1753-perenoshennye-deti-vyrastayut-giperaktivnymi.html</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4"/>
              </a:rPr>
              <a:t>http://mdoy18.caduk.ru/p15aa1.html</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5"/>
              </a:rPr>
              <a:t>http://forchel.ru/4088-giperaktivnye-deti.html</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6"/>
              </a:rPr>
              <a:t>http://medznate.ru/docs/index-77830.html</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7"/>
              </a:rPr>
              <a:t>http://www.liveinternet.ru/users/1209617/tags/%E8%E3%F0%FB/</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8"/>
              </a:rPr>
              <a:t>http://goo.kz/blog/view/134/342?lang=ru</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9"/>
              </a:rPr>
              <a:t>http://fs.nashaucheba.ru/docs/270/index-1458319.html</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10"/>
              </a:rPr>
              <a:t>http://edu.of.ru/colnishko/default.asp?ob_no=103880</a:t>
            </a:r>
            <a:endParaRPr lang="ru-RU" sz="1600" dirty="0" smtClean="0">
              <a:solidFill>
                <a:schemeClr val="tx1">
                  <a:lumMod val="95000"/>
                  <a:lumOff val="5000"/>
                </a:schemeClr>
              </a:solidFill>
              <a:latin typeface="Times New Roman" pitchFamily="18" charset="0"/>
              <a:cs typeface="Times New Roman" pitchFamily="18" charset="0"/>
            </a:endParaRPr>
          </a:p>
          <a:p>
            <a:r>
              <a:rPr lang="en-US" sz="1600" dirty="0" smtClean="0">
                <a:solidFill>
                  <a:schemeClr val="tx1">
                    <a:lumMod val="95000"/>
                    <a:lumOff val="5000"/>
                  </a:schemeClr>
                </a:solidFill>
                <a:latin typeface="Times New Roman" pitchFamily="18" charset="0"/>
                <a:cs typeface="Times New Roman" pitchFamily="18" charset="0"/>
                <a:hlinkClick r:id="rId11"/>
              </a:rPr>
              <a:t>http://www.liveinternet.ru/users/misskcu/post245490481</a:t>
            </a:r>
            <a:endParaRPr lang="ru-RU" sz="1600" dirty="0" smtClean="0">
              <a:solidFill>
                <a:schemeClr val="tx1">
                  <a:lumMod val="95000"/>
                  <a:lumOff val="5000"/>
                </a:schemeClr>
              </a:solidFill>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latin typeface="Times New Roman" pitchFamily="18" charset="0"/>
                <a:cs typeface="Times New Roman" pitchFamily="18" charset="0"/>
              </a:rPr>
              <a:t>      </a:t>
            </a:r>
            <a:r>
              <a:rPr lang="ru-RU" sz="3200" b="1" i="1" u="sng" dirty="0" smtClean="0">
                <a:latin typeface="Times New Roman" pitchFamily="18" charset="0"/>
                <a:cs typeface="Times New Roman" pitchFamily="18" charset="0"/>
              </a:rPr>
              <a:t>Что такое </a:t>
            </a:r>
            <a:r>
              <a:rPr lang="ru-RU" sz="3200" b="1" i="1" u="sng" dirty="0" err="1" smtClean="0">
                <a:latin typeface="Times New Roman" pitchFamily="18" charset="0"/>
                <a:cs typeface="Times New Roman" pitchFamily="18" charset="0"/>
              </a:rPr>
              <a:t>гиперактивность</a:t>
            </a:r>
            <a:r>
              <a:rPr lang="ru-RU" sz="3200" b="1" i="1" u="sng" dirty="0" smtClean="0">
                <a:latin typeface="Times New Roman" pitchFamily="18" charset="0"/>
                <a:cs typeface="Times New Roman" pitchFamily="18" charset="0"/>
              </a:rPr>
              <a:t>?</a:t>
            </a:r>
            <a:endParaRPr lang="ru-RU" sz="3200" b="1" i="1" u="sng" dirty="0">
              <a:latin typeface="Times New Roman" pitchFamily="18" charset="0"/>
              <a:cs typeface="Times New Roman" pitchFamily="18" charset="0"/>
            </a:endParaRPr>
          </a:p>
        </p:txBody>
      </p:sp>
      <p:sp>
        <p:nvSpPr>
          <p:cNvPr id="3" name="Содержимое 2"/>
          <p:cNvSpPr>
            <a:spLocks noGrp="1"/>
          </p:cNvSpPr>
          <p:nvPr>
            <p:ph sz="half" idx="1"/>
          </p:nvPr>
        </p:nvSpPr>
        <p:spPr>
          <a:xfrm>
            <a:off x="1142976" y="1524000"/>
            <a:ext cx="6381352" cy="4663440"/>
          </a:xfrm>
        </p:spPr>
        <p:txBody>
          <a:bodyPr>
            <a:normAutofit/>
          </a:bodyPr>
          <a:lstStyle/>
          <a:p>
            <a:pPr algn="just">
              <a:buNone/>
            </a:pPr>
            <a:r>
              <a:rPr lang="ru-RU" sz="1600" dirty="0" smtClean="0">
                <a:latin typeface="Times New Roman" pitchFamily="18" charset="0"/>
                <a:cs typeface="Times New Roman" pitchFamily="18" charset="0"/>
              </a:rPr>
              <a:t>	Синдром </a:t>
            </a:r>
            <a:r>
              <a:rPr lang="ru-RU" sz="1600" dirty="0">
                <a:latin typeface="Times New Roman" pitchFamily="18" charset="0"/>
                <a:cs typeface="Times New Roman" pitchFamily="18" charset="0"/>
              </a:rPr>
              <a:t>дефицита внимания и/или </a:t>
            </a:r>
            <a:r>
              <a:rPr lang="ru-RU" sz="1600" dirty="0" err="1">
                <a:latin typeface="Times New Roman" pitchFamily="18" charset="0"/>
                <a:cs typeface="Times New Roman" pitchFamily="18" charset="0"/>
              </a:rPr>
              <a:t>гиперактивности</a:t>
            </a:r>
            <a:r>
              <a:rPr lang="ru-RU" sz="1600" dirty="0">
                <a:latin typeface="Times New Roman" pitchFamily="18" charset="0"/>
                <a:cs typeface="Times New Roman" pitchFamily="18" charset="0"/>
              </a:rPr>
              <a:t> (СДВГ) </a:t>
            </a:r>
            <a:r>
              <a:rPr lang="ru-RU" sz="1600" dirty="0" smtClean="0">
                <a:latin typeface="Times New Roman" pitchFamily="18" charset="0"/>
                <a:cs typeface="Times New Roman" pitchFamily="18" charset="0"/>
              </a:rPr>
              <a:t>– </a:t>
            </a:r>
          </a:p>
          <a:p>
            <a:pPr algn="just">
              <a:buNone/>
            </a:pPr>
            <a:r>
              <a:rPr lang="ru-RU" sz="1600" dirty="0" err="1" smtClean="0">
                <a:latin typeface="Times New Roman" pitchFamily="18" charset="0"/>
                <a:cs typeface="Times New Roman" pitchFamily="18" charset="0"/>
              </a:rPr>
              <a:t>неврологическо</a:t>
            </a:r>
            <a:r>
              <a:rPr lang="ru-RU" sz="1600" dirty="0" smtClean="0">
                <a:latin typeface="Times New Roman" pitchFamily="18" charset="0"/>
                <a:cs typeface="Times New Roman" pitchFamily="18" charset="0"/>
              </a:rPr>
              <a:t>-поведенческое </a:t>
            </a:r>
            <a:r>
              <a:rPr lang="ru-RU" sz="1600" dirty="0">
                <a:latin typeface="Times New Roman" pitchFamily="18" charset="0"/>
                <a:cs typeface="Times New Roman" pitchFamily="18" charset="0"/>
              </a:rPr>
              <a:t>расстройство развития, которое </a:t>
            </a:r>
            <a:endParaRPr lang="ru-RU" sz="1600" dirty="0" smtClean="0">
              <a:latin typeface="Times New Roman" pitchFamily="18" charset="0"/>
              <a:cs typeface="Times New Roman" pitchFamily="18" charset="0"/>
            </a:endParaRPr>
          </a:p>
          <a:p>
            <a:pPr algn="just">
              <a:buNone/>
            </a:pPr>
            <a:r>
              <a:rPr lang="ru-RU" sz="1600" dirty="0" smtClean="0">
                <a:latin typeface="Times New Roman" pitchFamily="18" charset="0"/>
                <a:cs typeface="Times New Roman" pitchFamily="18" charset="0"/>
              </a:rPr>
              <a:t>возникает </a:t>
            </a:r>
            <a:r>
              <a:rPr lang="ru-RU" sz="1600" dirty="0">
                <a:latin typeface="Times New Roman" pitchFamily="18" charset="0"/>
                <a:cs typeface="Times New Roman" pitchFamily="18" charset="0"/>
              </a:rPr>
              <a:t>в </a:t>
            </a:r>
            <a:r>
              <a:rPr lang="ru-RU" sz="1600" dirty="0" smtClean="0">
                <a:latin typeface="Times New Roman" pitchFamily="18" charset="0"/>
                <a:cs typeface="Times New Roman" pitchFamily="18" charset="0"/>
              </a:rPr>
              <a:t>детском возрасте.</a:t>
            </a:r>
          </a:p>
          <a:p>
            <a:pPr>
              <a:buNone/>
            </a:pPr>
            <a:r>
              <a:rPr lang="ru-RU" sz="1600" dirty="0" smtClean="0">
                <a:latin typeface="Times New Roman" pitchFamily="18" charset="0"/>
                <a:cs typeface="Times New Roman" pitchFamily="18" charset="0"/>
              </a:rPr>
              <a:t>	Дефицит </a:t>
            </a:r>
            <a:r>
              <a:rPr lang="ru-RU" sz="1600" dirty="0">
                <a:latin typeface="Times New Roman" pitchFamily="18" charset="0"/>
                <a:cs typeface="Times New Roman" pitchFamily="18" charset="0"/>
              </a:rPr>
              <a:t>внимания – это неспособность удерживать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внимание </a:t>
            </a:r>
            <a:r>
              <a:rPr lang="ru-RU" sz="1600" dirty="0">
                <a:latin typeface="Times New Roman" pitchFamily="18" charset="0"/>
                <a:cs typeface="Times New Roman" pitchFamily="18" charset="0"/>
              </a:rPr>
              <a:t>на </a:t>
            </a:r>
            <a:r>
              <a:rPr lang="ru-RU" sz="1600" dirty="0" smtClean="0">
                <a:latin typeface="Times New Roman" pitchFamily="18" charset="0"/>
                <a:cs typeface="Times New Roman" pitchFamily="18" charset="0"/>
              </a:rPr>
              <a:t>чем-либо</a:t>
            </a:r>
            <a:r>
              <a:rPr lang="ru-RU" sz="1600" dirty="0">
                <a:latin typeface="Times New Roman" pitchFamily="18" charset="0"/>
                <a:cs typeface="Times New Roman" pitchFamily="18" charset="0"/>
              </a:rPr>
              <a:t>, что необходимо усвоить в течение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определенного </a:t>
            </a:r>
            <a:r>
              <a:rPr lang="ru-RU" sz="1600" dirty="0">
                <a:latin typeface="Times New Roman" pitchFamily="18" charset="0"/>
                <a:cs typeface="Times New Roman" pitchFamily="18" charset="0"/>
              </a:rPr>
              <a:t>отрезка времени. </a:t>
            </a:r>
          </a:p>
          <a:p>
            <a:pPr>
              <a:buNone/>
            </a:pP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Гиперактивность</a:t>
            </a: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 это чрезмерная активность, слабый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контроль побуждений</a:t>
            </a:r>
            <a:r>
              <a:rPr lang="ru-RU" sz="1600" dirty="0">
                <a:latin typeface="Times New Roman" pitchFamily="18" charset="0"/>
                <a:cs typeface="Times New Roman" pitchFamily="18" charset="0"/>
              </a:rPr>
              <a:t>.</a:t>
            </a:r>
          </a:p>
          <a:p>
            <a:pPr>
              <a:buNone/>
            </a:pPr>
            <a:r>
              <a:rPr lang="ru-RU" sz="1600" dirty="0" smtClean="0">
                <a:latin typeface="Times New Roman" pitchFamily="18" charset="0"/>
                <a:cs typeface="Times New Roman" pitchFamily="18" charset="0"/>
              </a:rPr>
              <a:t>	Синдрому </a:t>
            </a:r>
            <a:r>
              <a:rPr lang="ru-RU" sz="1600" dirty="0">
                <a:latin typeface="Times New Roman" pitchFamily="18" charset="0"/>
                <a:cs typeface="Times New Roman" pitchFamily="18" charset="0"/>
              </a:rPr>
              <a:t>дефицита внимания и </a:t>
            </a:r>
            <a:r>
              <a:rPr lang="ru-RU" sz="1600" dirty="0" err="1">
                <a:latin typeface="Times New Roman" pitchFamily="18" charset="0"/>
                <a:cs typeface="Times New Roman" pitchFamily="18" charset="0"/>
              </a:rPr>
              <a:t>гиперактивности</a:t>
            </a:r>
            <a:r>
              <a:rPr lang="ru-RU" sz="1600" dirty="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сопутствуют запаздывание </a:t>
            </a:r>
            <a:r>
              <a:rPr lang="ru-RU" sz="1600" dirty="0">
                <a:latin typeface="Times New Roman" pitchFamily="18" charset="0"/>
                <a:cs typeface="Times New Roman" pitchFamily="18" charset="0"/>
              </a:rPr>
              <a:t>процессов созревания высших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психических </a:t>
            </a:r>
            <a:r>
              <a:rPr lang="ru-RU" sz="1600" dirty="0">
                <a:latin typeface="Times New Roman" pitchFamily="18" charset="0"/>
                <a:cs typeface="Times New Roman" pitchFamily="18" charset="0"/>
              </a:rPr>
              <a:t>функций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a:t>
            </a:r>
            <a:r>
              <a:rPr lang="ru-RU" sz="1600" dirty="0">
                <a:latin typeface="Times New Roman" pitchFamily="18" charset="0"/>
                <a:cs typeface="Times New Roman" pitchFamily="18" charset="0"/>
              </a:rPr>
              <a:t>наблюдается у детей с задержкой психического развития)  </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и</a:t>
            </a:r>
            <a:r>
              <a:rPr lang="ru-RU" sz="1600" dirty="0">
                <a:latin typeface="Times New Roman" pitchFamily="18" charset="0"/>
                <a:cs typeface="Times New Roman" pitchFamily="18" charset="0"/>
              </a:rPr>
              <a:t>, как </a:t>
            </a:r>
            <a:r>
              <a:rPr lang="ru-RU" sz="1600" dirty="0" smtClean="0">
                <a:latin typeface="Times New Roman" pitchFamily="18" charset="0"/>
                <a:cs typeface="Times New Roman" pitchFamily="18" charset="0"/>
              </a:rPr>
              <a:t>следствие</a:t>
            </a:r>
            <a:r>
              <a:rPr lang="ru-RU" sz="1600" dirty="0">
                <a:latin typeface="Times New Roman" pitchFamily="18" charset="0"/>
                <a:cs typeface="Times New Roman" pitchFamily="18" charset="0"/>
              </a:rPr>
              <a:t>, специфические </a:t>
            </a:r>
            <a:r>
              <a:rPr lang="ru-RU" sz="1600" dirty="0" err="1">
                <a:latin typeface="Times New Roman" pitchFamily="18" charset="0"/>
                <a:cs typeface="Times New Roman" pitchFamily="18" charset="0"/>
              </a:rPr>
              <a:t>трудно¬сти</a:t>
            </a:r>
            <a:r>
              <a:rPr lang="ru-RU" sz="1600" dirty="0">
                <a:latin typeface="Times New Roman" pitchFamily="18" charset="0"/>
                <a:cs typeface="Times New Roman" pitchFamily="18" charset="0"/>
              </a:rPr>
              <a:t> обучения.</a:t>
            </a:r>
          </a:p>
          <a:p>
            <a:pPr>
              <a:buNone/>
            </a:pPr>
            <a:endParaRPr lang="ru-RU" sz="1600" dirty="0">
              <a:latin typeface="Times New Roman" pitchFamily="18" charset="0"/>
              <a:cs typeface="Times New Roman" pitchFamily="18" charset="0"/>
            </a:endParaRPr>
          </a:p>
        </p:txBody>
      </p:sp>
      <p:pic>
        <p:nvPicPr>
          <p:cNvPr id="3074"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660232" y="2348880"/>
            <a:ext cx="2088264" cy="42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940102"/>
          </a:xfrm>
        </p:spPr>
        <p:txBody>
          <a:bodyPr>
            <a:normAutofit fontScale="90000"/>
          </a:bodyPr>
          <a:lstStyle/>
          <a:p>
            <a:r>
              <a:rPr lang="ru-RU" sz="3600" b="1" i="1" u="sng" dirty="0" smtClean="0">
                <a:latin typeface="Times New Roman" pitchFamily="18" charset="0"/>
                <a:cs typeface="Times New Roman" pitchFamily="18" charset="0"/>
              </a:rPr>
              <a:t>Как проявляется </a:t>
            </a:r>
            <a:r>
              <a:rPr lang="ru-RU" sz="3600" b="1" i="1" u="sng" dirty="0" err="1" smtClean="0">
                <a:latin typeface="Times New Roman" pitchFamily="18" charset="0"/>
                <a:cs typeface="Times New Roman" pitchFamily="18" charset="0"/>
              </a:rPr>
              <a:t>гиперактивность</a:t>
            </a:r>
            <a:r>
              <a:rPr lang="ru-RU" sz="3600" b="1" i="1" u="sng" dirty="0" smtClean="0">
                <a:latin typeface="Times New Roman" pitchFamily="18" charset="0"/>
                <a:cs typeface="Times New Roman" pitchFamily="18" charset="0"/>
              </a:rPr>
              <a:t>?</a:t>
            </a:r>
            <a:endParaRPr lang="ru-RU" sz="3600" b="1" i="1" u="sng" dirty="0">
              <a:latin typeface="Times New Roman" pitchFamily="18" charset="0"/>
              <a:cs typeface="Times New Roman" pitchFamily="18" charset="0"/>
            </a:endParaRPr>
          </a:p>
        </p:txBody>
      </p:sp>
      <p:sp>
        <p:nvSpPr>
          <p:cNvPr id="3" name="Содержимое 2"/>
          <p:cNvSpPr>
            <a:spLocks noGrp="1"/>
          </p:cNvSpPr>
          <p:nvPr>
            <p:ph sz="half" idx="4294967295"/>
          </p:nvPr>
        </p:nvSpPr>
        <p:spPr>
          <a:xfrm>
            <a:off x="1547664" y="1214422"/>
            <a:ext cx="7167740" cy="5357850"/>
          </a:xfrm>
        </p:spPr>
        <p:txBody>
          <a:bodyPr>
            <a:normAutofit/>
          </a:bodyPr>
          <a:lstStyle/>
          <a:p>
            <a:pPr>
              <a:spcBef>
                <a:spcPts val="0"/>
              </a:spcBef>
              <a:buNone/>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Наиболее </a:t>
            </a:r>
            <a:r>
              <a:rPr lang="ru-RU" sz="1600" dirty="0" smtClean="0">
                <a:latin typeface="Times New Roman" pitchFamily="18" charset="0"/>
                <a:cs typeface="Times New Roman" pitchFamily="18" charset="0"/>
              </a:rPr>
              <a:t>ярко </a:t>
            </a:r>
            <a:r>
              <a:rPr lang="ru-RU" sz="1600" dirty="0" err="1" smtClean="0">
                <a:latin typeface="Times New Roman" pitchFamily="18" charset="0"/>
                <a:cs typeface="Times New Roman" pitchFamily="18" charset="0"/>
              </a:rPr>
              <a:t>гиперактивность</a:t>
            </a:r>
            <a:r>
              <a:rPr lang="ru-RU" sz="1600" dirty="0" smtClean="0">
                <a:latin typeface="Times New Roman" pitchFamily="18" charset="0"/>
                <a:cs typeface="Times New Roman" pitchFamily="18" charset="0"/>
              </a:rPr>
              <a:t> проявляется </a:t>
            </a:r>
            <a:r>
              <a:rPr lang="ru-RU" sz="1600" dirty="0" smtClean="0">
                <a:latin typeface="Times New Roman" pitchFamily="18" charset="0"/>
                <a:cs typeface="Times New Roman" pitchFamily="18" charset="0"/>
              </a:rPr>
              <a:t>у </a:t>
            </a:r>
            <a:endParaRPr lang="ru-RU" sz="1600" dirty="0" smtClean="0">
              <a:latin typeface="Times New Roman" pitchFamily="18" charset="0"/>
              <a:cs typeface="Times New Roman" pitchFamily="18" charset="0"/>
            </a:endParaRP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детей в старшем дошкольном </a:t>
            </a:r>
            <a:r>
              <a:rPr lang="ru-RU" sz="1600" dirty="0" smtClean="0">
                <a:latin typeface="Times New Roman" pitchFamily="18" charset="0"/>
                <a:cs typeface="Times New Roman" pitchFamily="18" charset="0"/>
              </a:rPr>
              <a:t>и младшем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школьном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возрасте</a:t>
            </a:r>
            <a:r>
              <a:rPr lang="ru-RU" sz="1600" dirty="0" smtClean="0">
                <a:latin typeface="Times New Roman" pitchFamily="18" charset="0"/>
                <a:cs typeface="Times New Roman" pitchFamily="18" charset="0"/>
              </a:rPr>
              <a:t>. </a:t>
            </a:r>
          </a:p>
          <a:p>
            <a:pPr>
              <a:spcBef>
                <a:spcPts val="0"/>
              </a:spcBef>
              <a:buNone/>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 </a:t>
            </a:r>
            <a:r>
              <a:rPr lang="ru-RU" sz="1600" dirty="0" smtClean="0">
                <a:latin typeface="Times New Roman" pitchFamily="18" charset="0"/>
                <a:cs typeface="Times New Roman" pitchFamily="18" charset="0"/>
              </a:rPr>
              <a:t>этот период осуществляется переход к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ведущей – учебной </a:t>
            </a:r>
            <a:r>
              <a:rPr lang="ru-RU" sz="1600" dirty="0" smtClean="0">
                <a:latin typeface="Times New Roman" pitchFamily="18" charset="0"/>
                <a:cs typeface="Times New Roman" pitchFamily="18" charset="0"/>
              </a:rPr>
              <a:t>– деятельности и в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связи </a:t>
            </a:r>
            <a:r>
              <a:rPr lang="ru-RU" sz="1600" dirty="0" smtClean="0">
                <a:latin typeface="Times New Roman" pitchFamily="18" charset="0"/>
                <a:cs typeface="Times New Roman" pitchFamily="18" charset="0"/>
              </a:rPr>
              <a:t>с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этим </a:t>
            </a:r>
            <a:r>
              <a:rPr lang="ru-RU" sz="1600" dirty="0" smtClean="0">
                <a:latin typeface="Times New Roman" pitchFamily="18" charset="0"/>
                <a:cs typeface="Times New Roman" pitchFamily="18" charset="0"/>
              </a:rPr>
              <a:t>увеличиваются </a:t>
            </a:r>
            <a:r>
              <a:rPr lang="ru-RU" sz="1600" dirty="0" smtClean="0">
                <a:latin typeface="Times New Roman" pitchFamily="18" charset="0"/>
                <a:cs typeface="Times New Roman" pitchFamily="18" charset="0"/>
              </a:rPr>
              <a:t> интеллектуальные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нагрузки</a:t>
            </a:r>
            <a:r>
              <a:rPr lang="ru-RU" sz="1600" dirty="0" smtClean="0">
                <a:latin typeface="Times New Roman" pitchFamily="18" charset="0"/>
                <a:cs typeface="Times New Roman" pitchFamily="18" charset="0"/>
              </a:rPr>
              <a:t>: от детей </a:t>
            </a:r>
            <a:r>
              <a:rPr lang="ru-RU" sz="1600" dirty="0" smtClean="0">
                <a:latin typeface="Times New Roman" pitchFamily="18" charset="0"/>
                <a:cs typeface="Times New Roman" pitchFamily="18" charset="0"/>
              </a:rPr>
              <a:t> требуется </a:t>
            </a:r>
            <a:r>
              <a:rPr lang="ru-RU" sz="1600" dirty="0" smtClean="0">
                <a:latin typeface="Times New Roman" pitchFamily="18" charset="0"/>
                <a:cs typeface="Times New Roman" pitchFamily="18" charset="0"/>
              </a:rPr>
              <a:t>умение </a:t>
            </a:r>
            <a:endParaRPr lang="ru-RU" sz="1600" dirty="0" smtClean="0">
              <a:latin typeface="Times New Roman" pitchFamily="18" charset="0"/>
              <a:cs typeface="Times New Roman" pitchFamily="18" charset="0"/>
            </a:endParaRP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концентрировать  внимание </a:t>
            </a:r>
            <a:r>
              <a:rPr lang="ru-RU" sz="1600" dirty="0" smtClean="0">
                <a:latin typeface="Times New Roman" pitchFamily="18" charset="0"/>
                <a:cs typeface="Times New Roman" pitchFamily="18" charset="0"/>
              </a:rPr>
              <a:t>на более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длительном </a:t>
            </a:r>
            <a:r>
              <a:rPr lang="ru-RU" sz="1600" dirty="0" smtClean="0">
                <a:latin typeface="Times New Roman" pitchFamily="18" charset="0"/>
                <a:cs typeface="Times New Roman" pitchFamily="18" charset="0"/>
              </a:rPr>
              <a:t>отрезке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времени</a:t>
            </a:r>
            <a:r>
              <a:rPr lang="ru-RU" sz="1600" dirty="0" smtClean="0">
                <a:latin typeface="Times New Roman" pitchFamily="18" charset="0"/>
                <a:cs typeface="Times New Roman" pitchFamily="18" charset="0"/>
              </a:rPr>
              <a:t>, доводить начатое </a:t>
            </a:r>
            <a:r>
              <a:rPr lang="ru-RU" sz="1600" dirty="0" smtClean="0">
                <a:latin typeface="Times New Roman" pitchFamily="18" charset="0"/>
                <a:cs typeface="Times New Roman" pitchFamily="18" charset="0"/>
              </a:rPr>
              <a:t>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дело </a:t>
            </a:r>
            <a:r>
              <a:rPr lang="ru-RU" sz="1600" dirty="0" smtClean="0">
                <a:latin typeface="Times New Roman" pitchFamily="18" charset="0"/>
                <a:cs typeface="Times New Roman" pitchFamily="18" charset="0"/>
              </a:rPr>
              <a:t>до конца, добиваться </a:t>
            </a:r>
            <a:r>
              <a:rPr lang="ru-RU" sz="1600" dirty="0" smtClean="0">
                <a:latin typeface="Times New Roman" pitchFamily="18" charset="0"/>
                <a:cs typeface="Times New Roman" pitchFamily="18" charset="0"/>
              </a:rPr>
              <a:t>определенного </a:t>
            </a:r>
          </a:p>
          <a:p>
            <a:pPr>
              <a:spcBef>
                <a:spcPts val="0"/>
              </a:spcBef>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результата</a:t>
            </a:r>
            <a:r>
              <a:rPr lang="ru-RU" sz="1600"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pPr>
              <a:spcBef>
                <a:spcPts val="0"/>
              </a:spcBef>
              <a:buNone/>
            </a:pPr>
            <a:endParaRPr lang="ru-RU" sz="1600" dirty="0">
              <a:latin typeface="Times New Roman" pitchFamily="18" charset="0"/>
              <a:cs typeface="Times New Roman" pitchFamily="18" charset="0"/>
            </a:endParaRPr>
          </a:p>
          <a:p>
            <a:pPr>
              <a:spcBef>
                <a:spcPts val="0"/>
              </a:spcBef>
              <a:buNone/>
            </a:pPr>
            <a:endParaRPr lang="ru-RU" sz="1600" dirty="0" smtClean="0">
              <a:latin typeface="Times New Roman" pitchFamily="18" charset="0"/>
              <a:cs typeface="Times New Roman" pitchFamily="18" charset="0"/>
            </a:endParaRPr>
          </a:p>
          <a:p>
            <a:pPr>
              <a:spcBef>
                <a:spcPts val="0"/>
              </a:spcBef>
              <a:buNone/>
            </a:pPr>
            <a:endParaRPr lang="ru-RU" sz="1600" dirty="0" smtClean="0">
              <a:latin typeface="Times New Roman" pitchFamily="18" charset="0"/>
              <a:cs typeface="Times New Roman" pitchFamily="18" charset="0"/>
            </a:endParaRPr>
          </a:p>
          <a:p>
            <a:pPr>
              <a:spcBef>
                <a:spcPts val="0"/>
              </a:spcBef>
              <a:buNone/>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Связано </a:t>
            </a:r>
            <a:r>
              <a:rPr lang="ru-RU" sz="1600" dirty="0">
                <a:latin typeface="Times New Roman" pitchFamily="18" charset="0"/>
                <a:cs typeface="Times New Roman" pitchFamily="18" charset="0"/>
              </a:rPr>
              <a:t>это </a:t>
            </a:r>
            <a:r>
              <a:rPr lang="ru-RU" sz="1600" dirty="0" smtClean="0">
                <a:latin typeface="Times New Roman" pitchFamily="18" charset="0"/>
                <a:cs typeface="Times New Roman" pitchFamily="18" charset="0"/>
              </a:rPr>
              <a:t>с проблемами  концентрации и распределения внимания</a:t>
            </a: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Мозг ребенка воспринимает </a:t>
            </a:r>
            <a:r>
              <a:rPr lang="ru-RU" sz="1600" dirty="0">
                <a:latin typeface="Times New Roman" pitchFamily="18" charset="0"/>
                <a:cs typeface="Times New Roman" pitchFamily="18" charset="0"/>
              </a:rPr>
              <a:t>не фигуру в центре внимания, а периферию, что в полной мере наблюдается у детей с СДВГ.</a:t>
            </a:r>
            <a:endParaRPr lang="ru-RU" sz="1600" dirty="0">
              <a:latin typeface="Times New Roman" pitchFamily="18" charset="0"/>
              <a:cs typeface="Times New Roman" pitchFamily="18" charset="0"/>
            </a:endParaRPr>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124744"/>
            <a:ext cx="2590800" cy="388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214290"/>
            <a:ext cx="7286676" cy="1500198"/>
          </a:xfrm>
        </p:spPr>
        <p:txBody>
          <a:bodyPr>
            <a:normAutofit fontScale="90000"/>
          </a:bodyPr>
          <a:lstStyle/>
          <a:p>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ru-RU" sz="3600" b="1" i="1" u="sng" dirty="0" smtClean="0">
                <a:latin typeface="Times New Roman" pitchFamily="18" charset="0"/>
                <a:cs typeface="Times New Roman" pitchFamily="18" charset="0"/>
              </a:rPr>
              <a:t>Признаки</a:t>
            </a:r>
            <a:r>
              <a:rPr lang="ru-RU" sz="3600" b="1" i="1" u="sng" dirty="0" smtClean="0">
                <a:latin typeface="Times New Roman" pitchFamily="18" charset="0"/>
                <a:cs typeface="Times New Roman" pitchFamily="18" charset="0"/>
              </a:rPr>
              <a:t>, являющиеся </a:t>
            </a:r>
            <a:br>
              <a:rPr lang="ru-RU" sz="3600" b="1" i="1" u="sng"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  </a:t>
            </a:r>
            <a:r>
              <a:rPr lang="ru-RU" sz="3600" b="1" i="1" u="sng" dirty="0" smtClean="0">
                <a:latin typeface="Times New Roman" pitchFamily="18" charset="0"/>
                <a:cs typeface="Times New Roman" pitchFamily="18" charset="0"/>
              </a:rPr>
              <a:t>диагностическими симптомами </a:t>
            </a:r>
            <a:br>
              <a:rPr lang="ru-RU" sz="3600" b="1" i="1" u="sng" dirty="0" smtClean="0">
                <a:latin typeface="Times New Roman" pitchFamily="18" charset="0"/>
                <a:cs typeface="Times New Roman" pitchFamily="18" charset="0"/>
              </a:rPr>
            </a:br>
            <a:r>
              <a:rPr lang="ru-RU" sz="3600" b="1" i="1" dirty="0" smtClean="0">
                <a:latin typeface="Times New Roman" pitchFamily="18" charset="0"/>
                <a:cs typeface="Times New Roman" pitchFamily="18" charset="0"/>
              </a:rPr>
              <a:t>           </a:t>
            </a:r>
            <a:r>
              <a:rPr lang="ru-RU" sz="3600" b="1" i="1" u="sng" dirty="0" err="1" smtClean="0">
                <a:latin typeface="Times New Roman" pitchFamily="18" charset="0"/>
                <a:cs typeface="Times New Roman" pitchFamily="18" charset="0"/>
              </a:rPr>
              <a:t>гиперактивных</a:t>
            </a:r>
            <a:r>
              <a:rPr lang="ru-RU" sz="3600" b="1" i="1" u="sng" dirty="0" smtClean="0">
                <a:latin typeface="Times New Roman" pitchFamily="18" charset="0"/>
                <a:cs typeface="Times New Roman" pitchFamily="18" charset="0"/>
              </a:rPr>
              <a:t>  </a:t>
            </a:r>
            <a:r>
              <a:rPr lang="ru-RU" sz="3600" b="1" i="1" u="sng" dirty="0" smtClean="0">
                <a:latin typeface="Times New Roman" pitchFamily="18" charset="0"/>
                <a:cs typeface="Times New Roman" pitchFamily="18" charset="0"/>
              </a:rPr>
              <a:t>детей</a:t>
            </a:r>
            <a:endParaRPr lang="ru-RU" sz="3600" b="1" i="1" u="sng"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432560" y="1714488"/>
            <a:ext cx="7406640" cy="4929222"/>
          </a:xfrm>
        </p:spPr>
        <p:txBody>
          <a:bodyPr>
            <a:normAutofit/>
          </a:bodyPr>
          <a:lstStyle/>
          <a:p>
            <a:pPr marL="370332" indent="-342900">
              <a:buAutoNum type="arabicPeriod"/>
            </a:pPr>
            <a:r>
              <a:rPr lang="ru-RU" sz="1600" dirty="0" smtClean="0">
                <a:solidFill>
                  <a:schemeClr val="tx1"/>
                </a:solidFill>
                <a:latin typeface="Times New Roman" pitchFamily="18" charset="0"/>
                <a:cs typeface="Times New Roman" pitchFamily="18" charset="0"/>
              </a:rPr>
              <a:t>Беспокойные движения в кистях и стопах. Сидя на стуле, такой ребенок корчится, извивается.</a:t>
            </a:r>
          </a:p>
          <a:p>
            <a:pPr marL="370332" indent="-342900">
              <a:buAutoNum type="arabicPeriod"/>
            </a:pPr>
            <a:r>
              <a:rPr lang="ru-RU" sz="1600" dirty="0" smtClean="0">
                <a:solidFill>
                  <a:schemeClr val="tx1"/>
                </a:solidFill>
                <a:latin typeface="Times New Roman" pitchFamily="18" charset="0"/>
                <a:cs typeface="Times New Roman" pitchFamily="18" charset="0"/>
              </a:rPr>
              <a:t>Не может спокойно сидеть на месте, когда этого от него требуют.</a:t>
            </a:r>
          </a:p>
          <a:p>
            <a:pPr marL="370332" indent="-342900">
              <a:buAutoNum type="arabicPeriod"/>
            </a:pPr>
            <a:r>
              <a:rPr lang="ru-RU" sz="1600" dirty="0" smtClean="0">
                <a:solidFill>
                  <a:schemeClr val="tx1"/>
                </a:solidFill>
                <a:latin typeface="Times New Roman" pitchFamily="18" charset="0"/>
                <a:cs typeface="Times New Roman" pitchFamily="18" charset="0"/>
              </a:rPr>
              <a:t>Легко отвлекается на посторонние стимулы.</a:t>
            </a:r>
          </a:p>
          <a:p>
            <a:pPr marL="370332" indent="-342900">
              <a:buAutoNum type="arabicPeriod"/>
            </a:pPr>
            <a:r>
              <a:rPr lang="ru-RU" sz="1600" dirty="0" smtClean="0">
                <a:solidFill>
                  <a:schemeClr val="tx1"/>
                </a:solidFill>
                <a:latin typeface="Times New Roman" pitchFamily="18" charset="0"/>
                <a:cs typeface="Times New Roman" pitchFamily="18" charset="0"/>
              </a:rPr>
              <a:t>С трудом дожидается своей очереди во время игр и в различных ситуациях в коллективе.</a:t>
            </a:r>
          </a:p>
          <a:p>
            <a:pPr marL="370332" indent="-342900">
              <a:buAutoNum type="arabicPeriod"/>
            </a:pPr>
            <a:r>
              <a:rPr lang="ru-RU" sz="1600" dirty="0" smtClean="0">
                <a:solidFill>
                  <a:schemeClr val="tx1"/>
                </a:solidFill>
                <a:latin typeface="Times New Roman" pitchFamily="18" charset="0"/>
                <a:cs typeface="Times New Roman" pitchFamily="18" charset="0"/>
              </a:rPr>
              <a:t>На вопросы часто отвечает не задумываясь, не выслушав их до конца.</a:t>
            </a:r>
          </a:p>
          <a:p>
            <a:pPr marL="370332" indent="-342900">
              <a:buAutoNum type="arabicPeriod"/>
            </a:pPr>
            <a:r>
              <a:rPr lang="ru-RU" sz="1600" dirty="0" smtClean="0">
                <a:solidFill>
                  <a:schemeClr val="tx1"/>
                </a:solidFill>
                <a:latin typeface="Times New Roman" pitchFamily="18" charset="0"/>
                <a:cs typeface="Times New Roman" pitchFamily="18" charset="0"/>
              </a:rPr>
              <a:t>С трудом сохраняет внимание при выполнении заданий или во время игр.</a:t>
            </a:r>
          </a:p>
          <a:p>
            <a:pPr marL="370332" indent="-342900">
              <a:buAutoNum type="arabicPeriod"/>
            </a:pPr>
            <a:r>
              <a:rPr lang="ru-RU" sz="1600" dirty="0" smtClean="0">
                <a:solidFill>
                  <a:schemeClr val="tx1"/>
                </a:solidFill>
                <a:latin typeface="Times New Roman" pitchFamily="18" charset="0"/>
                <a:cs typeface="Times New Roman" pitchFamily="18" charset="0"/>
              </a:rPr>
              <a:t>Часто переходит от одного незавершенного действия к другому.</a:t>
            </a:r>
          </a:p>
          <a:p>
            <a:pPr marL="370332" indent="-342900">
              <a:buAutoNum type="arabicPeriod"/>
            </a:pPr>
            <a:r>
              <a:rPr lang="ru-RU" sz="1600" dirty="0" smtClean="0">
                <a:solidFill>
                  <a:schemeClr val="tx1"/>
                </a:solidFill>
                <a:latin typeface="Times New Roman" pitchFamily="18" charset="0"/>
                <a:cs typeface="Times New Roman" pitchFamily="18" charset="0"/>
              </a:rPr>
              <a:t>Не может играть тихо, спокойно.</a:t>
            </a:r>
          </a:p>
          <a:p>
            <a:pPr marL="370332" indent="-342900">
              <a:buAutoNum type="arabicPeriod"/>
            </a:pPr>
            <a:r>
              <a:rPr lang="ru-RU" sz="1600" dirty="0" smtClean="0">
                <a:solidFill>
                  <a:schemeClr val="tx1"/>
                </a:solidFill>
                <a:latin typeface="Times New Roman" pitchFamily="18" charset="0"/>
                <a:cs typeface="Times New Roman" pitchFamily="18" charset="0"/>
              </a:rPr>
              <a:t>Болтливый.</a:t>
            </a:r>
          </a:p>
          <a:p>
            <a:pPr marL="370332" indent="-342900">
              <a:buAutoNum type="arabicPeriod"/>
            </a:pPr>
            <a:r>
              <a:rPr lang="ru-RU" sz="1600" dirty="0" smtClean="0">
                <a:solidFill>
                  <a:schemeClr val="tx1"/>
                </a:solidFill>
                <a:latin typeface="Times New Roman" pitchFamily="18" charset="0"/>
                <a:cs typeface="Times New Roman" pitchFamily="18" charset="0"/>
              </a:rPr>
              <a:t>Часто мешает другим, пристает к окружающим.</a:t>
            </a:r>
          </a:p>
          <a:p>
            <a:pPr marL="370332" indent="-342900">
              <a:buAutoNum type="arabicPeriod"/>
            </a:pPr>
            <a:r>
              <a:rPr lang="ru-RU" sz="1600" dirty="0" smtClean="0">
                <a:solidFill>
                  <a:schemeClr val="tx1"/>
                </a:solidFill>
                <a:latin typeface="Times New Roman" pitchFamily="18" charset="0"/>
                <a:cs typeface="Times New Roman" pitchFamily="18" charset="0"/>
              </a:rPr>
              <a:t>Часто складывается впечатление, что ребенок не слушает обращенную к нему речь.</a:t>
            </a:r>
          </a:p>
          <a:p>
            <a:pPr marL="370332" indent="-342900">
              <a:buAutoNum type="arabicPeriod"/>
            </a:pPr>
            <a:r>
              <a:rPr lang="ru-RU" sz="1600" dirty="0" smtClean="0">
                <a:solidFill>
                  <a:schemeClr val="tx1"/>
                </a:solidFill>
                <a:latin typeface="Times New Roman" pitchFamily="18" charset="0"/>
                <a:cs typeface="Times New Roman" pitchFamily="18" charset="0"/>
              </a:rPr>
              <a:t>Иногда совершает опасные действия, не задумываясь о последствиях, но приключений или острых ощущений не ищет. </a:t>
            </a:r>
            <a:endParaRPr lang="ru-RU" sz="1600" dirty="0">
              <a:solidFill>
                <a:schemeClr val="tx1"/>
              </a:solidFill>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1"/>
            <a:ext cx="1453340" cy="1620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atin typeface="Times New Roman" pitchFamily="18" charset="0"/>
                <a:cs typeface="Times New Roman" pitchFamily="18" charset="0"/>
              </a:rPr>
              <a:t>  </a:t>
            </a:r>
            <a:r>
              <a:rPr lang="ru-RU" sz="3200" b="1" i="1" u="sng" dirty="0" smtClean="0">
                <a:latin typeface="Times New Roman" pitchFamily="18" charset="0"/>
                <a:cs typeface="Times New Roman" pitchFamily="18" charset="0"/>
              </a:rPr>
              <a:t>Проблемы </a:t>
            </a:r>
            <a:r>
              <a:rPr lang="ru-RU" sz="3200" b="1" i="1" u="sng" dirty="0" smtClean="0">
                <a:latin typeface="Times New Roman" pitchFamily="18" charset="0"/>
                <a:cs typeface="Times New Roman" pitchFamily="18" charset="0"/>
              </a:rPr>
              <a:t>обучения </a:t>
            </a:r>
            <a:br>
              <a:rPr lang="ru-RU" sz="3200" b="1" i="1" u="sng" dirty="0" smtClean="0">
                <a:latin typeface="Times New Roman" pitchFamily="18" charset="0"/>
                <a:cs typeface="Times New Roman" pitchFamily="18" charset="0"/>
              </a:rPr>
            </a:br>
            <a:r>
              <a:rPr lang="ru-RU" sz="3200" b="1" i="1" dirty="0" smtClean="0">
                <a:latin typeface="Times New Roman" pitchFamily="18" charset="0"/>
                <a:cs typeface="Times New Roman" pitchFamily="18" charset="0"/>
              </a:rPr>
              <a:t>  </a:t>
            </a:r>
            <a:r>
              <a:rPr lang="ru-RU" sz="3200" b="1" i="1" u="sng" dirty="0" err="1" smtClean="0">
                <a:latin typeface="Times New Roman" pitchFamily="18" charset="0"/>
                <a:cs typeface="Times New Roman" pitchFamily="18" charset="0"/>
              </a:rPr>
              <a:t>гиперактивных</a:t>
            </a:r>
            <a:r>
              <a:rPr lang="ru-RU" sz="3200" b="1" i="1" u="sng" dirty="0" smtClean="0">
                <a:latin typeface="Times New Roman" pitchFamily="18" charset="0"/>
                <a:cs typeface="Times New Roman" pitchFamily="18" charset="0"/>
              </a:rPr>
              <a:t>  </a:t>
            </a:r>
            <a:r>
              <a:rPr lang="ru-RU" sz="3200" b="1" i="1" u="sng" dirty="0" smtClean="0">
                <a:latin typeface="Times New Roman" pitchFamily="18" charset="0"/>
                <a:cs typeface="Times New Roman" pitchFamily="18" charset="0"/>
              </a:rPr>
              <a:t>детей</a:t>
            </a:r>
            <a:endParaRPr lang="ru-RU" sz="3200" b="1" i="1" u="sng" dirty="0">
              <a:latin typeface="Times New Roman" pitchFamily="18" charset="0"/>
              <a:cs typeface="Times New Roman" pitchFamily="18" charset="0"/>
            </a:endParaRPr>
          </a:p>
        </p:txBody>
      </p:sp>
      <p:sp>
        <p:nvSpPr>
          <p:cNvPr id="3" name="Содержимое 2"/>
          <p:cNvSpPr>
            <a:spLocks noGrp="1"/>
          </p:cNvSpPr>
          <p:nvPr>
            <p:ph idx="1"/>
          </p:nvPr>
        </p:nvSpPr>
        <p:spPr>
          <a:xfrm>
            <a:off x="1435608" y="2000240"/>
            <a:ext cx="7498080" cy="4643470"/>
          </a:xfrm>
        </p:spPr>
        <p:txBody>
          <a:bodyPr>
            <a:normAutofit/>
          </a:bodyPr>
          <a:lstStyle/>
          <a:p>
            <a:pPr marL="425196" indent="-342900">
              <a:buAutoNum type="arabicPeriod"/>
            </a:pPr>
            <a:r>
              <a:rPr lang="ru-RU" sz="1600" dirty="0" err="1" smtClean="0">
                <a:latin typeface="Times New Roman" pitchFamily="18" charset="0"/>
                <a:cs typeface="Times New Roman" pitchFamily="18" charset="0"/>
              </a:rPr>
              <a:t>Гиперактивные</a:t>
            </a:r>
            <a:r>
              <a:rPr lang="ru-RU" sz="1600" dirty="0" smtClean="0">
                <a:latin typeface="Times New Roman" pitchFamily="18" charset="0"/>
                <a:cs typeface="Times New Roman" pitchFamily="18" charset="0"/>
              </a:rPr>
              <a:t> дети испытывают повышенную потребность в движении, что противоречит требованиям школьной жизни, т.к. школьные правила не позволяют им свободно двигаться во время урока и даже во время перемены. </a:t>
            </a:r>
          </a:p>
          <a:p>
            <a:pPr marL="425196" indent="-342900">
              <a:buAutoNum type="arabicPeriod"/>
            </a:pPr>
            <a:r>
              <a:rPr lang="ru-RU" sz="1600" dirty="0" smtClean="0">
                <a:latin typeface="Times New Roman" pitchFamily="18" charset="0"/>
                <a:cs typeface="Times New Roman" pitchFamily="18" charset="0"/>
              </a:rPr>
              <a:t>Следующей проблемой является противоречие между импульсивностью поведения и нормативностью отношений на уроке, что проявляется в несоответствии поведения ребенка установившейся схеме: вопрос учителя – ответ ребенка.</a:t>
            </a:r>
          </a:p>
          <a:p>
            <a:pPr marL="425196" indent="-342900">
              <a:buAutoNum type="arabicPeriod"/>
            </a:pPr>
            <a:r>
              <a:rPr lang="ru-RU" sz="1600" dirty="0" err="1" smtClean="0">
                <a:latin typeface="Times New Roman" pitchFamily="18" charset="0"/>
                <a:cs typeface="Times New Roman" pitchFamily="18" charset="0"/>
              </a:rPr>
              <a:t>Гиперактивным</a:t>
            </a:r>
            <a:r>
              <a:rPr lang="ru-RU" sz="1600" dirty="0" smtClean="0">
                <a:latin typeface="Times New Roman" pitchFamily="18" charset="0"/>
                <a:cs typeface="Times New Roman" pitchFamily="18" charset="0"/>
              </a:rPr>
              <a:t> детям свойственна неустойчивая работоспособность, что является причиной нарастания большого количества ошибок при ответах и выполнении письменных заданий при наступлении состояния утомления.</a:t>
            </a:r>
          </a:p>
          <a:p>
            <a:pPr marL="425196" indent="-342900">
              <a:buAutoNum type="arabicPeriod"/>
            </a:pPr>
            <a:r>
              <a:rPr lang="ru-RU" sz="1600" dirty="0" smtClean="0">
                <a:latin typeface="Times New Roman" pitchFamily="18" charset="0"/>
                <a:cs typeface="Times New Roman" pitchFamily="18" charset="0"/>
              </a:rPr>
              <a:t>Навыки чтения и письма у </a:t>
            </a:r>
            <a:r>
              <a:rPr lang="ru-RU" sz="1600" dirty="0" err="1" smtClean="0">
                <a:latin typeface="Times New Roman" pitchFamily="18" charset="0"/>
                <a:cs typeface="Times New Roman" pitchFamily="18" charset="0"/>
              </a:rPr>
              <a:t>гиперактивного</a:t>
            </a:r>
            <a:r>
              <a:rPr lang="ru-RU" sz="1600" dirty="0" smtClean="0">
                <a:latin typeface="Times New Roman" pitchFamily="18" charset="0"/>
                <a:cs typeface="Times New Roman" pitchFamily="18" charset="0"/>
              </a:rPr>
              <a:t> ребенка значительно ниже, чем у сверстников, и не соответствует его интеллектуальным способностям. Письменные работы выполняются неряшливо, с ошибками из-за невнимательности. </a:t>
            </a:r>
          </a:p>
          <a:p>
            <a:pPr marL="425196" indent="-342900">
              <a:buAutoNum type="arabicPeriod"/>
            </a:pPr>
            <a:r>
              <a:rPr lang="ru-RU" sz="1600" dirty="0" smtClean="0">
                <a:latin typeface="Times New Roman" pitchFamily="18" charset="0"/>
                <a:cs typeface="Times New Roman" pitchFamily="18" charset="0"/>
              </a:rPr>
              <a:t>И еще одна особенность школьной среды не позволяет </a:t>
            </a:r>
            <a:r>
              <a:rPr lang="ru-RU" sz="1600" dirty="0" err="1" smtClean="0">
                <a:latin typeface="Times New Roman" pitchFamily="18" charset="0"/>
                <a:cs typeface="Times New Roman" pitchFamily="18" charset="0"/>
              </a:rPr>
              <a:t>гиперактивным</a:t>
            </a:r>
            <a:r>
              <a:rPr lang="ru-RU" sz="1600" dirty="0" smtClean="0">
                <a:latin typeface="Times New Roman" pitchFamily="18" charset="0"/>
                <a:cs typeface="Times New Roman" pitchFamily="18" charset="0"/>
              </a:rPr>
              <a:t> детям чувствовать себя в школе комфортно – это отсутствие игрового пространства в школе. </a:t>
            </a:r>
            <a:endParaRPr lang="ru-RU" sz="16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88640"/>
            <a:ext cx="2953197" cy="1715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2082792"/>
          </a:xfrm>
        </p:spPr>
        <p:txBody>
          <a:bodyPr>
            <a:normAutofit/>
          </a:bodyPr>
          <a:lstStyle/>
          <a:p>
            <a:r>
              <a:rPr lang="ru-RU" sz="3200" dirty="0" smtClean="0">
                <a:latin typeface="Times New Roman" pitchFamily="18" charset="0"/>
                <a:cs typeface="Times New Roman" pitchFamily="18" charset="0"/>
              </a:rPr>
              <a:t>            </a:t>
            </a:r>
            <a:r>
              <a:rPr lang="ru-RU" sz="3200" b="1" i="1" u="sng" dirty="0" smtClean="0">
                <a:latin typeface="Times New Roman" pitchFamily="18" charset="0"/>
                <a:cs typeface="Times New Roman" pitchFamily="18" charset="0"/>
              </a:rPr>
              <a:t>Рекомендации родителям </a:t>
            </a:r>
            <a:br>
              <a:rPr lang="ru-RU" sz="3200" b="1" i="1" u="sng" dirty="0" smtClean="0">
                <a:latin typeface="Times New Roman" pitchFamily="18" charset="0"/>
                <a:cs typeface="Times New Roman" pitchFamily="18" charset="0"/>
              </a:rPr>
            </a:br>
            <a:r>
              <a:rPr lang="ru-RU" sz="3200" b="1" i="1" dirty="0" smtClean="0">
                <a:latin typeface="Times New Roman" pitchFamily="18" charset="0"/>
                <a:cs typeface="Times New Roman" pitchFamily="18" charset="0"/>
              </a:rPr>
              <a:t>                   </a:t>
            </a:r>
            <a:r>
              <a:rPr lang="ru-RU" sz="3200" b="1" i="1" u="sng" dirty="0" smtClean="0">
                <a:latin typeface="Times New Roman" pitchFamily="18" charset="0"/>
                <a:cs typeface="Times New Roman" pitchFamily="18" charset="0"/>
              </a:rPr>
              <a:t>по воспитанию</a:t>
            </a:r>
            <a:br>
              <a:rPr lang="ru-RU" sz="3200" b="1" i="1" u="sng" dirty="0" smtClean="0">
                <a:latin typeface="Times New Roman" pitchFamily="18" charset="0"/>
                <a:cs typeface="Times New Roman" pitchFamily="18" charset="0"/>
              </a:rPr>
            </a:br>
            <a:r>
              <a:rPr lang="ru-RU" sz="3200" b="1" i="1" dirty="0" smtClean="0">
                <a:latin typeface="Times New Roman" pitchFamily="18" charset="0"/>
                <a:cs typeface="Times New Roman" pitchFamily="18" charset="0"/>
              </a:rPr>
              <a:t>              </a:t>
            </a:r>
            <a:r>
              <a:rPr lang="ru-RU" sz="3200" b="1" i="1" u="sng" dirty="0" err="1" smtClean="0">
                <a:latin typeface="Times New Roman" pitchFamily="18" charset="0"/>
                <a:cs typeface="Times New Roman" pitchFamily="18" charset="0"/>
              </a:rPr>
              <a:t>гиперактивного</a:t>
            </a:r>
            <a:r>
              <a:rPr lang="ru-RU" sz="3200" b="1" i="1" u="sng" dirty="0" smtClean="0">
                <a:latin typeface="Times New Roman" pitchFamily="18" charset="0"/>
                <a:cs typeface="Times New Roman" pitchFamily="18" charset="0"/>
              </a:rPr>
              <a:t> ребенка</a:t>
            </a:r>
            <a:endParaRPr lang="ru-RU" sz="3200" b="1" i="1" u="sng" dirty="0">
              <a:latin typeface="Times New Roman" pitchFamily="18" charset="0"/>
              <a:cs typeface="Times New Roman" pitchFamily="18" charset="0"/>
            </a:endParaRPr>
          </a:p>
        </p:txBody>
      </p:sp>
      <p:pic>
        <p:nvPicPr>
          <p:cNvPr id="4099" name="Picture 3" descr="C:\Users\user\Desktop\1297749501_deti.gif"/>
          <p:cNvPicPr>
            <a:picLocks noGrp="1" noChangeAspect="1" noChangeArrowheads="1"/>
          </p:cNvPicPr>
          <p:nvPr>
            <p:ph idx="1"/>
          </p:nvPr>
        </p:nvPicPr>
        <p:blipFill>
          <a:blip r:embed="rId3" cstate="print"/>
          <a:srcRect/>
          <a:stretch>
            <a:fillRect/>
          </a:stretch>
        </p:blipFill>
        <p:spPr bwMode="auto">
          <a:xfrm>
            <a:off x="2500298" y="1785926"/>
            <a:ext cx="5151455" cy="471815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latin typeface="Times New Roman" pitchFamily="18" charset="0"/>
                <a:cs typeface="Times New Roman" pitchFamily="18" charset="0"/>
              </a:rPr>
              <a:t>         </a:t>
            </a:r>
            <a:r>
              <a:rPr lang="en-US" sz="3200" i="1" dirty="0" smtClean="0">
                <a:latin typeface="Times New Roman" pitchFamily="18" charset="0"/>
                <a:cs typeface="Times New Roman" pitchFamily="18" charset="0"/>
              </a:rPr>
              <a:t>I.</a:t>
            </a:r>
            <a:r>
              <a:rPr lang="ru-RU" sz="3200" i="1" dirty="0" smtClean="0">
                <a:latin typeface="Times New Roman" pitchFamily="18" charset="0"/>
                <a:cs typeface="Times New Roman" pitchFamily="18" charset="0"/>
              </a:rPr>
              <a:t> Поведение близких ребенку </a:t>
            </a:r>
            <a:br>
              <a:rPr lang="ru-RU" sz="3200" i="1"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                    взрослых людей</a:t>
            </a:r>
            <a:endParaRPr lang="ru-RU" sz="3200" i="1" dirty="0">
              <a:latin typeface="Times New Roman" pitchFamily="18" charset="0"/>
              <a:cs typeface="Times New Roman" pitchFamily="18" charset="0"/>
            </a:endParaRPr>
          </a:p>
        </p:txBody>
      </p:sp>
      <p:sp>
        <p:nvSpPr>
          <p:cNvPr id="3" name="Содержимое 2"/>
          <p:cNvSpPr>
            <a:spLocks noGrp="1"/>
          </p:cNvSpPr>
          <p:nvPr>
            <p:ph idx="1"/>
          </p:nvPr>
        </p:nvSpPr>
        <p:spPr>
          <a:xfrm>
            <a:off x="4714876" y="1500174"/>
            <a:ext cx="4218812" cy="5143536"/>
          </a:xfrm>
        </p:spPr>
        <p:txBody>
          <a:bodyPr>
            <a:normAutofit/>
          </a:bodyPr>
          <a:lstStyle/>
          <a:p>
            <a:r>
              <a:rPr lang="ru-RU" sz="1600" dirty="0" smtClean="0">
                <a:latin typeface="Times New Roman" pitchFamily="18" charset="0"/>
                <a:cs typeface="Times New Roman" pitchFamily="18" charset="0"/>
              </a:rPr>
              <a:t>Старайтесь по возможности сдерживать свои бурные аффекты, особенно если вы огорчены или недовольны поведением ребенка. Эмоционально поддерживайте детей во всех попытках конструктивного, позитивного поведения, какими бы незначительными они ни были. Воспитывайте в себе интерес к тому, чтобы глубже познать и понять ребенка.</a:t>
            </a:r>
          </a:p>
          <a:p>
            <a:r>
              <a:rPr lang="ru-RU" sz="1600" dirty="0" smtClean="0">
                <a:latin typeface="Times New Roman" pitchFamily="18" charset="0"/>
                <a:cs typeface="Times New Roman" pitchFamily="18" charset="0"/>
              </a:rPr>
              <a:t>Избегайте категоричных слов и выражений, жестких оценок, упреков, угроз, которые могут создать напряженную обстановку и вызвать конфликт в семье.</a:t>
            </a:r>
          </a:p>
          <a:p>
            <a:r>
              <a:rPr lang="ru-RU" sz="1600" dirty="0" smtClean="0">
                <a:latin typeface="Times New Roman" pitchFamily="18" charset="0"/>
                <a:cs typeface="Times New Roman" pitchFamily="18" charset="0"/>
              </a:rPr>
              <a:t>Следите за своей речью, старайтесь говорить спокойным голосом. Гнев, возмущение плохо поддаются контролю. Выражая недовольство, не манипулируйте чувствами ребенка и не унижайте его.</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8132" y="1628800"/>
            <a:ext cx="3369692" cy="4110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latin typeface="Times New Roman" pitchFamily="18" charset="0"/>
                <a:cs typeface="Times New Roman" pitchFamily="18" charset="0"/>
              </a:rPr>
              <a:t>       </a:t>
            </a:r>
            <a:r>
              <a:rPr lang="en-US" sz="3600" i="1" dirty="0" smtClean="0">
                <a:latin typeface="Times New Roman" pitchFamily="18" charset="0"/>
                <a:cs typeface="Times New Roman" pitchFamily="18" charset="0"/>
              </a:rPr>
              <a:t>II.</a:t>
            </a:r>
            <a:r>
              <a:rPr lang="ru-RU" sz="3600" i="1" dirty="0" smtClean="0">
                <a:latin typeface="Times New Roman" pitchFamily="18" charset="0"/>
                <a:cs typeface="Times New Roman" pitchFamily="18" charset="0"/>
              </a:rPr>
              <a:t> Организация благоприятной</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обстановки в семье</a:t>
            </a:r>
            <a:endParaRPr lang="ru-RU" sz="3600" i="1" dirty="0">
              <a:latin typeface="Times New Roman" pitchFamily="18" charset="0"/>
              <a:cs typeface="Times New Roman" pitchFamily="18" charset="0"/>
            </a:endParaRPr>
          </a:p>
        </p:txBody>
      </p:sp>
      <p:sp>
        <p:nvSpPr>
          <p:cNvPr id="3" name="Содержимое 2"/>
          <p:cNvSpPr>
            <a:spLocks noGrp="1"/>
          </p:cNvSpPr>
          <p:nvPr>
            <p:ph idx="1"/>
          </p:nvPr>
        </p:nvSpPr>
        <p:spPr>
          <a:xfrm>
            <a:off x="1435608" y="1571612"/>
            <a:ext cx="3636458" cy="4676788"/>
          </a:xfrm>
        </p:spPr>
        <p:txBody>
          <a:bodyPr>
            <a:normAutofit lnSpcReduction="10000"/>
          </a:bodyPr>
          <a:lstStyle/>
          <a:p>
            <a:r>
              <a:rPr lang="ru-RU" sz="1600" dirty="0" smtClean="0">
                <a:latin typeface="Times New Roman" pitchFamily="18" charset="0"/>
                <a:cs typeface="Times New Roman" pitchFamily="18" charset="0"/>
              </a:rPr>
              <a:t>Если есть возможность, постарайтесь выделить для ребенка комнату или ее часть для занятий, игр, уединения (то есть его собственную «территорию»).</a:t>
            </a:r>
          </a:p>
          <a:p>
            <a:r>
              <a:rPr lang="ru-RU" sz="1600" dirty="0" smtClean="0">
                <a:latin typeface="Times New Roman" pitchFamily="18" charset="0"/>
                <a:cs typeface="Times New Roman" pitchFamily="18" charset="0"/>
              </a:rPr>
              <a:t>Организация всей жизни должна действовать на ребенка успокаивающе. Для этого вместе с ним составьте распорядок дня, следуя которому проявляйте одновременно гибкость и упорство.</a:t>
            </a:r>
          </a:p>
          <a:p>
            <a:r>
              <a:rPr lang="ru-RU" sz="1600" dirty="0" smtClean="0">
                <a:latin typeface="Times New Roman" pitchFamily="18" charset="0"/>
                <a:cs typeface="Times New Roman" pitchFamily="18" charset="0"/>
              </a:rPr>
              <a:t>Определите для ребенка круг обязанностей, а их исполнение держите под постоянным наблюдением и контролем, но не слишком жестко. Чаще отмечайте и хвалите его усилия, даже если результаты далеки от совершенства.</a:t>
            </a:r>
            <a:endParaRPr lang="ru-RU" sz="1600"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484784"/>
            <a:ext cx="2798667" cy="4692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i="1" dirty="0" smtClean="0">
                <a:latin typeface="Times New Roman" pitchFamily="18" charset="0"/>
                <a:cs typeface="Times New Roman" pitchFamily="18" charset="0"/>
              </a:rPr>
              <a:t>III. </a:t>
            </a:r>
            <a:r>
              <a:rPr lang="ru-RU" sz="3600" i="1" dirty="0" smtClean="0">
                <a:latin typeface="Times New Roman" pitchFamily="18" charset="0"/>
                <a:cs typeface="Times New Roman" pitchFamily="18" charset="0"/>
              </a:rPr>
              <a:t>Активное взаимодействие ребенка </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с близкими взрослыми</a:t>
            </a:r>
            <a:endParaRPr lang="ru-RU" sz="3600" i="1" dirty="0">
              <a:latin typeface="Times New Roman" pitchFamily="18" charset="0"/>
              <a:cs typeface="Times New Roman" pitchFamily="18" charset="0"/>
            </a:endParaRPr>
          </a:p>
        </p:txBody>
      </p:sp>
      <p:sp>
        <p:nvSpPr>
          <p:cNvPr id="3" name="Содержимое 2"/>
          <p:cNvSpPr>
            <a:spLocks noGrp="1"/>
          </p:cNvSpPr>
          <p:nvPr>
            <p:ph idx="1"/>
          </p:nvPr>
        </p:nvSpPr>
        <p:spPr>
          <a:xfrm>
            <a:off x="4714876" y="1785926"/>
            <a:ext cx="4218812" cy="4786346"/>
          </a:xfrm>
        </p:spPr>
        <p:txBody>
          <a:bodyPr>
            <a:normAutofit/>
          </a:bodyPr>
          <a:lstStyle/>
          <a:p>
            <a:r>
              <a:rPr lang="ru-RU" sz="1600" dirty="0" smtClean="0">
                <a:latin typeface="Times New Roman" pitchFamily="18" charset="0"/>
                <a:cs typeface="Times New Roman" pitchFamily="18" charset="0"/>
              </a:rPr>
              <a:t>Эмоциональное сближение.</a:t>
            </a:r>
          </a:p>
          <a:p>
            <a:r>
              <a:rPr lang="ru-RU" sz="1600" dirty="0" smtClean="0">
                <a:latin typeface="Times New Roman" pitchFamily="18" charset="0"/>
                <a:cs typeface="Times New Roman" pitchFamily="18" charset="0"/>
              </a:rPr>
              <a:t>Игровая деятельность.</a:t>
            </a:r>
          </a:p>
          <a:p>
            <a:r>
              <a:rPr lang="ru-RU" sz="1600" dirty="0" smtClean="0">
                <a:latin typeface="Times New Roman" pitchFamily="18" charset="0"/>
                <a:cs typeface="Times New Roman" pitchFamily="18" charset="0"/>
              </a:rPr>
              <a:t>Не опускайте рук. Любите вашего норовистого ребенка, помогите ему быть успешным, преодолеть школьные трудности. </a:t>
            </a:r>
          </a:p>
          <a:p>
            <a:r>
              <a:rPr lang="ru-RU" sz="1600" dirty="0" smtClean="0">
                <a:latin typeface="Times New Roman" pitchFamily="18" charset="0"/>
                <a:cs typeface="Times New Roman" pitchFamily="18" charset="0"/>
              </a:rPr>
              <a:t>Когда становится совсем тяжело, вспомните, что к подростковому возрасту, а у некоторых детей и раньше, </a:t>
            </a:r>
            <a:r>
              <a:rPr lang="ru-RU" sz="1600" dirty="0" err="1" smtClean="0">
                <a:latin typeface="Times New Roman" pitchFamily="18" charset="0"/>
                <a:cs typeface="Times New Roman" pitchFamily="18" charset="0"/>
              </a:rPr>
              <a:t>гиперактивность</a:t>
            </a:r>
            <a:r>
              <a:rPr lang="ru-RU" sz="1600" dirty="0" smtClean="0">
                <a:latin typeface="Times New Roman" pitchFamily="18" charset="0"/>
                <a:cs typeface="Times New Roman" pitchFamily="18" charset="0"/>
              </a:rPr>
              <a:t> проходит. Важно, чтобы ребенок подошел к этому возрасту без груза отрицательных эмоций и комплексов неполноценности. Так что если у вас </a:t>
            </a:r>
            <a:r>
              <a:rPr lang="ru-RU" sz="1600" dirty="0" err="1" smtClean="0">
                <a:latin typeface="Times New Roman" pitchFamily="18" charset="0"/>
                <a:cs typeface="Times New Roman" pitchFamily="18" charset="0"/>
              </a:rPr>
              <a:t>гиперактивный</a:t>
            </a:r>
            <a:r>
              <a:rPr lang="ru-RU" sz="1600" dirty="0" smtClean="0">
                <a:latin typeface="Times New Roman" pitchFamily="18" charset="0"/>
                <a:cs typeface="Times New Roman" pitchFamily="18" charset="0"/>
              </a:rPr>
              <a:t> ребенок, помогите ему: все в ваших руках.</a:t>
            </a:r>
            <a:endParaRPr lang="ru-RU" sz="1600" dirty="0">
              <a:latin typeface="Times New Roman" pitchFamily="18" charset="0"/>
              <a:cs typeface="Times New Roman" pitchFamily="18" charset="0"/>
            </a:endParaRPr>
          </a:p>
        </p:txBody>
      </p:sp>
      <p:pic>
        <p:nvPicPr>
          <p:cNvPr id="9219" name="Picture 3" descr="C:\Users\user\Desktop\anigifqwc.gif"/>
          <p:cNvPicPr>
            <a:picLocks noChangeAspect="1" noChangeArrowheads="1" noCrop="1"/>
          </p:cNvPicPr>
          <p:nvPr/>
        </p:nvPicPr>
        <p:blipFill>
          <a:blip r:embed="rId3" cstate="print"/>
          <a:srcRect/>
          <a:stretch>
            <a:fillRect/>
          </a:stretch>
        </p:blipFill>
        <p:spPr bwMode="auto">
          <a:xfrm>
            <a:off x="1071538" y="2071678"/>
            <a:ext cx="3714776" cy="371477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239</TotalTime>
  <Words>692</Words>
  <Application>Microsoft Office PowerPoint</Application>
  <PresentationFormat>Экран (4:3)</PresentationFormat>
  <Paragraphs>108</Paragraphs>
  <Slides>10</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ГИПЕРАКТИВНЫЙ РЕБЕНОК</vt:lpstr>
      <vt:lpstr>      Что такое гиперактивность?</vt:lpstr>
      <vt:lpstr>Как проявляется гиперактивность?</vt:lpstr>
      <vt:lpstr>            Признаки, являющиеся    диагностическими симптомами             гиперактивных  детей</vt:lpstr>
      <vt:lpstr>  Проблемы обучения    гиперактивных  детей</vt:lpstr>
      <vt:lpstr>            Рекомендации родителям                     по воспитанию               гиперактивного ребенка</vt:lpstr>
      <vt:lpstr>         I. Поведение близких ребенку                      взрослых людей</vt:lpstr>
      <vt:lpstr>       II. Организация благоприятной                обстановки в семье</vt:lpstr>
      <vt:lpstr>III. Активное взаимодействие ребенка              с близкими взрослыми</vt:lpstr>
      <vt:lpstr>     Использованные источники: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Признаки, являющиеся       диагностическими симптомами             гиперактивных  детей</dc:title>
  <dc:creator>Натали</dc:creator>
  <cp:lastModifiedBy>user</cp:lastModifiedBy>
  <cp:revision>30</cp:revision>
  <dcterms:created xsi:type="dcterms:W3CDTF">2014-02-28T05:37:35Z</dcterms:created>
  <dcterms:modified xsi:type="dcterms:W3CDTF">2024-01-30T09:32:56Z</dcterms:modified>
</cp:coreProperties>
</file>