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71" r:id="rId4"/>
    <p:sldId id="272" r:id="rId5"/>
    <p:sldId id="274" r:id="rId6"/>
    <p:sldId id="273" r:id="rId7"/>
    <p:sldId id="275" r:id="rId8"/>
    <p:sldId id="276" r:id="rId9"/>
    <p:sldId id="280" r:id="rId10"/>
    <p:sldId id="281" r:id="rId11"/>
    <p:sldId id="284" r:id="rId12"/>
    <p:sldId id="279" r:id="rId13"/>
    <p:sldId id="278" r:id="rId14"/>
    <p:sldId id="265" r:id="rId15"/>
    <p:sldId id="282" r:id="rId16"/>
    <p:sldId id="28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jpeg"/><Relationship Id="rId5" Type="http://schemas.openxmlformats.org/officeDocument/2006/relationships/image" Target="../media/image30.pn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4379"/>
            <a:ext cx="10118380" cy="6853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1844824"/>
            <a:ext cx="8856984" cy="266429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Природа Донского края</a:t>
            </a:r>
            <a:r>
              <a:rPr lang="ru-RU" sz="54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4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Растения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260648"/>
            <a:ext cx="4572000" cy="196207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</a:rPr>
              <a:t>ОТДЕЛ ОБРАЗОВАНИЯ</a:t>
            </a: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АДМИНИСТРАЦИИ</a:t>
            </a:r>
            <a:endParaRPr lang="ru-RU" sz="1200" dirty="0">
              <a:solidFill>
                <a:prstClr val="black"/>
              </a:solidFill>
              <a:latin typeface="Constantia"/>
              <a:ea typeface="Calibri"/>
              <a:cs typeface="Times New Roman"/>
            </a:endParaRPr>
          </a:p>
          <a:p>
            <a:pPr lvl="0" algn="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БЕЛОКАЛИТВИНСКОГО РАЙОНА </a:t>
            </a:r>
            <a:endParaRPr lang="ru-RU" sz="1200" dirty="0">
              <a:solidFill>
                <a:prstClr val="black"/>
              </a:solidFill>
              <a:latin typeface="Constantia"/>
              <a:ea typeface="Calibri"/>
              <a:cs typeface="Times New Roman"/>
            </a:endParaRPr>
          </a:p>
          <a:p>
            <a:pPr lvl="0" algn="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МБУ ДО ДОМ ДЕТСКОГО ТВОРЧЕСТВА</a:t>
            </a:r>
            <a:endParaRPr lang="ru-RU" sz="1200" dirty="0">
              <a:solidFill>
                <a:prstClr val="black"/>
              </a:solidFill>
              <a:latin typeface="Constantia"/>
              <a:ea typeface="Calibri"/>
              <a:cs typeface="Times New Roman"/>
            </a:endParaRPr>
          </a:p>
          <a:p>
            <a:pPr lvl="0"/>
            <a:endParaRPr lang="ru-RU" dirty="0">
              <a:solidFill>
                <a:prstClr val="white"/>
              </a:solidFill>
              <a:latin typeface="Constanti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5949280"/>
            <a:ext cx="4572000" cy="68788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Г.БЕЛАЯ КАЛИТВА</a:t>
            </a:r>
            <a:endParaRPr lang="ru-RU" sz="1200" dirty="0">
              <a:solidFill>
                <a:prstClr val="black"/>
              </a:solidFill>
              <a:latin typeface="Constantia"/>
              <a:ea typeface="Calibri"/>
              <a:cs typeface="Times New Roman"/>
            </a:endParaRPr>
          </a:p>
          <a:p>
            <a:pPr lvl="0" algn="ctr"/>
            <a:r>
              <a:rPr lang="ru-RU" b="1" dirty="0" smtClean="0">
                <a:solidFill>
                  <a:prstClr val="black"/>
                </a:solidFill>
                <a:latin typeface="Times New Roman"/>
                <a:ea typeface="Calibri"/>
              </a:rPr>
              <a:t>2021г</a:t>
            </a:r>
            <a:endParaRPr lang="ru-RU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4797152"/>
            <a:ext cx="4572000" cy="104797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УЧАСТНИКИ:ДЕТИ Д\О «ВОЛШЕБНЫЕ ЛАДОШКИ», ПЕДАГОГИ, РОДИТЕЛИ.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6056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96752"/>
            <a:ext cx="4032447" cy="452431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Цветы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В </a:t>
            </a:r>
            <a:r>
              <a:rPr lang="ru-RU" dirty="0">
                <a:solidFill>
                  <a:prstClr val="black"/>
                </a:solidFill>
              </a:rPr>
              <a:t>нашей местности произрастает огромное количество цветов, как дикорастущих так и культурных. Растения приносят большую пользу. Например подсолнух </a:t>
            </a:r>
            <a:r>
              <a:rPr lang="ru-RU" dirty="0">
                <a:solidFill>
                  <a:srgbClr val="070707"/>
                </a:solidFill>
                <a:latin typeface="Roboto"/>
              </a:rPr>
              <a:t>Наши предки видели в подсолнухе не только растение, но и добрый знак для всего человечества</a:t>
            </a:r>
            <a:r>
              <a:rPr lang="ru-RU" dirty="0" smtClean="0">
                <a:solidFill>
                  <a:srgbClr val="070707"/>
                </a:solidFill>
                <a:latin typeface="Roboto"/>
              </a:rPr>
              <a:t>.</a:t>
            </a:r>
          </a:p>
          <a:p>
            <a:pPr lvl="0"/>
            <a:r>
              <a:rPr lang="ru-RU" dirty="0" smtClean="0">
                <a:solidFill>
                  <a:srgbClr val="070707"/>
                </a:solidFill>
                <a:latin typeface="Roboto"/>
              </a:rPr>
              <a:t> </a:t>
            </a:r>
            <a:r>
              <a:rPr lang="ru-RU" dirty="0">
                <a:solidFill>
                  <a:srgbClr val="070707"/>
                </a:solidFill>
                <a:latin typeface="Roboto"/>
              </a:rPr>
              <a:t>Растение </a:t>
            </a:r>
            <a:r>
              <a:rPr lang="ru-RU" dirty="0" smtClean="0">
                <a:solidFill>
                  <a:srgbClr val="070707"/>
                </a:solidFill>
                <a:latin typeface="Roboto"/>
              </a:rPr>
              <a:t>символизирует</a:t>
            </a:r>
          </a:p>
          <a:p>
            <a:pPr lvl="0"/>
            <a:r>
              <a:rPr lang="ru-RU" dirty="0" smtClean="0">
                <a:solidFill>
                  <a:srgbClr val="070707"/>
                </a:solidFill>
                <a:latin typeface="Roboto"/>
              </a:rPr>
              <a:t> </a:t>
            </a:r>
            <a:r>
              <a:rPr lang="ru-RU" dirty="0">
                <a:solidFill>
                  <a:srgbClr val="070707"/>
                </a:solidFill>
                <a:latin typeface="Roboto"/>
              </a:rPr>
              <a:t>процветание, единство</a:t>
            </a:r>
            <a:r>
              <a:rPr lang="ru-RU" dirty="0" smtClean="0">
                <a:solidFill>
                  <a:srgbClr val="070707"/>
                </a:solidFill>
                <a:latin typeface="Roboto"/>
              </a:rPr>
              <a:t>,</a:t>
            </a:r>
          </a:p>
          <a:p>
            <a:pPr lvl="0"/>
            <a:r>
              <a:rPr lang="ru-RU" dirty="0" smtClean="0">
                <a:solidFill>
                  <a:srgbClr val="070707"/>
                </a:solidFill>
                <a:latin typeface="Roboto"/>
              </a:rPr>
              <a:t> </a:t>
            </a:r>
            <a:r>
              <a:rPr lang="ru-RU" dirty="0">
                <a:solidFill>
                  <a:srgbClr val="070707"/>
                </a:solidFill>
                <a:latin typeface="Roboto"/>
              </a:rPr>
              <a:t>солнечный свет. </a:t>
            </a:r>
            <a:endParaRPr lang="ru-RU" dirty="0" smtClean="0">
              <a:solidFill>
                <a:srgbClr val="070707"/>
              </a:solidFill>
              <a:latin typeface="Roboto"/>
            </a:endParaRPr>
          </a:p>
          <a:p>
            <a:pPr lvl="0"/>
            <a:r>
              <a:rPr lang="ru-RU" dirty="0" smtClean="0">
                <a:solidFill>
                  <a:srgbClr val="070707"/>
                </a:solidFill>
                <a:latin typeface="Roboto"/>
              </a:rPr>
              <a:t>В </a:t>
            </a:r>
            <a:r>
              <a:rPr lang="ru-RU" dirty="0">
                <a:solidFill>
                  <a:srgbClr val="070707"/>
                </a:solidFill>
                <a:latin typeface="Roboto"/>
              </a:rPr>
              <a:t>некоторых </a:t>
            </a:r>
            <a:r>
              <a:rPr lang="ru-RU" dirty="0" smtClean="0">
                <a:solidFill>
                  <a:srgbClr val="070707"/>
                </a:solidFill>
                <a:latin typeface="Roboto"/>
              </a:rPr>
              <a:t>странах</a:t>
            </a:r>
          </a:p>
          <a:p>
            <a:pPr lvl="0"/>
            <a:r>
              <a:rPr lang="ru-RU" dirty="0" smtClean="0">
                <a:solidFill>
                  <a:srgbClr val="070707"/>
                </a:solidFill>
                <a:latin typeface="Roboto"/>
              </a:rPr>
              <a:t> </a:t>
            </a:r>
            <a:r>
              <a:rPr lang="ru-RU" dirty="0">
                <a:solidFill>
                  <a:srgbClr val="070707"/>
                </a:solidFill>
                <a:latin typeface="Roboto"/>
              </a:rPr>
              <a:t>подсолнух </a:t>
            </a:r>
            <a:r>
              <a:rPr lang="ru-RU" dirty="0" smtClean="0">
                <a:solidFill>
                  <a:srgbClr val="070707"/>
                </a:solidFill>
                <a:latin typeface="Roboto"/>
              </a:rPr>
              <a:t>является</a:t>
            </a:r>
          </a:p>
          <a:p>
            <a:pPr lvl="0"/>
            <a:r>
              <a:rPr lang="ru-RU" dirty="0" smtClean="0">
                <a:solidFill>
                  <a:srgbClr val="070707"/>
                </a:solidFill>
                <a:latin typeface="Roboto"/>
              </a:rPr>
              <a:t> </a:t>
            </a:r>
            <a:r>
              <a:rPr lang="ru-RU" dirty="0">
                <a:solidFill>
                  <a:srgbClr val="070707"/>
                </a:solidFill>
                <a:latin typeface="Roboto"/>
              </a:rPr>
              <a:t>символом мира.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7" t="45338" r="43720"/>
          <a:stretch/>
        </p:blipFill>
        <p:spPr bwMode="auto">
          <a:xfrm>
            <a:off x="3203848" y="3933056"/>
            <a:ext cx="1008112" cy="1224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99992" y="1236238"/>
            <a:ext cx="4464496" cy="427809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4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Фрукты- </a:t>
            </a:r>
            <a:r>
              <a:rPr lang="ru-RU" sz="4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овощи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Природа </a:t>
            </a:r>
            <a:r>
              <a:rPr lang="ru-RU" dirty="0">
                <a:solidFill>
                  <a:prstClr val="black"/>
                </a:solidFill>
              </a:rPr>
              <a:t>дарит нам много красивого, вкусного, полезного. Особенно щедра на подарки осень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r>
              <a:rPr lang="ru-RU" dirty="0">
                <a:solidFill>
                  <a:prstClr val="black"/>
                </a:solidFill>
              </a:rPr>
              <a:t> Много подарков приготовила нам она: и ковер </a:t>
            </a:r>
            <a:r>
              <a:rPr lang="ru-RU" dirty="0" smtClean="0">
                <a:solidFill>
                  <a:prstClr val="black"/>
                </a:solidFill>
              </a:rPr>
              <a:t>из разноцветных </a:t>
            </a:r>
            <a:r>
              <a:rPr lang="ru-RU" dirty="0">
                <a:solidFill>
                  <a:prstClr val="black"/>
                </a:solidFill>
              </a:rPr>
              <a:t>листьев, и сады в осенних цветах, и урожай в садах и </a:t>
            </a:r>
            <a:r>
              <a:rPr lang="ru-RU" dirty="0" err="1" smtClean="0">
                <a:solidFill>
                  <a:prstClr val="black"/>
                </a:solidFill>
              </a:rPr>
              <a:t>огородахпоспел.Люди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урожай собирают, к зиме запасы готовят, а что лишнее на </a:t>
            </a:r>
            <a:r>
              <a:rPr lang="ru-RU" dirty="0" smtClean="0">
                <a:solidFill>
                  <a:prstClr val="black"/>
                </a:solidFill>
              </a:rPr>
              <a:t>ярмарке продают</a:t>
            </a:r>
            <a:r>
              <a:rPr lang="ru-RU" dirty="0">
                <a:solidFill>
                  <a:prstClr val="black"/>
                </a:solidFill>
              </a:rPr>
              <a:t>.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412776"/>
            <a:ext cx="132875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433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5207">
            <a:off x="444247" y="828095"/>
            <a:ext cx="23241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94047"/>
            <a:ext cx="3081536" cy="231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9752">
            <a:off x="6029033" y="1051585"/>
            <a:ext cx="2551406" cy="3559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Купить книгу: Природа донского края. Интернет-магазин &amp;#39;Старый Ростов&amp;#39; -  букинистические и антикварные книги с доставкой по России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77072"/>
            <a:ext cx="3143250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683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665" y="4610625"/>
            <a:ext cx="2448272" cy="183620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7544" y="332656"/>
            <a:ext cx="242181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Изготовление  поделок</a:t>
            </a:r>
            <a:endParaRPr lang="ru-RU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064" y="842209"/>
            <a:ext cx="2664296" cy="35523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43" t="14531" r="3726" b="22819"/>
          <a:stretch/>
        </p:blipFill>
        <p:spPr>
          <a:xfrm>
            <a:off x="2207922" y="4126800"/>
            <a:ext cx="2818438" cy="23324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716" y="2764003"/>
            <a:ext cx="2384017" cy="17880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24028" y="4316988"/>
            <a:ext cx="2448272" cy="18362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2" r="11512"/>
          <a:stretch/>
        </p:blipFill>
        <p:spPr>
          <a:xfrm rot="5400000">
            <a:off x="340438" y="884564"/>
            <a:ext cx="1850572" cy="18234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63004" y="1212878"/>
            <a:ext cx="2459765" cy="18448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63002" y="4306930"/>
            <a:ext cx="2459767" cy="1844825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05406"/>
            <a:ext cx="1800201" cy="2365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925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8" y="471703"/>
            <a:ext cx="3183628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</a:pPr>
            <a:r>
              <a:rPr lang="en-US" sz="20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III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этап Заключительный</a:t>
            </a:r>
            <a:endParaRPr lang="ru-RU" sz="2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3649" y="769084"/>
            <a:ext cx="6236758" cy="5564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b="1" i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Выставка </a:t>
            </a:r>
            <a:r>
              <a:rPr lang="ru-RU" sz="2800" b="1" i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«Природа Донского края»</a:t>
            </a:r>
            <a:endParaRPr lang="ru-RU" sz="2800" b="1" i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33" y="1484784"/>
            <a:ext cx="1547271" cy="23328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29" b="5890"/>
          <a:stretch/>
        </p:blipFill>
        <p:spPr bwMode="auto">
          <a:xfrm>
            <a:off x="2347913" y="1556792"/>
            <a:ext cx="2185954" cy="14282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645" y="3201146"/>
            <a:ext cx="2165221" cy="15261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4984903"/>
            <a:ext cx="2102363" cy="15767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07096"/>
            <a:ext cx="1921085" cy="14401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75" y="3893596"/>
            <a:ext cx="1432329" cy="22391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666" y="5120861"/>
            <a:ext cx="1929204" cy="14469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514" y="5120861"/>
            <a:ext cx="1921085" cy="14408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584243"/>
            <a:ext cx="1907704" cy="14307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138" y="3347375"/>
            <a:ext cx="1753838" cy="13153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4" t="9731" r="5667" b="7901"/>
          <a:stretch/>
        </p:blipFill>
        <p:spPr bwMode="auto">
          <a:xfrm>
            <a:off x="4926666" y="3201146"/>
            <a:ext cx="1833801" cy="1728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8286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94" y="-30832"/>
            <a:ext cx="9169894" cy="6888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0"/>
            <a:ext cx="583264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150" normalizeH="0" baseline="0" noProof="0" dirty="0" smtClean="0">
                <a:ln w="11430"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Предложения по возможному распространению проекта: </a:t>
            </a:r>
            <a:br>
              <a:rPr kumimoji="0" lang="ru-RU" sz="3200" b="0" i="0" u="none" strike="noStrike" kern="0" cap="none" spc="150" normalizeH="0" baseline="0" noProof="0" dirty="0" smtClean="0">
                <a:ln w="11430"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 w="11430"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069020"/>
            <a:ext cx="7272808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42900" algn="l"/>
              </a:tabLst>
            </a:pPr>
            <a:r>
              <a:rPr lang="ru-RU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Проект будет интересен всем, кто хочет познакомиться с растительным миром Донского края, адресован педагогам, дошкольникам и учащимся начальных классов.</a:t>
            </a:r>
            <a:endParaRPr lang="ru-RU" sz="1600" b="1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63481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15"/>
          <a:stretch/>
        </p:blipFill>
        <p:spPr bwMode="auto">
          <a:xfrm>
            <a:off x="0" y="-27789"/>
            <a:ext cx="9159280" cy="6885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2132856"/>
            <a:ext cx="7056784" cy="1324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1.Погружение </a:t>
            </a:r>
            <a:r>
              <a:rPr lang="ru-RU" b="1" dirty="0">
                <a:solidFill>
                  <a:srgbClr val="000000"/>
                </a:solidFill>
                <a:latin typeface="Times New Roman"/>
                <a:cs typeface="Times New Roman"/>
              </a:rPr>
              <a:t>в разнообразный мир флоры донского края.</a:t>
            </a:r>
            <a:endParaRPr lang="ru-RU" sz="1600" b="1" dirty="0">
              <a:latin typeface="Calibri"/>
              <a:ea typeface="Calibri"/>
              <a:cs typeface="Times New Roman"/>
            </a:endParaRPr>
          </a:p>
          <a:p>
            <a:pPr marL="27305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cs typeface="Times New Roman"/>
              </a:rPr>
              <a:t>2. Привлечение внимания к охране окружающей среды, сохранению животных и растений Донского края</a:t>
            </a:r>
            <a:endParaRPr lang="ru-RU" sz="1600" b="1" dirty="0">
              <a:latin typeface="Calibri"/>
              <a:ea typeface="Calibri"/>
              <a:cs typeface="Times New Roman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/>
              </a:rPr>
              <a:t>3. Повышение навыка </a:t>
            </a:r>
            <a:r>
              <a:rPr lang="ru-RU" b="1" dirty="0" err="1">
                <a:solidFill>
                  <a:srgbClr val="000000"/>
                </a:solidFill>
                <a:latin typeface="Times New Roman"/>
              </a:rPr>
              <a:t>тестопластики</a:t>
            </a:r>
            <a:r>
              <a:rPr lang="ru-RU" b="1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321164"/>
            <a:ext cx="7200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150" normalizeH="0" baseline="0" noProof="0" dirty="0" smtClean="0">
                <a:ln w="11430"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Предлагаемый проект направлен на развитие следующих качеств обучающихся:</a:t>
            </a:r>
            <a:endParaRPr kumimoji="0" lang="ru-RU" sz="1800" b="0" i="0" u="none" strike="noStrike" kern="0" cap="none" spc="0" normalizeH="0" baseline="0" noProof="0" dirty="0" smtClean="0">
              <a:ln w="11430"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54104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Глянцевые фотообои природа, луг разные текстуры , индивидуальный размер,  цена 250 грн., купить Мерефа — Prom.ua (ID#1001786694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42"/>
          <a:stretch/>
        </p:blipFill>
        <p:spPr bwMode="auto">
          <a:xfrm>
            <a:off x="-11765" y="40342"/>
            <a:ext cx="9252519" cy="681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620688"/>
            <a:ext cx="7416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0" i="0" u="none" strike="noStrike" kern="0" cap="none" spc="-100" normalizeH="0" baseline="0" noProof="0" dirty="0" smtClean="0">
                <a:ln w="3200">
                  <a:solidFill>
                    <a:schemeClr val="bg2">
                      <a:lumMod val="25000"/>
                    </a:schemeClr>
                  </a:solidFill>
                  <a:prstDash val="solid"/>
                  <a:round/>
                </a:ln>
                <a:solidFill>
                  <a:schemeClr val="bg2">
                    <a:lumMod val="7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onstantia"/>
                <a:ea typeface="+mj-ea"/>
                <a:cs typeface="+mj-cs"/>
              </a:rPr>
              <a:t>ИСПОЛЬЗОВАННЫЕ РЕСУРСЫ</a:t>
            </a:r>
            <a:endParaRPr kumimoji="0" lang="ru-RU" sz="1800" b="0" i="0" u="none" strike="noStrike" kern="0" cap="none" spc="0" normalizeH="0" baseline="0" noProof="0" dirty="0" smtClean="0">
              <a:ln w="3200">
                <a:solidFill>
                  <a:schemeClr val="bg2">
                    <a:lumMod val="25000"/>
                  </a:schemeClr>
                </a:solidFill>
                <a:prstDash val="solid"/>
                <a:round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0841" y="2080484"/>
            <a:ext cx="734481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b="1" dirty="0" err="1">
                <a:latin typeface="Arial"/>
              </a:rPr>
              <a:t>Воронкевич</a:t>
            </a:r>
            <a:r>
              <a:rPr lang="ru-RU" b="1" dirty="0">
                <a:latin typeface="Arial"/>
              </a:rPr>
              <a:t> </a:t>
            </a:r>
            <a:r>
              <a:rPr lang="ru-RU" b="1" dirty="0" smtClean="0">
                <a:latin typeface="Arial"/>
              </a:rPr>
              <a:t>О.А. </a:t>
            </a:r>
            <a:r>
              <a:rPr lang="ru-RU" b="1" dirty="0">
                <a:latin typeface="Arial"/>
              </a:rPr>
              <a:t>«Добро пожаловать в экологию» </a:t>
            </a:r>
            <a:r>
              <a:rPr lang="ru-RU" b="1" dirty="0" smtClean="0">
                <a:latin typeface="Arial"/>
              </a:rPr>
              <a:t>-современная </a:t>
            </a:r>
            <a:r>
              <a:rPr lang="ru-RU" b="1" dirty="0">
                <a:latin typeface="Arial"/>
              </a:rPr>
              <a:t>технология </a:t>
            </a:r>
            <a:r>
              <a:rPr lang="ru-RU" b="1" dirty="0" smtClean="0">
                <a:latin typeface="Arial"/>
              </a:rPr>
              <a:t>экологического </a:t>
            </a:r>
            <a:r>
              <a:rPr lang="ru-RU" b="1" dirty="0">
                <a:latin typeface="Arial"/>
              </a:rPr>
              <a:t>образования дошкольников // Дошкольная педагогика. </a:t>
            </a:r>
            <a:r>
              <a:rPr lang="ru-RU" b="1" dirty="0" smtClean="0">
                <a:latin typeface="Arial"/>
              </a:rPr>
              <a:t>-2006</a:t>
            </a:r>
            <a:r>
              <a:rPr lang="ru-RU" b="1" dirty="0">
                <a:latin typeface="Arial"/>
              </a:rPr>
              <a:t>. </a:t>
            </a:r>
            <a:r>
              <a:rPr lang="ru-RU" b="1" dirty="0" smtClean="0">
                <a:latin typeface="Arial"/>
              </a:rPr>
              <a:t>-</a:t>
            </a:r>
            <a:r>
              <a:rPr lang="ru-RU" b="1" dirty="0" err="1" smtClean="0">
                <a:latin typeface="Arial"/>
              </a:rPr>
              <a:t>No</a:t>
            </a:r>
            <a:r>
              <a:rPr lang="ru-RU" b="1" dirty="0" smtClean="0">
                <a:latin typeface="Arial"/>
              </a:rPr>
              <a:t> </a:t>
            </a:r>
            <a:r>
              <a:rPr lang="ru-RU" b="1" dirty="0">
                <a:latin typeface="Arial"/>
              </a:rPr>
              <a:t>3</a:t>
            </a:r>
            <a:r>
              <a:rPr lang="ru-RU" b="1" dirty="0" smtClean="0">
                <a:latin typeface="Arial"/>
              </a:rPr>
              <a:t>.-С</a:t>
            </a:r>
            <a:r>
              <a:rPr lang="ru-RU" b="1" dirty="0">
                <a:latin typeface="Arial"/>
              </a:rPr>
              <a:t>. </a:t>
            </a:r>
            <a:r>
              <a:rPr lang="ru-RU" b="1" dirty="0" smtClean="0">
                <a:latin typeface="Arial"/>
              </a:rPr>
              <a:t>23-27</a:t>
            </a:r>
            <a:r>
              <a:rPr lang="ru-RU" b="1" dirty="0">
                <a:latin typeface="Arial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latin typeface="Arial"/>
              </a:rPr>
              <a:t>Горбунова </a:t>
            </a:r>
            <a:r>
              <a:rPr lang="ru-RU" b="1" dirty="0">
                <a:latin typeface="Arial"/>
              </a:rPr>
              <a:t>Г.А. Развитие экологической культуры дошкольников // </a:t>
            </a:r>
            <a:r>
              <a:rPr lang="ru-RU" b="1" dirty="0" smtClean="0">
                <a:latin typeface="Arial"/>
              </a:rPr>
              <a:t>Дошкольная </a:t>
            </a:r>
            <a:r>
              <a:rPr lang="ru-RU" b="1" dirty="0">
                <a:latin typeface="Arial"/>
              </a:rPr>
              <a:t>педагогика. </a:t>
            </a:r>
            <a:r>
              <a:rPr lang="ru-RU" b="1" dirty="0" smtClean="0">
                <a:latin typeface="Arial"/>
              </a:rPr>
              <a:t>-2005</a:t>
            </a:r>
            <a:r>
              <a:rPr lang="ru-RU" b="1" dirty="0">
                <a:latin typeface="Arial"/>
              </a:rPr>
              <a:t>. </a:t>
            </a:r>
            <a:r>
              <a:rPr lang="ru-RU" b="1" dirty="0" smtClean="0">
                <a:latin typeface="Arial"/>
              </a:rPr>
              <a:t>-</a:t>
            </a:r>
            <a:r>
              <a:rPr lang="ru-RU" b="1" dirty="0" err="1" smtClean="0">
                <a:latin typeface="Arial"/>
              </a:rPr>
              <a:t>No</a:t>
            </a:r>
            <a:r>
              <a:rPr lang="ru-RU" b="1" dirty="0" smtClean="0">
                <a:latin typeface="Arial"/>
              </a:rPr>
              <a:t> </a:t>
            </a:r>
            <a:r>
              <a:rPr lang="ru-RU" b="1" dirty="0">
                <a:latin typeface="Arial"/>
              </a:rPr>
              <a:t>6. </a:t>
            </a:r>
            <a:r>
              <a:rPr lang="ru-RU" b="1" dirty="0" smtClean="0">
                <a:latin typeface="Arial"/>
              </a:rPr>
              <a:t>-С</a:t>
            </a:r>
            <a:r>
              <a:rPr lang="ru-RU" b="1" dirty="0">
                <a:latin typeface="Arial"/>
              </a:rPr>
              <a:t>. </a:t>
            </a:r>
            <a:r>
              <a:rPr lang="ru-RU" b="1" dirty="0" smtClean="0">
                <a:latin typeface="Arial"/>
              </a:rPr>
              <a:t>10-16.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err="1" smtClean="0">
                <a:latin typeface="Arial"/>
              </a:rPr>
              <a:t>Горькова</a:t>
            </a:r>
            <a:r>
              <a:rPr lang="ru-RU" b="1" dirty="0" smtClean="0">
                <a:latin typeface="Arial"/>
              </a:rPr>
              <a:t> </a:t>
            </a:r>
            <a:r>
              <a:rPr lang="ru-RU" b="1" dirty="0">
                <a:latin typeface="Arial"/>
              </a:rPr>
              <a:t>Л.Г. Сценарии занятий по экологическому воспитанию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latin typeface="Arial"/>
              </a:rPr>
              <a:t> дошкольников (</a:t>
            </a:r>
            <a:r>
              <a:rPr lang="ru-RU" b="1" dirty="0">
                <a:latin typeface="Arial"/>
              </a:rPr>
              <a:t>средняя, старшая, </a:t>
            </a:r>
            <a:r>
              <a:rPr lang="ru-RU" b="1" dirty="0" smtClean="0">
                <a:latin typeface="Arial"/>
              </a:rPr>
              <a:t>подготовительная </a:t>
            </a:r>
            <a:r>
              <a:rPr lang="ru-RU" b="1" dirty="0">
                <a:latin typeface="Arial"/>
              </a:rPr>
              <a:t>группы) / </a:t>
            </a:r>
            <a:r>
              <a:rPr lang="ru-RU" b="1" dirty="0" smtClean="0">
                <a:latin typeface="Arial"/>
              </a:rPr>
              <a:t>  Л.Г</a:t>
            </a:r>
            <a:r>
              <a:rPr lang="ru-RU" b="1" dirty="0">
                <a:latin typeface="Arial"/>
              </a:rPr>
              <a:t>. </a:t>
            </a:r>
            <a:r>
              <a:rPr lang="ru-RU" b="1" dirty="0" err="1">
                <a:latin typeface="Arial"/>
              </a:rPr>
              <a:t>Горькова</a:t>
            </a:r>
            <a:r>
              <a:rPr lang="ru-RU" b="1" dirty="0">
                <a:latin typeface="Arial"/>
              </a:rPr>
              <a:t>, </a:t>
            </a:r>
            <a:r>
              <a:rPr lang="ru-RU" b="1" dirty="0" smtClean="0">
                <a:latin typeface="Arial"/>
              </a:rPr>
              <a:t>А.В</a:t>
            </a:r>
            <a:r>
              <a:rPr lang="ru-RU" b="1" dirty="0">
                <a:latin typeface="Arial"/>
              </a:rPr>
              <a:t>. Кочергина, Л.А. Обухова. </a:t>
            </a:r>
            <a:r>
              <a:rPr lang="ru-RU" b="1" dirty="0" smtClean="0">
                <a:latin typeface="Arial"/>
              </a:rPr>
              <a:t>-М</a:t>
            </a:r>
            <a:r>
              <a:rPr lang="ru-RU" b="1" dirty="0">
                <a:latin typeface="Arial"/>
              </a:rPr>
              <a:t>.: ВАКО, 2005</a:t>
            </a:r>
            <a:r>
              <a:rPr lang="ru-RU" b="1" dirty="0" smtClean="0">
                <a:latin typeface="Arial"/>
              </a:rPr>
              <a:t>.</a:t>
            </a:r>
            <a:endParaRPr lang="ru-RU" b="1" dirty="0">
              <a:latin typeface="Arial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latin typeface="Arial"/>
              </a:rPr>
              <a:t>Лопатина А.А. Сказы матушки земли. Экологическое воспитание через </a:t>
            </a:r>
            <a:r>
              <a:rPr lang="ru-RU" b="1" dirty="0" smtClean="0">
                <a:latin typeface="Arial"/>
              </a:rPr>
              <a:t>сказки</a:t>
            </a:r>
            <a:r>
              <a:rPr lang="ru-RU" b="1" dirty="0">
                <a:latin typeface="Arial"/>
              </a:rPr>
              <a:t>, стихи и творческие задания / А. </a:t>
            </a:r>
            <a:r>
              <a:rPr lang="ru-RU" b="1" dirty="0" err="1">
                <a:latin typeface="Arial"/>
              </a:rPr>
              <a:t>А.Лопатина</a:t>
            </a:r>
            <a:r>
              <a:rPr lang="ru-RU" b="1" dirty="0">
                <a:latin typeface="Arial"/>
              </a:rPr>
              <a:t>, М.В. </a:t>
            </a:r>
            <a:r>
              <a:rPr lang="ru-RU" b="1" dirty="0" err="1">
                <a:latin typeface="Arial"/>
              </a:rPr>
              <a:t>Скребцова</a:t>
            </a:r>
            <a:r>
              <a:rPr lang="ru-RU" b="1" dirty="0">
                <a:latin typeface="Arial"/>
              </a:rPr>
              <a:t>. </a:t>
            </a:r>
            <a:r>
              <a:rPr lang="ru-RU" b="1" dirty="0" smtClean="0">
                <a:latin typeface="Arial"/>
              </a:rPr>
              <a:t>-2-е изд</a:t>
            </a:r>
            <a:r>
              <a:rPr lang="ru-RU" b="1" dirty="0">
                <a:latin typeface="Arial"/>
              </a:rPr>
              <a:t>. </a:t>
            </a:r>
            <a:r>
              <a:rPr lang="ru-RU" b="1" dirty="0" smtClean="0">
                <a:latin typeface="Arial"/>
              </a:rPr>
              <a:t>-М</a:t>
            </a:r>
            <a:r>
              <a:rPr lang="ru-RU" b="1" dirty="0">
                <a:latin typeface="Arial"/>
              </a:rPr>
              <a:t>.: </a:t>
            </a:r>
            <a:r>
              <a:rPr lang="ru-RU" b="1" dirty="0" err="1" smtClean="0">
                <a:latin typeface="Arial"/>
              </a:rPr>
              <a:t>Амрита</a:t>
            </a:r>
            <a:r>
              <a:rPr lang="ru-RU" b="1" dirty="0" smtClean="0">
                <a:latin typeface="Arial"/>
              </a:rPr>
              <a:t>-Русь</a:t>
            </a:r>
            <a:r>
              <a:rPr lang="ru-RU" b="1" dirty="0">
                <a:latin typeface="Arial"/>
              </a:rPr>
              <a:t>, 2008.</a:t>
            </a:r>
          </a:p>
          <a:p>
            <a:pPr marL="285750" indent="-285750">
              <a:buFont typeface="Arial" pitchFamily="34" charset="0"/>
              <a:buChar char="•"/>
            </a:pPr>
            <a:endParaRPr lang="ru-RU" b="1" i="0" dirty="0"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0992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548680"/>
            <a:ext cx="4572000" cy="122495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ln w="17780" cmpd="sng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nstantia"/>
                <a:ea typeface="Calibri"/>
                <a:cs typeface="Times New Roman"/>
              </a:rPr>
              <a:t>ТИПОЛОГИЯ ПРОЕКТА </a:t>
            </a:r>
            <a:endParaRPr lang="ru-RU" sz="3200" b="1" dirty="0">
              <a:ln w="17780" cmpd="sng">
                <a:solidFill>
                  <a:schemeClr val="accent1">
                    <a:lumMod val="50000"/>
                  </a:schemeClr>
                </a:solidFill>
                <a:prstDash val="solid"/>
                <a:miter lim="800000"/>
              </a:ln>
              <a:solidFill>
                <a:schemeClr val="bg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988840"/>
            <a:ext cx="756084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buFont typeface="Symbol"/>
              <a:buChar char=""/>
              <a:tabLst>
                <a:tab pos="1409700" algn="l"/>
              </a:tabLst>
            </a:pPr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тип проекта: творческий;</a:t>
            </a:r>
            <a:endParaRPr lang="ru-RU" sz="1100" dirty="0">
              <a:solidFill>
                <a:prstClr val="black"/>
              </a:solidFill>
              <a:latin typeface="Constantia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 typeface="Symbol"/>
              <a:buChar char=""/>
              <a:tabLst>
                <a:tab pos="1409700" algn="l"/>
              </a:tabLst>
            </a:pPr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 предметно содержательной области: меж предметный;</a:t>
            </a:r>
            <a:endParaRPr lang="ru-RU" sz="1100" dirty="0">
              <a:solidFill>
                <a:prstClr val="black"/>
              </a:solidFill>
              <a:latin typeface="Constantia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 typeface="Symbol"/>
              <a:buChar char=""/>
              <a:tabLst>
                <a:tab pos="1409700" algn="l"/>
              </a:tabLst>
            </a:pPr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 характеру координации: 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групповой;</a:t>
            </a:r>
            <a:endParaRPr lang="ru-RU" sz="1100" dirty="0">
              <a:solidFill>
                <a:prstClr val="black"/>
              </a:solidFill>
              <a:latin typeface="Constantia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 typeface="Symbol"/>
              <a:buChar char=""/>
              <a:tabLst>
                <a:tab pos="1409700" algn="l"/>
              </a:tabLst>
            </a:pP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продолжительности: 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среднесрочный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100" dirty="0">
              <a:solidFill>
                <a:prstClr val="black"/>
              </a:solidFill>
              <a:latin typeface="Constantia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0831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332656"/>
            <a:ext cx="67687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lvl="0" indent="-282575" algn="ctr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</a:pPr>
            <a:r>
              <a:rPr lang="ru-RU" sz="2800" b="1" dirty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Материально-технические ресурсы, необходимые для выполнения проекта: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988840"/>
            <a:ext cx="640871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marR="0" lvl="0" indent="-282575" algn="just" defTabSz="91440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Накопление библиотеки  литературы, произведений  народного творчества, </a:t>
            </a:r>
          </a:p>
          <a:p>
            <a:pPr marL="365125" marR="0" lvl="0" indent="-282575" algn="just" defTabSz="91440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Создание медиа-библиотеки (видео, фото, музыкальные файлы)</a:t>
            </a:r>
          </a:p>
          <a:p>
            <a:pPr marL="365125" marR="0" lvl="0" indent="-282575" algn="just" defTabSz="91440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подбор наглядного материала (иллюстрации, фотографии, зарисовки),</a:t>
            </a:r>
          </a:p>
          <a:p>
            <a:pPr marL="365125" marR="0" lvl="0" indent="-282575" algn="just" defTabSz="91440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подготовка  материала для продуктивной деятельности, </a:t>
            </a:r>
          </a:p>
          <a:p>
            <a:pPr marL="365125" marR="0" lvl="0" indent="-282575" algn="just" defTabSz="91440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выставки книг, рисунков, поделок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0585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6" y="-5003"/>
            <a:ext cx="9128043" cy="6863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332656"/>
            <a:ext cx="64087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 w="17780" cap="flat" cmpd="sng" algn="ctr">
                  <a:solidFill>
                    <a:schemeClr val="bg2">
                      <a:lumMod val="25000"/>
                    </a:schemeClr>
                  </a:solidFill>
                  <a:prstDash val="solid"/>
                  <a:miter lim="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>
                    <a:srgbClr val="000000"/>
                  </a:outerShdw>
                </a:effectLst>
                <a:uLnTx/>
                <a:uFillTx/>
                <a:latin typeface="Times New Roman"/>
                <a:ea typeface="Times New Roman"/>
              </a:rPr>
              <a:t>Актуальность</a:t>
            </a:r>
            <a:r>
              <a:rPr kumimoji="0" lang="ru-RU" sz="4400" b="1" i="0" u="none" strike="noStrike" kern="0" cap="none" spc="0" normalizeH="0" baseline="0" noProof="0" dirty="0" smtClean="0">
                <a:ln w="17780" cap="flat" cmpd="sng" algn="ctr">
                  <a:solidFill>
                    <a:schemeClr val="bg2">
                      <a:lumMod val="25000"/>
                    </a:schemeClr>
                  </a:solidFill>
                  <a:prstDash val="solid"/>
                  <a:miter lim="0"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Times New Roman"/>
              </a:rPr>
              <a:t> </a:t>
            </a:r>
            <a:r>
              <a:rPr kumimoji="0" lang="ru-RU" sz="4400" b="1" i="0" u="none" strike="noStrike" kern="0" cap="none" spc="0" normalizeH="0" baseline="0" noProof="0" dirty="0" smtClean="0">
                <a:ln w="17780" cap="flat" cmpd="sng" algn="ctr">
                  <a:solidFill>
                    <a:schemeClr val="bg2">
                      <a:lumMod val="25000"/>
                    </a:schemeClr>
                  </a:solidFill>
                  <a:prstDash val="solid"/>
                  <a:miter lim="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>
                    <a:srgbClr val="000000"/>
                  </a:outerShdw>
                </a:effectLst>
                <a:uLnTx/>
                <a:uFillTx/>
                <a:latin typeface="Times New Roman"/>
                <a:ea typeface="Times New Roman"/>
              </a:rPr>
              <a:t>проекта</a:t>
            </a:r>
            <a:endParaRPr kumimoji="0" lang="ru-RU" sz="1800" b="0" i="0" u="none" strike="noStrike" kern="0" cap="none" spc="0" normalizeH="0" baseline="0" noProof="0" dirty="0" smtClean="0">
              <a:ln w="17780" cap="flat" cmpd="sng" algn="ctr">
                <a:solidFill>
                  <a:schemeClr val="bg2">
                    <a:lumMod val="25000"/>
                  </a:schemeClr>
                </a:solidFill>
                <a:prstDash val="solid"/>
                <a:miter lim="0"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340768"/>
            <a:ext cx="73448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/>
                </a:solidFill>
                <a:latin typeface="Times New Roman"/>
                <a:ea typeface="Calibri"/>
              </a:rPr>
              <a:t>Что может быть ближе и роднее, чем природа родного края? Кому как не детям дошкольного возраста близок и понятен мир природы. Однако многие дети не знают названия цветов, растений, насекомых, животных, которых видят при непосредственном общении с природой. Да и сама природа "вытесняется" машинами, домами и заводами. Также родители в нынешнее время уделяют мало внимания общению с природой. Поэтому необходимо привлекать родителей к совместной деятельности по ознакомлению детей с природой. Родители должны с раннего детства учить детей любить природу, уметь восхищаться </a:t>
            </a:r>
            <a:r>
              <a:rPr lang="ru-RU" dirty="0" err="1">
                <a:solidFill>
                  <a:schemeClr val="bg2"/>
                </a:solidFill>
                <a:latin typeface="Times New Roman"/>
                <a:ea typeface="Calibri"/>
              </a:rPr>
              <a:t>еѐ</a:t>
            </a:r>
            <a:r>
              <a:rPr lang="ru-RU" dirty="0">
                <a:solidFill>
                  <a:schemeClr val="bg2"/>
                </a:solidFill>
                <a:latin typeface="Times New Roman"/>
                <a:ea typeface="Calibri"/>
              </a:rPr>
              <a:t> красотой, внести свою посильную лепту в дело сохранения и приумножения богатства природы. В дошкольном возрасте экологическое воспитание  проходит через ознакомление детей с природой, а это является важным аспектом всестороннего и гармоничного развития личности ребенка. </a:t>
            </a:r>
            <a:endParaRPr lang="ru-RU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6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27984" y="417442"/>
            <a:ext cx="22571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Проблема</a:t>
            </a:r>
            <a:endParaRPr kumimoji="0" lang="ru-RU" sz="1800" b="0" i="0" u="none" strike="noStrike" kern="0" cap="none" spc="0" normalizeH="0" baseline="0" noProof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79912" y="141277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verdana"/>
              </a:rPr>
              <a:t>Слабое 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знание </a:t>
            </a:r>
            <a:r>
              <a:rPr lang="ru-RU" dirty="0" smtClean="0">
                <a:solidFill>
                  <a:srgbClr val="000000"/>
                </a:solidFill>
                <a:latin typeface="verdana"/>
              </a:rPr>
              <a:t>обучающимися  растительного мира родного края ,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 охрана природы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5110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53"/>
            <a:ext cx="9170290" cy="6856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4" y="404664"/>
            <a:ext cx="22429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kern="0" dirty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Гипотеза:</a:t>
            </a:r>
            <a:endParaRPr lang="ru-RU" sz="3600" b="1" dirty="0">
              <a:ln w="17780" cmpd="sng">
                <a:solidFill>
                  <a:schemeClr val="bg2">
                    <a:lumMod val="25000"/>
                  </a:schemeClr>
                </a:solidFill>
                <a:prstDash val="solid"/>
                <a:miter lim="800000"/>
              </a:ln>
              <a:solidFill>
                <a:schemeClr val="bg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Constanti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148478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>
                <a:latin typeface="Times New Roman"/>
                <a:ea typeface="Calibri"/>
              </a:rPr>
              <a:t>Чем больше дети будут узнавать природу своей малой Родины, и России в целом, тем больше они будут любить ее.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78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6" r="3539"/>
          <a:stretch/>
        </p:blipFill>
        <p:spPr bwMode="auto">
          <a:xfrm>
            <a:off x="0" y="0"/>
            <a:ext cx="9187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88166" y="188640"/>
            <a:ext cx="8064896" cy="325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lvl="0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Цель </a:t>
            </a:r>
            <a:r>
              <a:rPr lang="ru-RU" sz="16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проекта:</a:t>
            </a:r>
            <a:endParaRPr lang="ru-RU" sz="16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7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0215" lvl="0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latin typeface="Times New Roman" pitchFamily="18" charset="0"/>
                <a:ea typeface="Calibri"/>
                <a:cs typeface="Times New Roman" pitchFamily="18" charset="0"/>
              </a:rPr>
              <a:t>Организация выставки </a:t>
            </a:r>
            <a:r>
              <a:rPr lang="ru-RU" sz="1600" dirty="0" smtClean="0">
                <a:latin typeface="Times New Roman"/>
                <a:ea typeface="Calibri"/>
              </a:rPr>
              <a:t> </a:t>
            </a:r>
            <a:r>
              <a:rPr lang="ru-RU" sz="1600" b="1" dirty="0">
                <a:latin typeface="Times New Roman"/>
                <a:ea typeface="Calibri"/>
              </a:rPr>
              <a:t>«Природа родного края»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endParaRPr lang="ru-RU" sz="1600" b="1" dirty="0" smtClean="0">
              <a:solidFill>
                <a:srgbClr val="000000"/>
              </a:solidFill>
              <a:latin typeface="Times New Roman"/>
              <a:ea typeface="Calibri"/>
            </a:endParaRPr>
          </a:p>
          <a:p>
            <a:pPr marL="450215" lvl="0">
              <a:spcAft>
                <a:spcPts val="1000"/>
              </a:spcAft>
            </a:pPr>
            <a:r>
              <a:rPr lang="ru-RU" sz="16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6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Задачи проекта: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/>
                <a:ea typeface="Calibri"/>
                <a:cs typeface="Times New Roman"/>
              </a:rPr>
              <a:t>Систематизировать знания об окружающем мире.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/>
                <a:ea typeface="Calibri"/>
                <a:cs typeface="Times New Roman"/>
              </a:rPr>
              <a:t>Формировать элементарные представления о взаимосвязях в природе.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/>
                <a:ea typeface="Calibri"/>
                <a:cs typeface="Times New Roman"/>
              </a:rPr>
              <a:t> Развивать поисково-исследовательскую деятельность детей.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/>
                <a:ea typeface="Calibri"/>
                <a:cs typeface="Times New Roman"/>
              </a:rPr>
              <a:t>Расширять и систематизировать знания о растительном  мире Донского края.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/>
                <a:ea typeface="Calibri"/>
                <a:cs typeface="Times New Roman"/>
              </a:rPr>
              <a:t>Развивать познавательный интерес к объектам окружающего мира через чтение художественной литературы о природе, через практическую деятельность</a:t>
            </a:r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r>
              <a:rPr lang="ru-RU" sz="1600" b="1" dirty="0" smtClean="0">
                <a:latin typeface="Times New Roman"/>
                <a:ea typeface="Calibri"/>
                <a:cs typeface="Times New Roman"/>
              </a:rPr>
              <a:t>6.    </a:t>
            </a:r>
            <a:r>
              <a:rPr lang="ru-RU" sz="1600" b="1" dirty="0" smtClean="0">
                <a:latin typeface="Times New Roman"/>
                <a:ea typeface="Calibri"/>
              </a:rPr>
              <a:t>Воспитывать </a:t>
            </a:r>
            <a:r>
              <a:rPr lang="ru-RU" sz="1600" b="1" dirty="0">
                <a:latin typeface="Times New Roman"/>
                <a:ea typeface="Calibri"/>
              </a:rPr>
              <a:t>любовь к природе родного края, восприятие ее </a:t>
            </a:r>
            <a:r>
              <a:rPr lang="ru-RU" sz="1600" b="1" dirty="0" smtClean="0">
                <a:latin typeface="Times New Roman"/>
                <a:ea typeface="Calibri"/>
              </a:rPr>
              <a:t>    красоты </a:t>
            </a:r>
            <a:r>
              <a:rPr lang="ru-RU" sz="1600" b="1" dirty="0">
                <a:latin typeface="Times New Roman"/>
                <a:ea typeface="Calibri"/>
              </a:rPr>
              <a:t>и многообразия</a:t>
            </a:r>
            <a:endParaRPr lang="ru-RU" sz="16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75000"/>
                </a:schemeClr>
              </a:solidFill>
              <a:latin typeface="Constantia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89103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32656"/>
            <a:ext cx="6984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0" u="none" strike="noStrike" kern="0" cap="none" spc="-100" normalizeH="0" baseline="0" noProof="0" dirty="0" smtClean="0">
                <a:ln w="17780" cap="flat" cmpd="sng" algn="ctr">
                  <a:solidFill>
                    <a:schemeClr val="bg2">
                      <a:lumMod val="25000"/>
                    </a:schemeClr>
                  </a:solidFill>
                  <a:prstDash val="solid"/>
                  <a:miter lim="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>
                    <a:srgbClr val="000000"/>
                  </a:outerShdw>
                </a:effectLst>
                <a:uLnTx/>
                <a:uFillTx/>
                <a:latin typeface="Constantia"/>
                <a:ea typeface="Calibri"/>
                <a:cs typeface="Times New Roman"/>
              </a:rPr>
              <a:t>ЭТАПЫ РАБОТЫ НАД ПРОЕКТОМ</a:t>
            </a:r>
            <a:endParaRPr kumimoji="0" lang="ru-RU" sz="1800" b="0" i="0" u="none" strike="noStrike" kern="0" cap="none" spc="0" normalizeH="0" baseline="0" noProof="0" dirty="0" smtClean="0">
              <a:ln w="17780" cap="flat" cmpd="sng" algn="ctr">
                <a:solidFill>
                  <a:schemeClr val="bg2">
                    <a:lumMod val="25000"/>
                  </a:schemeClr>
                </a:solidFill>
                <a:prstDash val="solid"/>
                <a:miter lim="0"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717651"/>
            <a:ext cx="43221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</a:t>
            </a:r>
            <a:r>
              <a:rPr lang="ru-RU" sz="16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этап  Организационно - подготовительный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994701"/>
            <a:ext cx="2079095" cy="3046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Выдвижение идеи педагогом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2299400"/>
            <a:ext cx="4572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Определение целей и задач проекта, постановка проблемных вопросов.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6" t="-5238" r="2117" b="14762"/>
          <a:stretch/>
        </p:blipFill>
        <p:spPr>
          <a:xfrm>
            <a:off x="971600" y="2708920"/>
            <a:ext cx="2404236" cy="37210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718" y="2951566"/>
            <a:ext cx="4536504" cy="340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69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1958" y="1193721"/>
            <a:ext cx="7560840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Распределение проектно – исследовательской работы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Задачи каждой группы(Собрать материал по темам : «Цветы донской земли», «Дары природы», «Растения леса»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916833"/>
            <a:ext cx="3118182" cy="4031873"/>
          </a:xfrm>
          <a:prstGeom prst="rect">
            <a:avLst/>
          </a:prstGeom>
          <a:ln>
            <a:solidFill>
              <a:schemeClr val="accent1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ru-RU" sz="4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Деревья</a:t>
            </a:r>
            <a:br>
              <a:rPr lang="ru-RU" sz="4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</a:b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Кто и летом, и зимой </a:t>
            </a: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  <a:t/>
            </a:r>
            <a:b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</a:b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В колкой шубке смоляной?</a:t>
            </a: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  <a:t/>
            </a:r>
            <a:b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</a:b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 В дождь осенний и в капель </a:t>
            </a: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  <a:t/>
            </a:r>
            <a:b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</a:b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Не снимает шубку. </a:t>
            </a: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  <a:t/>
            </a:r>
            <a:b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</a:b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Ель - это вечнозелёное хвойное дерево. Шишки свисающие, продолговатые и растут на концах верхних ветвей. Ель - дерево долгожитель. Живёт она очень много лет. Ель - любимое растение городских аллей, парков и скверов. </a:t>
            </a: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  <a:t/>
            </a:r>
            <a:b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614" y="5345432"/>
            <a:ext cx="842258" cy="54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95936" y="1916833"/>
            <a:ext cx="4752528" cy="39703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Грибы </a:t>
            </a:r>
            <a:r>
              <a:rPr lang="ru-RU" sz="36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</a:rPr>
              <a:t>– </a:t>
            </a:r>
            <a:endParaRPr lang="ru-RU" sz="3600" b="1" dirty="0" smtClean="0">
              <a:solidFill>
                <a:prstClr val="black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это </a:t>
            </a:r>
            <a:r>
              <a:rPr lang="ru-RU" dirty="0">
                <a:solidFill>
                  <a:prstClr val="black"/>
                </a:solidFill>
              </a:rPr>
              <a:t>особые организмы</a:t>
            </a:r>
            <a:r>
              <a:rPr lang="ru-RU" dirty="0" smtClean="0">
                <a:solidFill>
                  <a:prstClr val="black"/>
                </a:solidFill>
              </a:rPr>
              <a:t>,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которые растут на земле и имеют очень не продолжительный срок жизни (примерно, 7 дней). Растут грибы преимущественно вблизи деревьев, и некоторые из них даже получили свое название от среды, в которой растут, например, подберезовик, подосиновик, дубовик и т.д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Грибы бывают </a:t>
            </a:r>
            <a:endParaRPr lang="ru-RU" dirty="0" smtClean="0">
              <a:solidFill>
                <a:prstClr val="black"/>
              </a:solidFill>
            </a:endParaRP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съедобные 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и несъедобные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90111"/>
            <a:ext cx="1922037" cy="1086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02769" y="404664"/>
            <a:ext cx="3005695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</a:pPr>
            <a:r>
              <a:rPr lang="en-US" sz="2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II</a:t>
            </a:r>
            <a:r>
              <a:rPr lang="ru-RU" sz="2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этап Технологический</a:t>
            </a:r>
            <a:endParaRPr lang="ru-RU" sz="2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688021"/>
            <a:ext cx="6984776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Сбор информации: обращение к уже имеющимся знаниями жизненному опыту, работа с источниками. Привлечение родителей к работе над проектом.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6198850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587</TotalTime>
  <Words>801</Words>
  <Application>Microsoft Office PowerPoint</Application>
  <PresentationFormat>Экран (4:3)</PresentationFormat>
  <Paragraphs>73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Проект Природа Донского края Растения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Пользователь Windows</cp:lastModifiedBy>
  <cp:revision>34</cp:revision>
  <dcterms:created xsi:type="dcterms:W3CDTF">2021-05-18T06:40:32Z</dcterms:created>
  <dcterms:modified xsi:type="dcterms:W3CDTF">2022-05-23T11:53:51Z</dcterms:modified>
</cp:coreProperties>
</file>