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61" r:id="rId5"/>
    <p:sldId id="259" r:id="rId6"/>
    <p:sldId id="262" r:id="rId7"/>
    <p:sldId id="263" r:id="rId8"/>
    <p:sldId id="264" r:id="rId9"/>
    <p:sldId id="265" r:id="rId10"/>
    <p:sldId id="267" r:id="rId11"/>
    <p:sldId id="268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B5E8AC-6145-4036-87DC-2BC44B1C5E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0C2981E-68B2-4669-8648-ECAEB1FBF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59687E-1650-46A5-9622-DA269D974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D346B-1E07-4BF4-B593-F75CEC818112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90A16F-AB60-4282-8A3E-B89EF60B2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B721D6-939F-4CF9-B6F4-C45B6A129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468A-D0DA-46F4-98D3-3EC6F618B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524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1AA470-7DF6-47EF-9870-B6105CD1B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86E2408-9E5B-4AEC-88DF-254236FDD2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154E30-F77A-4720-B431-C368A840D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D346B-1E07-4BF4-B593-F75CEC818112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3605C6-6AD2-4DA9-9DFC-45F789A1A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96C13D-07BD-44A1-958C-E6A3D849F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468A-D0DA-46F4-98D3-3EC6F618B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544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5585940-08DE-4B60-9BC1-E221FD5069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43FCA7C-C05D-4F5A-96B7-713526917F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0A2426-E79A-443D-8064-B99096050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D346B-1E07-4BF4-B593-F75CEC818112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1A226D-8591-4AD6-83A1-033EB5234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AAE5DA-AB9D-4CD5-9FAC-EE9A3B11F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468A-D0DA-46F4-98D3-3EC6F618B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378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871F43-CDDB-4879-8948-D422686AA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9B687B-6EA9-40C9-86C0-837B2B3203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C6BD27-EFE2-4012-9274-51C49CA7F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D346B-1E07-4BF4-B593-F75CEC818112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907F62-4761-42F9-B976-D2A8BDCF4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6C41DB-B054-4CDA-AE53-190F0CDFB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468A-D0DA-46F4-98D3-3EC6F618B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57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A96AE-8F1F-41ED-B364-550065C40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0B02A89-710D-428F-B031-31373C410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53D14D-42A6-4C92-804D-DBB705A7C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D346B-1E07-4BF4-B593-F75CEC818112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6962419-CC63-42BF-AA47-C29CB32F3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F61B9D-4B1E-4206-82AA-99778B8DD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468A-D0DA-46F4-98D3-3EC6F618B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347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32D716-94E2-4777-81E0-73AED5B92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EBAF94-1289-4A1D-B73B-EEAB48A6A5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3CAC09D-DDF9-4F8F-B5AF-DA85D05ED7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9AF9855-6A18-433D-BC91-6623A1213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D346B-1E07-4BF4-B593-F75CEC818112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4206970-9115-4DBD-B9E6-F93D87055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BE7E12C-F5A3-49C0-A052-B3955E7E6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468A-D0DA-46F4-98D3-3EC6F618B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463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05A44B-87EA-457D-921D-AD8D39E2C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47A8B54-5503-48C4-A847-F560649CBE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40AE663-F46F-49D0-A67F-6C06EBDE06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4432AFF-02AC-462E-93E7-1A9B7FD0C0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F53D61D-4EC2-4749-9EA1-152E6B7D73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305BB85-75D9-4048-8F53-4AE9AE6F8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D346B-1E07-4BF4-B593-F75CEC818112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4BFE6D6-DF99-4D28-885E-8BE87A330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E3D3B68-0F15-4FE3-B4F1-8F490768B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468A-D0DA-46F4-98D3-3EC6F618B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942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DEB678-B07A-4CE9-ADDC-A535B1655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202A205-3DD1-4A4B-8B51-C29E890C8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D346B-1E07-4BF4-B593-F75CEC818112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87BAC95-92BC-4D1C-91A7-A3A4C22C1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71D54D9-7142-4070-B25F-CCD0FF603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468A-D0DA-46F4-98D3-3EC6F618B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604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DA09AEF-445F-4B01-B704-1AEE14970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D346B-1E07-4BF4-B593-F75CEC818112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C5E0956-2E60-4723-BBB7-C5FBDCFD0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3D4AFD7-227B-444C-A95F-B597E9958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468A-D0DA-46F4-98D3-3EC6F618B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384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0FC2F9-BB11-48A2-984E-966AD6B78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BD1E0A-D7CC-4E5C-83E3-082AA3752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D4CE5C4-37A3-4358-B8B0-B2D93CA805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B60F32C-5773-43C3-8745-84EC1FFB6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D346B-1E07-4BF4-B593-F75CEC818112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576342-4CF4-40C2-AD0E-B1AA96C8F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D00389E-03DD-4A63-804A-A3E24943E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468A-D0DA-46F4-98D3-3EC6F618B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252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85B629-8013-4806-9E7D-26E526770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2AEA220-9D58-493F-A433-BA3109A9D7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317C3DB-46AE-4AFB-8B2A-12D2BDDACD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04B523D-41F4-49A6-8D5F-DF919D374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D346B-1E07-4BF4-B593-F75CEC818112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6C4D528-B856-4388-B0C5-F480D6189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E0BA122-DCAC-425B-9DDD-314096C5D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468A-D0DA-46F4-98D3-3EC6F618B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43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DCA404-5F1D-4C7C-BC10-034A260FE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9F05DE-BF4D-4AB7-A7A1-01D04082C5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704BE5-0B9C-45D4-9F50-7D8C6B6801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D346B-1E07-4BF4-B593-F75CEC818112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5884CF-1448-4C9E-80D2-52ECB40816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3CE581-163C-4EA7-9CBE-01F8C4D17D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2468A-D0DA-46F4-98D3-3EC6F618B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02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380D8F5-AE4A-47D8-BB06-7CC7C14AA8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564" b="97895" l="9167" r="96000">
                        <a14:foregroundMark x1="49000" y1="82556" x2="60833" y2="91729"/>
                        <a14:foregroundMark x1="60833" y1="91729" x2="82667" y2="87218"/>
                        <a14:foregroundMark x1="82667" y1="87218" x2="89333" y2="80301"/>
                        <a14:foregroundMark x1="89333" y1="80301" x2="96000" y2="90677"/>
                        <a14:foregroundMark x1="96000" y1="90677" x2="96000" y2="95789"/>
                        <a14:foregroundMark x1="97667" y1="82256" x2="98167" y2="92030"/>
                        <a14:foregroundMark x1="98167" y1="92030" x2="88333" y2="98045"/>
                        <a14:foregroundMark x1="88333" y1="98045" x2="81333" y2="97744"/>
                        <a14:foregroundMark x1="19500" y1="5714" x2="12500" y2="34135"/>
                        <a14:foregroundMark x1="12500" y1="34135" x2="14167" y2="45263"/>
                        <a14:foregroundMark x1="14167" y1="45263" x2="16500" y2="47669"/>
                        <a14:foregroundMark x1="7167" y1="23759" x2="9167" y2="41353"/>
                        <a14:foregroundMark x1="9167" y1="41353" x2="9333" y2="41353"/>
                        <a14:foregroundMark x1="56500" y1="34436" x2="75667" y2="2406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62420" y="523875"/>
            <a:ext cx="5715000" cy="633412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CC44A7-DD83-45EC-AE94-6B7E7C26D6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195637"/>
            <a:ext cx="7345680" cy="3286443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222222"/>
                </a:solidFill>
                <a:effectLst/>
                <a:latin typeface="Raleway" panose="020B0604020202020204" pitchFamily="2" charset="-52"/>
              </a:rPr>
              <a:t>Жили-были на болоте журавль да цапля. Построили они себе по концам избушки. </a:t>
            </a:r>
            <a:br>
              <a:rPr lang="ru-RU" sz="3600" b="1" i="1" dirty="0">
                <a:solidFill>
                  <a:srgbClr val="222222"/>
                </a:solidFill>
                <a:effectLst/>
                <a:latin typeface="Raleway" panose="020B0604020202020204" pitchFamily="2" charset="-52"/>
              </a:rPr>
            </a:br>
            <a:r>
              <a:rPr lang="ru-RU" sz="3600" b="1" i="1" dirty="0">
                <a:solidFill>
                  <a:srgbClr val="222222"/>
                </a:solidFill>
                <a:effectLst/>
                <a:latin typeface="Raleway" panose="020B0604020202020204" pitchFamily="2" charset="-52"/>
              </a:rPr>
              <a:t>Журавлю показалось скучно жить одному, и задумал он жениться.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28046096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B7D0DA-5561-43F8-AF32-DC51608D3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0F4B74-4184-4DA3-9651-0F8B0B53C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вы думаете, что могут сделать журавль и цапля, чтобы как-нибудь исправить ситуацию (они ведь до сих пор ходят друг к другу)?</a:t>
            </a:r>
          </a:p>
          <a:p>
            <a:pPr>
              <a:lnSpc>
                <a:spcPct val="107000"/>
              </a:lnSpc>
              <a:spcAft>
                <a:spcPts val="675"/>
              </a:spcAft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Только ли о женитьбе эта сказка? Вспомните (или придумайте) похожие ситуации из жизни и расскажите, как следовало поступить, чтобы не обижать друг на друга, жить и работать сообща.</a:t>
            </a:r>
          </a:p>
          <a:p>
            <a:pPr>
              <a:lnSpc>
                <a:spcPct val="107000"/>
              </a:lnSpc>
              <a:spcAft>
                <a:spcPts val="675"/>
              </a:spcAft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Чему же учит нас сказка “Журавль и цапля”? Что высмеивает русский человек, над чем задумывается? Какие выводы вы сделали для себя, прочитав эту сказку.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9738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581383-4DA7-4ADE-BE19-78D774E14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4A8E4C-7630-4106-9E56-D9DA89430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Вспомним, какие цели мы ставили в начале урока? 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Достигли мы их? 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FC5CE46-F51E-4350-BF5A-DA9F0DE13F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564" b="97895" l="9167" r="96000">
                        <a14:foregroundMark x1="49000" y1="82556" x2="60833" y2="91729"/>
                        <a14:foregroundMark x1="60833" y1="91729" x2="82667" y2="87218"/>
                        <a14:foregroundMark x1="82667" y1="87218" x2="89333" y2="80301"/>
                        <a14:foregroundMark x1="89333" y1="80301" x2="96000" y2="90677"/>
                        <a14:foregroundMark x1="96000" y1="90677" x2="96000" y2="95789"/>
                        <a14:foregroundMark x1="97667" y1="82256" x2="98167" y2="92030"/>
                        <a14:foregroundMark x1="98167" y1="92030" x2="88333" y2="98045"/>
                        <a14:foregroundMark x1="88333" y1="98045" x2="81333" y2="97744"/>
                        <a14:foregroundMark x1="19500" y1="5714" x2="12500" y2="34135"/>
                        <a14:foregroundMark x1="12500" y1="34135" x2="14167" y2="45263"/>
                        <a14:foregroundMark x1="14167" y1="45263" x2="16500" y2="47669"/>
                        <a14:foregroundMark x1="7167" y1="23759" x2="9167" y2="41353"/>
                        <a14:foregroundMark x1="9167" y1="41353" x2="9333" y2="41353"/>
                        <a14:foregroundMark x1="56167" y1="34436" x2="69167" y2="29774"/>
                        <a14:foregroundMark x1="69167" y1="29774" x2="69167" y2="297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29780" y="3144837"/>
            <a:ext cx="5715000" cy="633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335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E3848C-7E9A-4509-B98D-F123F8CD0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Домашнее задание. </a:t>
            </a:r>
            <a:br>
              <a:rPr lang="ru-RU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5A50A0-241C-4499-A30E-DF8CB3A385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1282680" cy="5032375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07000"/>
              </a:lnSpc>
              <a:spcAft>
                <a:spcPts val="675"/>
              </a:spcAft>
              <a:buNone/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Выберите одну из цитат и напишите небольшое сочинение-рассуждение, используя выбранную цитату как тему. В качестве одного из примеров в вашем рассуждении приведите сказку “Журавль и цапля”:</a:t>
            </a:r>
          </a:p>
          <a:p>
            <a:pPr marL="0" indent="0">
              <a:lnSpc>
                <a:spcPct val="107000"/>
              </a:lnSpc>
              <a:spcAft>
                <a:spcPts val="675"/>
              </a:spcAft>
              <a:buNone/>
            </a:pP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“Есть согласие – есть и счастье”.</a:t>
            </a:r>
            <a:r>
              <a:rPr lang="ru-RU" sz="2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(Пословица)</a:t>
            </a:r>
            <a:endParaRPr lang="ru-RU" sz="22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“Согласие к хорошему приводит, а спор противников находит”. </a:t>
            </a:r>
            <a:r>
              <a:rPr lang="ru-RU" sz="2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(Пословица).</a:t>
            </a:r>
            <a:endParaRPr lang="ru-RU" sz="22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“Когда в товарищах согласья нет, На лад их дело не пойдет, И выйдет из него не дело, только мука”. </a:t>
            </a:r>
            <a:r>
              <a:rPr lang="ru-RU" sz="2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(И. А. Крылов)</a:t>
            </a:r>
            <a:endParaRPr lang="ru-RU" sz="22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“Главное — ладить с самим собой”. </a:t>
            </a:r>
            <a:r>
              <a:rPr lang="ru-RU" sz="2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(Вольтер).</a:t>
            </a:r>
            <a:endParaRPr lang="ru-RU" sz="22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“Как ни коротки слова “да” и “нет”, всё же они требуют самого серьёзного размышления”. </a:t>
            </a:r>
            <a:r>
              <a:rPr lang="ru-RU" sz="2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(Пифагор).</a:t>
            </a:r>
            <a:endParaRPr lang="ru-RU" sz="22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7804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D7285F-40CD-455F-83D9-04A4F29AA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83840"/>
            <a:ext cx="10515600" cy="1653381"/>
          </a:xfrm>
        </p:spPr>
        <p:txBody>
          <a:bodyPr>
            <a:normAutofit fontScale="90000"/>
          </a:bodyPr>
          <a:lstStyle/>
          <a:p>
            <a:r>
              <a:rPr lang="ru-RU" sz="5400" b="1" dirty="0"/>
              <a:t>Сказки о животных «Журавль и цапля».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5668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EFBC13-22D8-44DF-8461-33EBA0FD9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5D7218-A491-4496-9B4D-599F3E983460}"/>
              </a:ext>
            </a:extLst>
          </p:cNvPr>
          <p:cNvSpPr txBox="1"/>
          <p:nvPr/>
        </p:nvSpPr>
        <p:spPr>
          <a:xfrm>
            <a:off x="2316480" y="2560282"/>
            <a:ext cx="862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400" b="1" u="sng" dirty="0"/>
              <a:t>Что из себя представляют сказки о животных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7A0061-6EE1-4C54-9410-7854F91FDD7D}"/>
              </a:ext>
            </a:extLst>
          </p:cNvPr>
          <p:cNvSpPr txBox="1"/>
          <p:nvPr/>
        </p:nvSpPr>
        <p:spPr>
          <a:xfrm>
            <a:off x="2316480" y="3355647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400" b="1" u="sng" dirty="0"/>
              <a:t>Познакомимся со сказкой «Журавль и Цапля»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CF8B13-78E1-49A8-989C-A05DFD4DAD23}"/>
              </a:ext>
            </a:extLst>
          </p:cNvPr>
          <p:cNvSpPr txBox="1"/>
          <p:nvPr/>
        </p:nvSpPr>
        <p:spPr>
          <a:xfrm>
            <a:off x="2316480" y="4151012"/>
            <a:ext cx="8016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400" b="1" u="sng" dirty="0"/>
              <a:t>Поговорим о том, что мешает нам достигать согласия и как мы можем его достичь. </a:t>
            </a:r>
          </a:p>
        </p:txBody>
      </p:sp>
    </p:spTree>
    <p:extLst>
      <p:ext uri="{BB962C8B-B14F-4D97-AF65-F5344CB8AC3E}">
        <p14:creationId xmlns:p14="http://schemas.microsoft.com/office/powerpoint/2010/main" val="356835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FAD547-CE13-4118-A3DA-DBEF76BC1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Сказки о животных: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40026F-EADC-4BE7-9E17-5C957FDA4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58719"/>
            <a:ext cx="10515600" cy="3007361"/>
          </a:xfrm>
        </p:spPr>
        <p:txBody>
          <a:bodyPr/>
          <a:lstStyle/>
          <a:p>
            <a:pPr marL="0" indent="0">
              <a:buNone/>
            </a:pPr>
            <a:r>
              <a:rPr lang="ru-RU" i="1" dirty="0"/>
              <a:t>— это вымышленные истории с очеловеченными зверями и/или предметами, в которых высмеиваются пороки, а сильные герои защищают слабых. Юмор в них основан на воспроизведении нелепых ситуаций, в которые попадают персонажи (например, глупый волк опускает хвост в прорубь и верит, что тем самым он поймает рыбу).</a:t>
            </a:r>
          </a:p>
        </p:txBody>
      </p:sp>
    </p:spTree>
    <p:extLst>
      <p:ext uri="{BB962C8B-B14F-4D97-AF65-F5344CB8AC3E}">
        <p14:creationId xmlns:p14="http://schemas.microsoft.com/office/powerpoint/2010/main" val="1442320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751ADC-C661-4D57-BE29-956DA954C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760" y="1381125"/>
            <a:ext cx="7462520" cy="1325563"/>
          </a:xfrm>
        </p:spPr>
        <p:txBody>
          <a:bodyPr>
            <a:normAutofit fontScale="90000"/>
          </a:bodyPr>
          <a:lstStyle/>
          <a:p>
            <a:r>
              <a:rPr lang="ru-RU" sz="28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Описание серого журавля из научной статьи: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343386ED-2FEF-4A00-83DE-71CC7C3E2C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463" b="98131" l="9804" r="95900">
                        <a14:foregroundMark x1="32799" y1="9463" x2="33155" y2="12383"/>
                        <a14:foregroundMark x1="50802" y1="89486" x2="48485" y2="97313"/>
                        <a14:foregroundMark x1="48485" y1="97313" x2="42068" y2="98131"/>
                        <a14:foregroundMark x1="88770" y1="72664" x2="95900" y2="8294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48880" y="-350709"/>
            <a:ext cx="4724400" cy="72087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6C844F3-452E-411F-A7AA-2102F6E9306F}"/>
              </a:ext>
            </a:extLst>
          </p:cNvPr>
          <p:cNvSpPr txBox="1"/>
          <p:nvPr/>
        </p:nvSpPr>
        <p:spPr>
          <a:xfrm>
            <a:off x="838200" y="2357120"/>
            <a:ext cx="7726680" cy="3634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крупные, длинноногие и длинношеие птицы, их высота составляет 90-155 см, размах крыльев 150—240 см, а вес 2-11 кг. В отличие от похожих на них, но имеющих очень отдалённое родство цапель, в полёте вытягивают ноги и шею. Голова маленькая, с острым прямым клювом. На голове у большинства видов участки неоперенной и ярко окрашенной кожи. Третьестепенные маховые перья крыльев слегка удлинённые, так что хвост кажется длинным и пышным, когда птица стоит на земле. Оперение чаще всего серое или белое. Если визуально сравнивать журавлей с другими болотными птицами, то по сравнению с цаплями их ноги, как правило, длиннее, а шея более вытянутая; а по сравнению с аистами тело изящнее, ноги длиннее, а клюв пропорционально меньше.</a:t>
            </a:r>
            <a:endParaRPr lang="ru-RU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333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FEDEDA-A43E-41B9-8D1C-F1AB952C3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/>
              <a:t>Отношение автора к журавлю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F0DAAA-9883-46C7-9B28-2860B68DEF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688840" cy="4351338"/>
          </a:xfrm>
        </p:spPr>
        <p:txBody>
          <a:bodyPr/>
          <a:lstStyle/>
          <a:p>
            <a:r>
              <a:rPr lang="ru-RU" dirty="0"/>
              <a:t>Отношения </a:t>
            </a:r>
            <a:r>
              <a:rPr lang="ru-RU" b="1" dirty="0"/>
              <a:t>автора научной </a:t>
            </a:r>
            <a:r>
              <a:rPr lang="ru-RU" dirty="0"/>
              <a:t>статьи мы не наблюдаем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1AAA374-2A68-4392-87EB-64C22EE532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27040" y="1825625"/>
            <a:ext cx="678688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Автор</a:t>
            </a:r>
            <a:r>
              <a:rPr lang="ru-RU" dirty="0"/>
              <a:t> сказки посмеивается над журавлём, он выглядит несколько нелепо: </a:t>
            </a:r>
          </a:p>
          <a:p>
            <a:pPr marL="0" indent="0">
              <a:buNone/>
            </a:pPr>
            <a:r>
              <a:rPr lang="ru-RU" dirty="0"/>
              <a:t>ноги у него не длинные, а “долгие”, </a:t>
            </a:r>
          </a:p>
          <a:p>
            <a:pPr marL="0" indent="0">
              <a:buNone/>
            </a:pPr>
            <a:r>
              <a:rPr lang="ru-RU" dirty="0"/>
              <a:t>сам не высокий, а “долговязый”, </a:t>
            </a:r>
          </a:p>
          <a:p>
            <a:pPr marL="0" indent="0">
              <a:buNone/>
            </a:pPr>
            <a:r>
              <a:rPr lang="ru-RU" dirty="0"/>
              <a:t>по болоту он не идёт, а “тяпает” - “тяп, тяп”</a:t>
            </a:r>
          </a:p>
        </p:txBody>
      </p:sp>
    </p:spTree>
    <p:extLst>
      <p:ext uri="{BB962C8B-B14F-4D97-AF65-F5344CB8AC3E}">
        <p14:creationId xmlns:p14="http://schemas.microsoft.com/office/powerpoint/2010/main" val="1519776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C58754-454C-4DBC-9B88-827C9447A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Чем описание художественное отличается от научного?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691D91-E2E2-434C-AC39-F572381A4BDD}"/>
              </a:ext>
            </a:extLst>
          </p:cNvPr>
          <p:cNvSpPr txBox="1"/>
          <p:nvPr/>
        </p:nvSpPr>
        <p:spPr>
          <a:xfrm>
            <a:off x="838200" y="1960880"/>
            <a:ext cx="10805160" cy="191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07000"/>
              </a:lnSpc>
              <a:spcAft>
                <a:spcPts val="675"/>
              </a:spcAft>
              <a:buFont typeface="Wingdings" panose="05000000000000000000" pitchFamily="2" charset="2"/>
              <a:buChar char="q"/>
            </a:pPr>
            <a:r>
              <a:rPr lang="ru-RU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Художественное описание не только даёт представление о внешности, но и даёт возможность представить черты характера персонажа, а также передаёт отношение автора к персонажу, отношение других героев к персонажу.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C9F8AD-E8ED-453C-8166-247CE512957E}"/>
              </a:ext>
            </a:extLst>
          </p:cNvPr>
          <p:cNvSpPr txBox="1"/>
          <p:nvPr/>
        </p:nvSpPr>
        <p:spPr>
          <a:xfrm>
            <a:off x="838200" y="4144737"/>
            <a:ext cx="100126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Художественное описание не обязательно является единым отрывком текста, оно может создаваться из разрозненных фрагментов.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61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2B2B1F4-14AC-40ED-AD1F-9912CDEE5D2F}"/>
              </a:ext>
            </a:extLst>
          </p:cNvPr>
          <p:cNvSpPr txBox="1"/>
          <p:nvPr/>
        </p:nvSpPr>
        <p:spPr>
          <a:xfrm>
            <a:off x="254000" y="873760"/>
            <a:ext cx="11379200" cy="5817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с текстом. Содержание художественного произведения.</a:t>
            </a:r>
          </a:p>
          <a:p>
            <a:pPr>
              <a:lnSpc>
                <a:spcPct val="107000"/>
              </a:lnSpc>
              <a:spcAft>
                <a:spcPts val="675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0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Посмотрим, насколько хорошо мы разобрались в сказке. Ответьте на вопросы:</a:t>
            </a:r>
          </a:p>
          <a:p>
            <a:pPr>
              <a:lnSpc>
                <a:spcPct val="107000"/>
              </a:lnSpc>
              <a:spcAft>
                <a:spcPts val="675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675"/>
              </a:spcAft>
              <a:buAutoNum type="arabicParenR"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 живут журавль и цапля? Насколько далеко друг от друга. </a:t>
            </a: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Которое помогает вам это понять;</a:t>
            </a:r>
          </a:p>
          <a:p>
            <a:pPr>
              <a:lnSpc>
                <a:spcPct val="107000"/>
              </a:lnSpc>
              <a:spcAft>
                <a:spcPts val="675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Почему журавль решил жениться на цапле? </a:t>
            </a: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Найдите выражение, которое помогло вам это понять;</a:t>
            </a:r>
          </a:p>
          <a:p>
            <a:pPr>
              <a:lnSpc>
                <a:spcPct val="107000"/>
              </a:lnSpc>
              <a:spcAft>
                <a:spcPts val="675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почему цапля отправилась свататься к журавлю? </a:t>
            </a:r>
          </a:p>
          <a:p>
            <a:pPr>
              <a:lnSpc>
                <a:spcPct val="107000"/>
              </a:lnSpc>
              <a:spcAft>
                <a:spcPts val="675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почему цапля заплакала после отказа журавля?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7C04CB0-A63D-4214-A642-312BD7B8A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63" b="98949" l="9942" r="89864">
                        <a14:foregroundMark x1="21442" y1="15279" x2="45809" y2="10671"/>
                        <a14:foregroundMark x1="45809" y1="10671" x2="46101" y2="10671"/>
                        <a14:foregroundMark x1="16277" y1="17300" x2="39669" y2="12449"/>
                        <a14:foregroundMark x1="52729" y1="64753" x2="54678" y2="81811"/>
                        <a14:foregroundMark x1="22710" y1="85934" x2="62671" y2="94988"/>
                        <a14:foregroundMark x1="62671" y1="94988" x2="43275" y2="95150"/>
                        <a14:foregroundMark x1="43275" y1="95150" x2="41813" y2="95715"/>
                        <a14:foregroundMark x1="48246" y1="60307" x2="53801" y2="74697"/>
                        <a14:foregroundMark x1="53801" y1="74697" x2="52144" y2="81811"/>
                        <a14:foregroundMark x1="38012" y1="48585" x2="48246" y2="61035"/>
                        <a14:foregroundMark x1="20760" y1="87389" x2="29825" y2="94260"/>
                        <a14:foregroundMark x1="29825" y1="94260" x2="59162" y2="98949"/>
                        <a14:foregroundMark x1="81806" y1="80953" x2="83821" y2="85206"/>
                        <a14:foregroundMark x1="79532" y1="76152" x2="80001" y2="77141"/>
                        <a14:foregroundMark x1="84103" y1="81060" x2="84308" y2="81649"/>
                        <a14:foregroundMark x1="76316" y1="58690" x2="81970" y2="74934"/>
                        <a14:backgroundMark x1="76608" y1="79224" x2="87037" y2="79709"/>
                        <a14:backgroundMark x1="87037" y1="79709" x2="85965" y2="72595"/>
                        <a14:backgroundMark x1="82164" y1="74939" x2="81969" y2="797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480" y="979988"/>
            <a:ext cx="4875213" cy="587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305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C37008-0ACD-4CFB-B6C7-4DC4A557C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740" y="476885"/>
            <a:ext cx="11272520" cy="1325563"/>
          </a:xfrm>
        </p:spPr>
        <p:txBody>
          <a:bodyPr>
            <a:normAutofit fontScale="90000"/>
          </a:bodyPr>
          <a:lstStyle/>
          <a:p>
            <a:r>
              <a:rPr lang="ru-RU" sz="44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Углубление представлений о содержании сказки.</a:t>
            </a:r>
            <a:br>
              <a:rPr lang="ru-RU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3792C6-414C-471C-B0AF-CE5D214F58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8640" y="2257992"/>
            <a:ext cx="6502400" cy="3322003"/>
          </a:xfrm>
        </p:spPr>
        <p:txBody>
          <a:bodyPr/>
          <a:lstStyle/>
          <a:p>
            <a:pPr marL="0" indent="0" algn="ctr">
              <a:lnSpc>
                <a:spcPct val="107000"/>
              </a:lnSpc>
              <a:spcAft>
                <a:spcPts val="675"/>
              </a:spcAft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Совпадают ли желания цапли и журавля? </a:t>
            </a:r>
          </a:p>
          <a:p>
            <a:pPr marL="0" indent="0" algn="ctr">
              <a:lnSpc>
                <a:spcPct val="107000"/>
              </a:lnSpc>
              <a:spcAft>
                <a:spcPts val="675"/>
              </a:spcAft>
              <a:buNone/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675"/>
              </a:spcAft>
              <a:buNone/>
            </a:pPr>
            <a:endParaRPr lang="ru-RU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675"/>
              </a:spcAft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Почему же тогда они так и не выполнили задуманного, что им помешало?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3E73BBA-6272-4FDB-972E-CDCA50BA5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63" b="98949" l="9942" r="89864">
                        <a14:foregroundMark x1="21442" y1="15279" x2="45809" y2="10671"/>
                        <a14:foregroundMark x1="45809" y1="10671" x2="46101" y2="10671"/>
                        <a14:foregroundMark x1="16277" y1="17300" x2="39669" y2="12449"/>
                        <a14:foregroundMark x1="52729" y1="64753" x2="54678" y2="81811"/>
                        <a14:foregroundMark x1="22710" y1="85934" x2="62671" y2="94988"/>
                        <a14:foregroundMark x1="62671" y1="94988" x2="43275" y2="95150"/>
                        <a14:foregroundMark x1="43275" y1="95150" x2="41813" y2="95715"/>
                        <a14:foregroundMark x1="48246" y1="60307" x2="53801" y2="74697"/>
                        <a14:foregroundMark x1="53801" y1="74697" x2="52144" y2="81811"/>
                        <a14:foregroundMark x1="38012" y1="48585" x2="48246" y2="61035"/>
                        <a14:foregroundMark x1="20760" y1="87389" x2="29825" y2="94260"/>
                        <a14:foregroundMark x1="29825" y1="94260" x2="59162" y2="98949"/>
                        <a14:foregroundMark x1="81806" y1="80953" x2="83821" y2="85206"/>
                        <a14:foregroundMark x1="79532" y1="76152" x2="80001" y2="77141"/>
                        <a14:foregroundMark x1="84103" y1="81060" x2="84308" y2="81649"/>
                        <a14:foregroundMark x1="76316" y1="58690" x2="81970" y2="74934"/>
                        <a14:backgroundMark x1="76608" y1="79224" x2="87037" y2="79709"/>
                        <a14:backgroundMark x1="87037" y1="79709" x2="85965" y2="72595"/>
                        <a14:backgroundMark x1="82164" y1="74939" x2="81969" y2="797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0" y="979988"/>
            <a:ext cx="4875213" cy="587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3">
            <a:extLst>
              <a:ext uri="{FF2B5EF4-FFF2-40B4-BE49-F238E27FC236}">
                <a16:creationId xmlns:a16="http://schemas.microsoft.com/office/drawing/2014/main" id="{93BAA00B-6D5A-49A3-B58F-3A1E4D8A6D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463" b="98131" l="9804" r="95900">
                        <a14:foregroundMark x1="32799" y1="9463" x2="33155" y2="12383"/>
                        <a14:foregroundMark x1="50802" y1="89486" x2="48485" y2="97313"/>
                        <a14:foregroundMark x1="48485" y1="97313" x2="42068" y2="98131"/>
                        <a14:foregroundMark x1="88770" y1="72664" x2="95900" y2="8294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-71119" y="584087"/>
            <a:ext cx="4135120" cy="6405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8511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719</Words>
  <Application>Microsoft Office PowerPoint</Application>
  <PresentationFormat>Широкоэкранный</PresentationFormat>
  <Paragraphs>53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Courier New</vt:lpstr>
      <vt:lpstr>Raleway</vt:lpstr>
      <vt:lpstr>Times New Roman</vt:lpstr>
      <vt:lpstr>Wingdings</vt:lpstr>
      <vt:lpstr>Тема Office</vt:lpstr>
      <vt:lpstr>Жили-были на болоте журавль да цапля. Построили они себе по концам избушки.  Журавлю показалось скучно жить одному, и задумал он жениться.</vt:lpstr>
      <vt:lpstr>Сказки о животных «Журавль и цапля».  </vt:lpstr>
      <vt:lpstr>Цели:</vt:lpstr>
      <vt:lpstr>Сказки о животных:</vt:lpstr>
      <vt:lpstr>Описание серого журавля из научной статьи: </vt:lpstr>
      <vt:lpstr>Отношение автора к журавлю</vt:lpstr>
      <vt:lpstr>Чем описание художественное отличается от научного?</vt:lpstr>
      <vt:lpstr>Презентация PowerPoint</vt:lpstr>
      <vt:lpstr>Углубление представлений о содержании сказки. </vt:lpstr>
      <vt:lpstr>Вывод. </vt:lpstr>
      <vt:lpstr>Презентация PowerPoint</vt:lpstr>
      <vt:lpstr>Домашнее задание.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Жили-были на болоте журавль да цапля. Построили они себе по концам избушки.  Журавлю показалось скучно жить одному, и задумал он жениться.</dc:title>
  <dc:creator>Ганджалов Сухроб</dc:creator>
  <cp:lastModifiedBy>Ганджалов Сухроб</cp:lastModifiedBy>
  <cp:revision>2</cp:revision>
  <dcterms:created xsi:type="dcterms:W3CDTF">2023-09-19T18:48:32Z</dcterms:created>
  <dcterms:modified xsi:type="dcterms:W3CDTF">2024-01-30T07:30:48Z</dcterms:modified>
</cp:coreProperties>
</file>