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7"/>
  </p:notesMasterIdLst>
  <p:sldIdLst>
    <p:sldId id="292" r:id="rId2"/>
    <p:sldId id="259" r:id="rId3"/>
    <p:sldId id="256" r:id="rId4"/>
    <p:sldId id="260" r:id="rId5"/>
    <p:sldId id="261" r:id="rId6"/>
    <p:sldId id="263" r:id="rId7"/>
    <p:sldId id="262" r:id="rId8"/>
    <p:sldId id="264" r:id="rId9"/>
    <p:sldId id="267" r:id="rId10"/>
    <p:sldId id="265" r:id="rId11"/>
    <p:sldId id="289" r:id="rId12"/>
    <p:sldId id="285" r:id="rId13"/>
    <p:sldId id="282" r:id="rId14"/>
    <p:sldId id="271" r:id="rId15"/>
    <p:sldId id="286" r:id="rId16"/>
    <p:sldId id="287" r:id="rId17"/>
    <p:sldId id="290" r:id="rId18"/>
    <p:sldId id="280" r:id="rId19"/>
    <p:sldId id="270" r:id="rId20"/>
    <p:sldId id="257" r:id="rId21"/>
    <p:sldId id="281" r:id="rId22"/>
    <p:sldId id="269" r:id="rId23"/>
    <p:sldId id="276" r:id="rId24"/>
    <p:sldId id="274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DDA0A-C1CA-4272-8102-D73F3CF3F78B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87BF3-18C1-4993-9E08-80D8B0DD90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624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фоны\1620776263_33-phonoteka_org-p-delovie-foni-detskie-35.jpg"/>
          <p:cNvPicPr/>
          <p:nvPr/>
        </p:nvPicPr>
        <p:blipFill>
          <a:blip r:embed="rId2"/>
          <a:srcRect l="1627" r="239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85984" y="2857496"/>
            <a:ext cx="6512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«ЧТО НУЖНО ЗНАТЬ РОДИТЕЛЯМ </a:t>
            </a:r>
          </a:p>
          <a:p>
            <a:pPr algn="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 ДИСЛЕКСИИ»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046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i="1" dirty="0">
                <a:latin typeface="Arial" pitchFamily="34" charset="0"/>
                <a:cs typeface="Arial" pitchFamily="34" charset="0"/>
              </a:rPr>
              <a:t>Грамотный любящий родитель –</a:t>
            </a:r>
          </a:p>
          <a:p>
            <a:pPr algn="r"/>
            <a:r>
              <a:rPr lang="ru-RU" i="1" dirty="0">
                <a:latin typeface="Arial" pitchFamily="34" charset="0"/>
                <a:cs typeface="Arial" pitchFamily="34" charset="0"/>
              </a:rPr>
              <a:t>шанс  на счастливое детство ребенка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Классификация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Оптическая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Фонематическая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Мнестическая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Аграмматическая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Семантическая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Тактильная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2000240"/>
            <a:ext cx="4429156" cy="317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156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60672" cy="1039427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Оптическая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дисграфия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3200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Объект 6" descr="карточки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472" y="2857496"/>
            <a:ext cx="3786510" cy="3278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Объект 4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2928934"/>
            <a:ext cx="4031432" cy="32403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5786" y="1785926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«Узнай букву»                        «Буквы </a:t>
            </a:r>
            <a:r>
              <a:rPr lang="ru-RU" sz="2400" dirty="0" err="1" smtClean="0"/>
              <a:t>трансформеры</a:t>
            </a:r>
            <a:r>
              <a:rPr lang="ru-RU" sz="2400" dirty="0" smtClean="0"/>
              <a:t>»</a:t>
            </a:r>
            <a:r>
              <a:rPr lang="ru-RU" sz="2400" u="sng" dirty="0" smtClean="0"/>
              <a:t/>
            </a:r>
            <a:br>
              <a:rPr lang="ru-RU" sz="2400" u="sng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18684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60672" cy="1039427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Фонематическая 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1"/>
          <a:stretch>
            <a:fillRect/>
          </a:stretch>
        </p:blipFill>
        <p:spPr>
          <a:xfrm>
            <a:off x="2000232" y="2786058"/>
            <a:ext cx="5534082" cy="34381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8794" y="2000240"/>
            <a:ext cx="5719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«Зачеркни буквы».  «Посчитай звуки»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26633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Упражнение </a:t>
            </a:r>
          </a:p>
          <a:p>
            <a:pPr>
              <a:buNone/>
            </a:pPr>
            <a:r>
              <a:rPr lang="ru-RU" sz="2400" dirty="0" smtClean="0"/>
              <a:t>	«Кружок»</a:t>
            </a:r>
          </a:p>
          <a:p>
            <a:r>
              <a:rPr lang="ru-RU" sz="2400" dirty="0" smtClean="0"/>
              <a:t>«Длиннее-короче»</a:t>
            </a:r>
          </a:p>
          <a:p>
            <a:r>
              <a:rPr lang="ru-RU" sz="2400" dirty="0" smtClean="0"/>
              <a:t>«Назови, какой первый/последний звук в слове» </a:t>
            </a:r>
            <a:r>
              <a:rPr lang="ru-RU" sz="2400" i="1" dirty="0" smtClean="0"/>
              <a:t>(Луч, сила, диван)</a:t>
            </a:r>
          </a:p>
          <a:p>
            <a:r>
              <a:rPr lang="ru-RU" sz="2400" dirty="0" smtClean="0"/>
              <a:t>«Назови все звуки по порядку в слове» </a:t>
            </a:r>
            <a:r>
              <a:rPr lang="ru-RU" sz="2400" i="1" dirty="0" smtClean="0"/>
              <a:t>(дом, небо, туча)</a:t>
            </a:r>
          </a:p>
          <a:p>
            <a:r>
              <a:rPr lang="ru-RU" sz="2400" dirty="0" smtClean="0"/>
              <a:t>Какой звук в слове (рыба) стоит вторым, четвертым?»</a:t>
            </a:r>
            <a:endParaRPr lang="ru-RU" sz="2400" dirty="0"/>
          </a:p>
          <a:p>
            <a:endParaRPr lang="ru-RU" sz="2400" dirty="0" smtClean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7686" y="2928934"/>
            <a:ext cx="4434595" cy="313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958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7818" y="2000240"/>
            <a:ext cx="3429024" cy="420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714620"/>
            <a:ext cx="4699341" cy="3519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521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60672" cy="1039427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Мнестическая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6128" y="2500305"/>
            <a:ext cx="3288616" cy="362617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«Найди </a:t>
            </a:r>
          </a:p>
          <a:p>
            <a:pPr>
              <a:buNone/>
            </a:pPr>
            <a:r>
              <a:rPr lang="ru-RU" dirty="0" smtClean="0"/>
              <a:t>лишний слог»</a:t>
            </a:r>
          </a:p>
          <a:p>
            <a:endParaRPr lang="ru-RU" dirty="0"/>
          </a:p>
          <a:p>
            <a:r>
              <a:rPr lang="ru-RU" sz="2800" dirty="0" smtClean="0">
                <a:solidFill>
                  <a:srgbClr val="FF0000"/>
                </a:solidFill>
              </a:rPr>
              <a:t>ПИ          МИ       ЗИ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ВИ           БА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 «Добавь нужный слог»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err="1" smtClean="0">
                <a:solidFill>
                  <a:srgbClr val="FF0000"/>
                </a:solidFill>
              </a:rPr>
              <a:t>борь-БА</a:t>
            </a:r>
            <a:r>
              <a:rPr lang="ru-RU" dirty="0">
                <a:solidFill>
                  <a:srgbClr val="FF0000"/>
                </a:solidFill>
              </a:rPr>
              <a:t>»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40" y="3881442"/>
            <a:ext cx="1721808" cy="229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38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60672" cy="1039427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Аграмматическая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0034" y="3143248"/>
            <a:ext cx="4038600" cy="4407408"/>
          </a:xfrm>
        </p:spPr>
        <p:txBody>
          <a:bodyPr/>
          <a:lstStyle/>
          <a:p>
            <a:r>
              <a:rPr lang="ru-RU" dirty="0"/>
              <a:t>Добрый доктор </a:t>
            </a:r>
            <a:r>
              <a:rPr lang="ru-RU" dirty="0" smtClean="0"/>
              <a:t>….</a:t>
            </a:r>
          </a:p>
          <a:p>
            <a:r>
              <a:rPr lang="ru-RU" dirty="0"/>
              <a:t>Он под……сидит.</a:t>
            </a:r>
          </a:p>
          <a:p>
            <a:r>
              <a:rPr lang="ru-RU" dirty="0"/>
              <a:t>Проходи к нему лечится </a:t>
            </a:r>
            <a:endParaRPr lang="ru-RU" dirty="0" smtClean="0"/>
          </a:p>
          <a:p>
            <a:r>
              <a:rPr lang="ru-RU" dirty="0" smtClean="0"/>
              <a:t>и ……, </a:t>
            </a:r>
            <a:r>
              <a:rPr lang="ru-RU" dirty="0" err="1" smtClean="0"/>
              <a:t>и</a:t>
            </a:r>
            <a:r>
              <a:rPr lang="ru-RU" dirty="0"/>
              <a:t>……</a:t>
            </a:r>
          </a:p>
          <a:p>
            <a:endParaRPr lang="ru-RU" dirty="0"/>
          </a:p>
        </p:txBody>
      </p:sp>
      <p:pic>
        <p:nvPicPr>
          <p:cNvPr id="5" name="Объект 4" descr="C:\Users\User\Desktop\5d0da9bd-68d0-54bf-8950-b5f4943ada38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6124"/>
            <a:ext cx="4071966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2214554"/>
            <a:ext cx="63979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«Назови пропущенное слово»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6633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60672" cy="1039427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Семантическая </a:t>
            </a:r>
            <a:r>
              <a:rPr lang="ru-RU" sz="3200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158" y="2786058"/>
            <a:ext cx="4038600" cy="440740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«</a:t>
            </a:r>
            <a:r>
              <a:rPr lang="ru-RU" sz="2000" dirty="0" err="1"/>
              <a:t>Еахл</a:t>
            </a:r>
            <a:r>
              <a:rPr lang="ru-RU" sz="2000" dirty="0"/>
              <a:t> </a:t>
            </a:r>
            <a:r>
              <a:rPr lang="ru-RU" sz="2000" dirty="0" err="1"/>
              <a:t>Герка</a:t>
            </a:r>
            <a:r>
              <a:rPr lang="ru-RU" sz="2000" dirty="0"/>
              <a:t> </a:t>
            </a:r>
            <a:r>
              <a:rPr lang="ru-RU" sz="2000" dirty="0" err="1"/>
              <a:t>чреез</a:t>
            </a:r>
            <a:r>
              <a:rPr lang="ru-RU" sz="2000" dirty="0"/>
              <a:t> </a:t>
            </a:r>
            <a:r>
              <a:rPr lang="ru-RU" sz="2000" dirty="0" err="1"/>
              <a:t>ркеу</a:t>
            </a:r>
            <a:r>
              <a:rPr lang="ru-RU" sz="2000" dirty="0"/>
              <a:t>. </a:t>
            </a:r>
            <a:r>
              <a:rPr lang="ru-RU" sz="2000" dirty="0" err="1"/>
              <a:t>Вдиит</a:t>
            </a:r>
            <a:r>
              <a:rPr lang="ru-RU" sz="2000" dirty="0"/>
              <a:t> </a:t>
            </a:r>
            <a:r>
              <a:rPr lang="ru-RU" sz="2000" dirty="0" err="1"/>
              <a:t>Герка</a:t>
            </a:r>
            <a:r>
              <a:rPr lang="ru-RU" sz="2000" dirty="0"/>
              <a:t> </a:t>
            </a:r>
            <a:r>
              <a:rPr lang="ru-RU" sz="2000" dirty="0" smtClean="0"/>
              <a:t>в </a:t>
            </a:r>
            <a:r>
              <a:rPr lang="ru-RU" sz="2000" dirty="0" err="1"/>
              <a:t>ркеу</a:t>
            </a:r>
            <a:r>
              <a:rPr lang="ru-RU" sz="2000" dirty="0"/>
              <a:t> рак</a:t>
            </a:r>
            <a:r>
              <a:rPr lang="ru-RU" sz="2000" dirty="0" smtClean="0"/>
              <a:t>»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4143380"/>
            <a:ext cx="3071834" cy="182161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2" y="2928934"/>
            <a:ext cx="4531374" cy="30963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14480" y="2000240"/>
            <a:ext cx="5951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cap="all" dirty="0" smtClean="0">
                <a:solidFill>
                  <a:schemeClr val="accent3">
                    <a:lumMod val="50000"/>
                  </a:schemeClr>
                </a:solidFill>
                <a:latin typeface="Book Antiqua"/>
                <a:ea typeface="+mj-ea"/>
                <a:cs typeface="+mj-cs"/>
              </a:rPr>
              <a:t>«Чтение текстов </a:t>
            </a:r>
            <a:r>
              <a:rPr lang="ru-RU" sz="2400" cap="all" dirty="0" err="1" smtClean="0">
                <a:solidFill>
                  <a:schemeClr val="accent3">
                    <a:lumMod val="50000"/>
                  </a:schemeClr>
                </a:solidFill>
                <a:latin typeface="Book Antiqua"/>
                <a:ea typeface="+mj-ea"/>
                <a:cs typeface="+mj-cs"/>
              </a:rPr>
              <a:t>анаГРамм</a:t>
            </a:r>
            <a:r>
              <a:rPr lang="ru-RU" sz="2400" cap="all" dirty="0" smtClean="0">
                <a:solidFill>
                  <a:schemeClr val="accent3">
                    <a:lumMod val="50000"/>
                  </a:schemeClr>
                </a:solidFill>
                <a:latin typeface="Book Antiqua"/>
                <a:ea typeface="+mj-ea"/>
                <a:cs typeface="+mj-cs"/>
              </a:rPr>
              <a:t>»</a:t>
            </a:r>
            <a:endParaRPr lang="ru-RU" sz="2400" cap="all" dirty="0">
              <a:solidFill>
                <a:schemeClr val="accent3">
                  <a:lumMod val="50000"/>
                </a:schemeClr>
              </a:solidFill>
              <a:latin typeface="Book Antiqu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4185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2143116"/>
            <a:ext cx="4038600" cy="4407408"/>
          </a:xfrm>
        </p:spPr>
        <p:txBody>
          <a:bodyPr>
            <a:normAutofit fontScale="92500"/>
          </a:bodyPr>
          <a:lstStyle/>
          <a:p>
            <a:r>
              <a:rPr lang="ru-RU" sz="2000" dirty="0" smtClean="0"/>
              <a:t>Прочитать слово и показать соответствующую картинку.</a:t>
            </a:r>
          </a:p>
          <a:p>
            <a:r>
              <a:rPr lang="ru-RU" sz="2000" dirty="0" smtClean="0"/>
              <a:t>Прочитать слово и выполнить соответствующие действия.</a:t>
            </a:r>
          </a:p>
          <a:p>
            <a:r>
              <a:rPr lang="ru-RU" sz="2000" dirty="0"/>
              <a:t>Прочитать </a:t>
            </a:r>
            <a:r>
              <a:rPr lang="ru-RU" sz="2000" dirty="0" smtClean="0"/>
              <a:t>предложение </a:t>
            </a:r>
            <a:r>
              <a:rPr lang="ru-RU" sz="2000" dirty="0"/>
              <a:t>и показать соответствующую </a:t>
            </a:r>
            <a:r>
              <a:rPr lang="ru-RU" sz="2000" dirty="0" smtClean="0"/>
              <a:t>картинку.</a:t>
            </a:r>
          </a:p>
          <a:p>
            <a:r>
              <a:rPr lang="ru-RU" sz="2000" dirty="0" smtClean="0"/>
              <a:t>Разложить серию сюжетных картинок в соответствии с прочитанным текстом.</a:t>
            </a:r>
          </a:p>
          <a:p>
            <a:r>
              <a:rPr lang="ru-RU" sz="2000" dirty="0" smtClean="0"/>
              <a:t>Пересказать прочитанный текст.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071810"/>
            <a:ext cx="375801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213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40178"/>
            <a:ext cx="8286808" cy="598921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474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Что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нужно  знать  родителям 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291" y="1752600"/>
            <a:ext cx="5831417" cy="4373563"/>
          </a:xfrm>
        </p:spPr>
      </p:pic>
    </p:spTree>
    <p:extLst>
      <p:ext uri="{BB962C8B-B14F-4D97-AF65-F5344CB8AC3E}">
        <p14:creationId xmlns:p14="http://schemas.microsoft.com/office/powerpoint/2010/main" val="4085575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6"/>
          <a:stretch>
            <a:fillRect/>
          </a:stretch>
        </p:blipFill>
        <p:spPr bwMode="auto">
          <a:xfrm>
            <a:off x="642910" y="2214554"/>
            <a:ext cx="3099194" cy="4048207"/>
          </a:xfrm>
          <a:prstGeom prst="round2Diag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071810"/>
            <a:ext cx="4353788" cy="307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930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642918"/>
            <a:ext cx="7982111" cy="564360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0759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857364"/>
            <a:ext cx="4000528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000372"/>
            <a:ext cx="4714908" cy="3542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895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928802"/>
            <a:ext cx="6429420" cy="429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890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Коррекция и профилактика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071678"/>
            <a:ext cx="388281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39" y="3071810"/>
            <a:ext cx="4303803" cy="309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2936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60672" cy="1039427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БлагодарИМ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за внимание!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752600"/>
            <a:ext cx="7215237" cy="4373563"/>
          </a:xfrm>
        </p:spPr>
      </p:pic>
    </p:spTree>
    <p:extLst>
      <p:ext uri="{BB962C8B-B14F-4D97-AF65-F5344CB8AC3E}">
        <p14:creationId xmlns:p14="http://schemas.microsoft.com/office/powerpoint/2010/main" val="3453635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928934"/>
            <a:ext cx="3606350" cy="3023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Основные  определения </a:t>
            </a:r>
            <a:r>
              <a:rPr lang="ru-RU" sz="3600" dirty="0" err="1" smtClean="0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500034" y="2214554"/>
            <a:ext cx="4400552" cy="43735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«</a:t>
            </a:r>
            <a:r>
              <a:rPr lang="ru-RU" b="1" dirty="0" err="1"/>
              <a:t>Д</a:t>
            </a:r>
            <a:r>
              <a:rPr lang="ru-RU" b="1" dirty="0" err="1" smtClean="0"/>
              <a:t>ислексия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это </a:t>
            </a:r>
            <a:r>
              <a:rPr lang="ru-RU" dirty="0"/>
              <a:t>частичное специфическое нарушение процесса чтения,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которое </a:t>
            </a:r>
            <a:r>
              <a:rPr lang="ru-RU" dirty="0"/>
              <a:t>обусловлено </a:t>
            </a:r>
            <a:r>
              <a:rPr lang="ru-RU" dirty="0" err="1"/>
              <a:t>несформированностью</a:t>
            </a:r>
            <a:r>
              <a:rPr lang="ru-RU" dirty="0"/>
              <a:t> (нарушением) высших психических функций и которое проявляется в повторяющихся ошибках стойкого характера</a:t>
            </a:r>
            <a:r>
              <a:rPr lang="ru-RU" dirty="0" smtClean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77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«Белые пятна» 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Обостренное чувство справедливости</a:t>
            </a:r>
          </a:p>
          <a:p>
            <a:r>
              <a:rPr lang="ru-RU" dirty="0" smtClean="0"/>
              <a:t>Излишняя доверчивость к людям</a:t>
            </a:r>
          </a:p>
          <a:p>
            <a:r>
              <a:rPr lang="ru-RU" dirty="0" smtClean="0"/>
              <a:t>Резкие эмоциональные реакции не трудности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6" y="2500306"/>
            <a:ext cx="4505395" cy="3326482"/>
          </a:xfrm>
        </p:spPr>
      </p:pic>
    </p:spTree>
    <p:extLst>
      <p:ext uri="{BB962C8B-B14F-4D97-AF65-F5344CB8AC3E}">
        <p14:creationId xmlns:p14="http://schemas.microsoft.com/office/powerpoint/2010/main" val="1098166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Какие  ресурсы  открывает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дислексия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217310" cy="440740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Нестандартный взгляд  на решение проблем</a:t>
            </a:r>
          </a:p>
          <a:p>
            <a:r>
              <a:rPr lang="ru-RU" dirty="0" smtClean="0"/>
              <a:t>Высокая работоспособность</a:t>
            </a:r>
          </a:p>
          <a:p>
            <a:r>
              <a:rPr lang="ru-RU" dirty="0" smtClean="0"/>
              <a:t>Способность пропускать через себя значительные объемы неструктурированной информации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370" y="2357430"/>
            <a:ext cx="4358106" cy="2357454"/>
          </a:xfrm>
        </p:spPr>
      </p:pic>
    </p:spTree>
    <p:extLst>
      <p:ext uri="{BB962C8B-B14F-4D97-AF65-F5344CB8AC3E}">
        <p14:creationId xmlns:p14="http://schemas.microsoft.com/office/powerpoint/2010/main" val="3267981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Симптомы 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496" y="1751678"/>
            <a:ext cx="6076856" cy="4557642"/>
          </a:xfrm>
        </p:spPr>
      </p:pic>
    </p:spTree>
    <p:extLst>
      <p:ext uri="{BB962C8B-B14F-4D97-AF65-F5344CB8AC3E}">
        <p14:creationId xmlns:p14="http://schemas.microsoft.com/office/powerpoint/2010/main" val="2658828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Причины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431624" cy="4407408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Биологические факторы:</a:t>
            </a:r>
          </a:p>
          <a:p>
            <a:r>
              <a:rPr lang="ru-RU" sz="2400" dirty="0" smtClean="0"/>
              <a:t>1.Гипоксическое повреждение</a:t>
            </a:r>
          </a:p>
          <a:p>
            <a:r>
              <a:rPr lang="ru-RU" sz="2400" dirty="0" smtClean="0"/>
              <a:t>2.Таксическое </a:t>
            </a:r>
          </a:p>
          <a:p>
            <a:pPr>
              <a:buNone/>
            </a:pPr>
            <a:r>
              <a:rPr lang="ru-RU" sz="2400" dirty="0" smtClean="0"/>
              <a:t>	поражение</a:t>
            </a:r>
          </a:p>
          <a:p>
            <a:r>
              <a:rPr lang="ru-RU" sz="2400" dirty="0" smtClean="0"/>
              <a:t>3.Инфекционное поражение</a:t>
            </a:r>
          </a:p>
          <a:p>
            <a:r>
              <a:rPr lang="ru-RU" sz="2400" dirty="0" smtClean="0"/>
              <a:t>4.Миханическое повреждение.</a:t>
            </a:r>
          </a:p>
          <a:p>
            <a:r>
              <a:rPr lang="ru-RU" b="1" dirty="0" smtClean="0"/>
              <a:t>Социальные факторы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0" y="2357430"/>
            <a:ext cx="4583197" cy="28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92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282" y="14285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Симптомы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142984"/>
            <a:ext cx="8215370" cy="550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58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Коррекция или «лечение»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дислексии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42910" y="2450592"/>
            <a:ext cx="4038600" cy="4407408"/>
          </a:xfrm>
        </p:spPr>
        <p:txBody>
          <a:bodyPr/>
          <a:lstStyle/>
          <a:p>
            <a:r>
              <a:rPr lang="ru-RU" dirty="0"/>
              <a:t>Медикаментозное лечение</a:t>
            </a:r>
          </a:p>
          <a:p>
            <a:r>
              <a:rPr lang="ru-RU" dirty="0"/>
              <a:t>Психологическая помощь</a:t>
            </a:r>
          </a:p>
          <a:p>
            <a:r>
              <a:rPr lang="ru-RU" dirty="0" smtClean="0"/>
              <a:t>Педагогическая </a:t>
            </a:r>
            <a:r>
              <a:rPr lang="ru-RU" dirty="0"/>
              <a:t>коррекция</a:t>
            </a:r>
          </a:p>
          <a:p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2643182"/>
            <a:ext cx="3467474" cy="273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855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572</TotalTime>
  <Words>259</Words>
  <Application>Microsoft Office PowerPoint</Application>
  <PresentationFormat>Экран (4:3)</PresentationFormat>
  <Paragraphs>79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Book Antiqua</vt:lpstr>
      <vt:lpstr>Calibri</vt:lpstr>
      <vt:lpstr>Century Gothic</vt:lpstr>
      <vt:lpstr>Аптека</vt:lpstr>
      <vt:lpstr>Презентация PowerPoint</vt:lpstr>
      <vt:lpstr>Что  нужно  знать  родителям   о дислексии? </vt:lpstr>
      <vt:lpstr>Основные  определения дислексии</vt:lpstr>
      <vt:lpstr>«Белые пятна»  дислексии</vt:lpstr>
      <vt:lpstr>Какие  ресурсы  открывает дислексия?</vt:lpstr>
      <vt:lpstr>Симптомы  дислексии</vt:lpstr>
      <vt:lpstr>Причины дислексии</vt:lpstr>
      <vt:lpstr>Симптомы</vt:lpstr>
      <vt:lpstr>Коррекция или «лечение» дислексии?</vt:lpstr>
      <vt:lpstr>Классификация</vt:lpstr>
      <vt:lpstr>Оптическая дисграфия </vt:lpstr>
      <vt:lpstr>Фонематическая  дислексия </vt:lpstr>
      <vt:lpstr>Коррекция и профилактика дислексии</vt:lpstr>
      <vt:lpstr>Коррекция и профилактика дислексии</vt:lpstr>
      <vt:lpstr>Мнестическая дислексия </vt:lpstr>
      <vt:lpstr>Аграмматическая дислексия </vt:lpstr>
      <vt:lpstr>Семантическая дислексия </vt:lpstr>
      <vt:lpstr>Коррекция и профилактика дислексии</vt:lpstr>
      <vt:lpstr>Презентация PowerPoint</vt:lpstr>
      <vt:lpstr>Коррекция и профилактика дислексии</vt:lpstr>
      <vt:lpstr>Презентация PowerPoint</vt:lpstr>
      <vt:lpstr>Коррекция и профилактика дислексии</vt:lpstr>
      <vt:lpstr>Коррекция и профилактика дислексии</vt:lpstr>
      <vt:lpstr>Коррекция и профилактика дислексии</vt:lpstr>
      <vt:lpstr>БлагодарИМ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Логопед</cp:lastModifiedBy>
  <cp:revision>68</cp:revision>
  <dcterms:created xsi:type="dcterms:W3CDTF">2023-09-26T06:17:13Z</dcterms:created>
  <dcterms:modified xsi:type="dcterms:W3CDTF">2023-11-29T09:11:00Z</dcterms:modified>
</cp:coreProperties>
</file>