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3"/>
    <p:sldId id="260" r:id="rId4"/>
    <p:sldId id="271" r:id="rId5"/>
    <p:sldId id="257" r:id="rId6"/>
    <p:sldId id="281" r:id="rId7"/>
    <p:sldId id="262" r:id="rId8"/>
    <p:sldId id="263" r:id="rId9"/>
    <p:sldId id="258" r:id="rId10"/>
    <p:sldId id="259" r:id="rId11"/>
    <p:sldId id="266" r:id="rId12"/>
    <p:sldId id="267" r:id="rId13"/>
    <p:sldId id="268" r:id="rId14"/>
    <p:sldId id="269" r:id="rId15"/>
    <p:sldId id="277" r:id="rId16"/>
    <p:sldId id="270" r:id="rId17"/>
    <p:sldId id="272" r:id="rId18"/>
    <p:sldId id="273" r:id="rId19"/>
    <p:sldId id="275" r:id="rId20"/>
    <p:sldId id="280" r:id="rId21"/>
    <p:sldId id="279" r:id="rId22"/>
    <p:sldId id="276" r:id="rId23"/>
    <p:sldId id="278" r:id="rId24"/>
    <p:sldId id="274" r:id="rId2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8467" y="0"/>
            <a:ext cx="122004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9616" y="339725"/>
            <a:ext cx="9211733" cy="1082675"/>
          </a:xfrm>
        </p:spPr>
        <p:txBody>
          <a:bodyPr/>
          <a:lstStyle/>
          <a:p>
            <a:r>
              <a:rPr lang="ru-RU" altLang="en-US" sz="4800" b="1"/>
              <a:t>Классификация сталей</a:t>
            </a:r>
            <a:endParaRPr lang="ru-RU" altLang="en-US" sz="4800" b="1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99616" y="1762760"/>
            <a:ext cx="9218083" cy="1752600"/>
          </a:xfrm>
        </p:spPr>
        <p:txBody>
          <a:bodyPr/>
          <a:lstStyle/>
          <a:p>
            <a:r>
              <a:rPr lang="ru-RU" altLang="en-US"/>
              <a:t>7 класс</a:t>
            </a:r>
            <a:endParaRPr lang="ru-RU" altLang="en-US"/>
          </a:p>
          <a:p>
            <a:r>
              <a:rPr lang="ru-RU" altLang="en-US"/>
              <a:t>Подготовил:</a:t>
            </a:r>
            <a:endParaRPr lang="ru-RU" altLang="en-US"/>
          </a:p>
          <a:p>
            <a:r>
              <a:rPr lang="ru-RU" altLang="en-US"/>
              <a:t>учитель технологии, </a:t>
            </a:r>
            <a:endParaRPr lang="ru-RU" altLang="en-US"/>
          </a:p>
          <a:p>
            <a:r>
              <a:rPr lang="ru-RU" altLang="en-US"/>
              <a:t>Морможев Александр Григорьевич</a:t>
            </a:r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Классификация сталей по назначению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b="1">
                <a:solidFill>
                  <a:schemeClr val="hlink"/>
                </a:solidFill>
                <a:sym typeface="+mn-ea"/>
              </a:rPr>
              <a:t>Конструкционная</a:t>
            </a:r>
            <a:r>
              <a:rPr>
                <a:sym typeface="+mn-ea"/>
              </a:rPr>
              <a:t>, если марка начинается с двух цифр или с букв Ст: </a:t>
            </a:r>
            <a:r>
              <a:rPr b="1">
                <a:solidFill>
                  <a:schemeClr val="folHlink"/>
                </a:solidFill>
                <a:sym typeface="+mn-ea"/>
              </a:rPr>
              <a:t>Ст4</a:t>
            </a:r>
            <a:r>
              <a:rPr>
                <a:sym typeface="+mn-ea"/>
              </a:rPr>
              <a:t>,</a:t>
            </a:r>
            <a:r>
              <a:rPr b="1">
                <a:sym typeface="+mn-ea"/>
              </a:rPr>
              <a:t> </a:t>
            </a:r>
            <a:r>
              <a:rPr b="1">
                <a:solidFill>
                  <a:schemeClr val="folHlink"/>
                </a:solidFill>
                <a:sym typeface="+mn-ea"/>
              </a:rPr>
              <a:t>30</a:t>
            </a:r>
            <a:r>
              <a:rPr>
                <a:sym typeface="+mn-ea"/>
              </a:rPr>
              <a:t>,</a:t>
            </a:r>
            <a:r>
              <a:rPr b="1">
                <a:sym typeface="+mn-ea"/>
              </a:rPr>
              <a:t> </a:t>
            </a:r>
            <a:r>
              <a:rPr b="1">
                <a:solidFill>
                  <a:schemeClr val="folHlink"/>
                </a:solidFill>
                <a:sym typeface="+mn-ea"/>
              </a:rPr>
              <a:t>40Х</a:t>
            </a:r>
            <a:r>
              <a:rPr>
                <a:sym typeface="+mn-ea"/>
              </a:rPr>
              <a:t>.</a:t>
            </a:r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b="1">
                <a:solidFill>
                  <a:schemeClr val="hlink"/>
                </a:solidFill>
                <a:sym typeface="+mn-ea"/>
              </a:rPr>
              <a:t>Инструментальная</a:t>
            </a:r>
            <a:r>
              <a:rPr>
                <a:sym typeface="+mn-ea"/>
              </a:rPr>
              <a:t>, если марка начинается с одной цифры или в начале марки цифр нет:</a:t>
            </a:r>
            <a:r>
              <a:rPr>
                <a:solidFill>
                  <a:schemeClr val="folHlink"/>
                </a:solidFill>
                <a:sym typeface="+mn-ea"/>
              </a:rPr>
              <a:t> </a:t>
            </a:r>
            <a:r>
              <a:rPr b="1">
                <a:solidFill>
                  <a:schemeClr val="folHlink"/>
                </a:solidFill>
                <a:sym typeface="+mn-ea"/>
              </a:rPr>
              <a:t>6ХВГ</a:t>
            </a:r>
            <a:r>
              <a:rPr b="1">
                <a:sym typeface="+mn-ea"/>
              </a:rPr>
              <a:t>, </a:t>
            </a:r>
            <a:r>
              <a:rPr b="1">
                <a:solidFill>
                  <a:schemeClr val="folHlink"/>
                </a:solidFill>
                <a:sym typeface="+mn-ea"/>
              </a:rPr>
              <a:t>ХВГ</a:t>
            </a:r>
            <a:r>
              <a:rPr b="1">
                <a:sym typeface="+mn-ea"/>
              </a:rPr>
              <a:t>, </a:t>
            </a:r>
            <a:r>
              <a:rPr b="1">
                <a:solidFill>
                  <a:schemeClr val="folHlink"/>
                </a:solidFill>
                <a:sym typeface="+mn-ea"/>
              </a:rPr>
              <a:t>У13А</a:t>
            </a:r>
            <a:r>
              <a:rPr>
                <a:sym typeface="+mn-ea"/>
              </a:rPr>
              <a:t>.</a:t>
            </a:r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b="1">
                <a:solidFill>
                  <a:schemeClr val="hlink"/>
                </a:solidFill>
                <a:sym typeface="+mn-ea"/>
              </a:rPr>
              <a:t>С особыми физическими свойствами</a:t>
            </a:r>
            <a:r>
              <a:rPr>
                <a:sym typeface="+mn-ea"/>
              </a:rPr>
              <a:t> (магнитная </a:t>
            </a:r>
            <a:r>
              <a:rPr b="1">
                <a:solidFill>
                  <a:schemeClr val="folHlink"/>
                </a:solidFill>
                <a:sym typeface="+mn-ea"/>
              </a:rPr>
              <a:t>ЕХ5К5</a:t>
            </a:r>
            <a:r>
              <a:rPr>
                <a:sym typeface="+mn-ea"/>
              </a:rPr>
              <a:t>, электротехническая </a:t>
            </a:r>
            <a:r>
              <a:rPr b="1">
                <a:solidFill>
                  <a:schemeClr val="folHlink"/>
                </a:solidFill>
                <a:sym typeface="+mn-ea"/>
              </a:rPr>
              <a:t>2011</a:t>
            </a:r>
            <a:r>
              <a:rPr>
                <a:sym typeface="+mn-ea"/>
              </a:rPr>
              <a:t>).</a:t>
            </a:r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b="1">
                <a:solidFill>
                  <a:schemeClr val="hlink"/>
                </a:solidFill>
                <a:sym typeface="+mn-ea"/>
              </a:rPr>
              <a:t>С особыми химическими свойствами</a:t>
            </a:r>
            <a:r>
              <a:rPr>
                <a:sym typeface="+mn-ea"/>
              </a:rPr>
              <a:t> (нержавеющие </a:t>
            </a:r>
            <a:r>
              <a:rPr b="1">
                <a:solidFill>
                  <a:schemeClr val="folHlink"/>
                </a:solidFill>
                <a:sym typeface="+mn-ea"/>
              </a:rPr>
              <a:t>20Х13</a:t>
            </a:r>
            <a:r>
              <a:rPr>
                <a:sym typeface="+mn-ea"/>
              </a:rPr>
              <a:t>, жаропрочные </a:t>
            </a:r>
            <a:r>
              <a:rPr b="1">
                <a:solidFill>
                  <a:schemeClr val="folHlink"/>
                </a:solidFill>
                <a:sym typeface="+mn-ea"/>
              </a:rPr>
              <a:t>15ХМ</a:t>
            </a:r>
            <a:r>
              <a:rPr>
                <a:sym typeface="+mn-ea"/>
              </a:rPr>
              <a:t>, жаростойкие </a:t>
            </a:r>
            <a:r>
              <a:rPr b="1">
                <a:solidFill>
                  <a:schemeClr val="folHlink"/>
                </a:solidFill>
                <a:sym typeface="+mn-ea"/>
              </a:rPr>
              <a:t>Х8СМ</a:t>
            </a:r>
            <a:r>
              <a:rPr>
                <a:sym typeface="+mn-ea"/>
              </a:rPr>
              <a:t>).</a:t>
            </a:r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Wingdings" panose="05000000000000000000" pitchFamily="2" charset="2"/>
            </a:pPr>
          </a:p>
          <a:p>
            <a:endParaRPr lang="ru-RU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Классификация сталей по качеству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sz="4000" b="1">
                <a:solidFill>
                  <a:schemeClr val="hlink"/>
                </a:solidFill>
                <a:sym typeface="+mn-ea"/>
              </a:rPr>
              <a:t>Обыкновенного качества</a:t>
            </a:r>
            <a:r>
              <a:rPr sz="4000">
                <a:sym typeface="+mn-ea"/>
              </a:rPr>
              <a:t>, если в начале марки есть буквы Ст: </a:t>
            </a:r>
            <a:r>
              <a:rPr sz="4000" b="1">
                <a:solidFill>
                  <a:schemeClr val="folHlink"/>
                </a:solidFill>
                <a:sym typeface="+mn-ea"/>
              </a:rPr>
              <a:t>Ст6</a:t>
            </a:r>
            <a:r>
              <a:rPr sz="4000">
                <a:sym typeface="+mn-ea"/>
              </a:rPr>
              <a:t>.</a:t>
            </a:r>
            <a:endParaRPr sz="4000"/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sz="4000" b="1">
                <a:solidFill>
                  <a:schemeClr val="hlink"/>
                </a:solidFill>
                <a:sym typeface="+mn-ea"/>
              </a:rPr>
              <a:t>Качественная</a:t>
            </a:r>
            <a:r>
              <a:rPr sz="4000">
                <a:sym typeface="+mn-ea"/>
              </a:rPr>
              <a:t>, если в начале марки нет букв Ст, а в конце нет буквы А: </a:t>
            </a:r>
            <a:r>
              <a:rPr sz="4000" b="1">
                <a:solidFill>
                  <a:schemeClr val="folHlink"/>
                </a:solidFill>
                <a:sym typeface="+mn-ea"/>
              </a:rPr>
              <a:t>45</a:t>
            </a:r>
            <a:r>
              <a:rPr sz="4000">
                <a:sym typeface="+mn-ea"/>
              </a:rPr>
              <a:t>,</a:t>
            </a:r>
            <a:r>
              <a:rPr sz="4000" b="1">
                <a:solidFill>
                  <a:schemeClr val="folHlink"/>
                </a:solidFill>
                <a:sym typeface="+mn-ea"/>
              </a:rPr>
              <a:t> У7</a:t>
            </a:r>
            <a:r>
              <a:rPr sz="4000">
                <a:sym typeface="+mn-ea"/>
              </a:rPr>
              <a:t>.</a:t>
            </a:r>
            <a:endParaRPr sz="4000"/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sz="4000" b="1">
                <a:solidFill>
                  <a:schemeClr val="hlink"/>
                </a:solidFill>
                <a:sym typeface="+mn-ea"/>
              </a:rPr>
              <a:t>Высококачественная</a:t>
            </a:r>
            <a:r>
              <a:rPr sz="4000">
                <a:sym typeface="+mn-ea"/>
              </a:rPr>
              <a:t>, если в конце марки есть буква А: </a:t>
            </a:r>
            <a:r>
              <a:rPr sz="4000" b="1">
                <a:solidFill>
                  <a:schemeClr val="folHlink"/>
                </a:solidFill>
                <a:sym typeface="+mn-ea"/>
              </a:rPr>
              <a:t>У8А</a:t>
            </a:r>
            <a:r>
              <a:rPr sz="4000">
                <a:sym typeface="+mn-ea"/>
              </a:rPr>
              <a:t>, </a:t>
            </a:r>
            <a:r>
              <a:rPr sz="4000" b="1">
                <a:solidFill>
                  <a:schemeClr val="folHlink"/>
                </a:solidFill>
                <a:sym typeface="+mn-ea"/>
              </a:rPr>
              <a:t>30ХМА</a:t>
            </a:r>
            <a:r>
              <a:rPr sz="4000">
                <a:sym typeface="+mn-ea"/>
              </a:rPr>
              <a:t>.</a:t>
            </a:r>
            <a:endParaRPr sz="4000"/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Arial" panose="020B0604020202020204" pitchFamily="34" charset="0"/>
              <a:buChar char="•"/>
            </a:pPr>
            <a:r>
              <a:rPr sz="4000" b="1">
                <a:solidFill>
                  <a:schemeClr val="hlink"/>
                </a:solidFill>
                <a:sym typeface="+mn-ea"/>
              </a:rPr>
              <a:t>Особовысококачественная</a:t>
            </a:r>
            <a:r>
              <a:rPr sz="4000">
                <a:sym typeface="+mn-ea"/>
              </a:rPr>
              <a:t>, если в конце марки есть буква Ш: </a:t>
            </a:r>
            <a:r>
              <a:rPr sz="4000" b="1">
                <a:solidFill>
                  <a:schemeClr val="folHlink"/>
                </a:solidFill>
                <a:sym typeface="+mn-ea"/>
              </a:rPr>
              <a:t>30ХГС – Ш</a:t>
            </a:r>
            <a:r>
              <a:rPr sz="4000">
                <a:sym typeface="+mn-ea"/>
              </a:rPr>
              <a:t>. </a:t>
            </a:r>
            <a:endParaRPr sz="4000"/>
          </a:p>
          <a:p>
            <a:pPr>
              <a:buFont typeface="Arial" panose="020B0604020202020204" pitchFamily="34" charset="0"/>
              <a:buChar char="•"/>
            </a:pPr>
            <a:endParaRPr lang="ru-RU" altLang="en-US"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Содержание углерода в стали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916940"/>
            <a:ext cx="10972800" cy="5210810"/>
          </a:xfrm>
        </p:spPr>
        <p:txBody>
          <a:bodyPr/>
          <a:p>
            <a:pPr>
              <a:lnSpc>
                <a:spcPct val="80000"/>
              </a:lnSpc>
            </a:pPr>
            <a:r>
              <a:rPr sz="2800">
                <a:sym typeface="+mn-ea"/>
              </a:rPr>
              <a:t>Буквы Ст в начале марки указывают, что химический состав по марке не определяется: </a:t>
            </a:r>
            <a:r>
              <a:rPr sz="4000" b="1">
                <a:solidFill>
                  <a:srgbClr val="FF0000"/>
                </a:solidFill>
                <a:sym typeface="+mn-ea"/>
              </a:rPr>
              <a:t>Ст3</a:t>
            </a:r>
            <a:r>
              <a:rPr sz="4000">
                <a:solidFill>
                  <a:srgbClr val="FF0000"/>
                </a:solidFill>
                <a:sym typeface="+mn-ea"/>
              </a:rPr>
              <a:t>.</a:t>
            </a:r>
            <a:endParaRPr sz="2800"/>
          </a:p>
          <a:p>
            <a:pPr>
              <a:lnSpc>
                <a:spcPct val="80000"/>
              </a:lnSpc>
              <a:buNone/>
            </a:pPr>
            <a:endParaRPr sz="2800"/>
          </a:p>
          <a:p>
            <a:pPr>
              <a:lnSpc>
                <a:spcPct val="80000"/>
              </a:lnSpc>
            </a:pPr>
            <a:r>
              <a:rPr sz="2800">
                <a:sym typeface="+mn-ea"/>
              </a:rPr>
              <a:t>Две цифры в начале марки показывают сотые доли процента углерода:</a:t>
            </a:r>
            <a:r>
              <a:rPr sz="4400">
                <a:solidFill>
                  <a:srgbClr val="FF0000"/>
                </a:solidFill>
                <a:sym typeface="+mn-ea"/>
              </a:rPr>
              <a:t> </a:t>
            </a:r>
            <a:r>
              <a:rPr sz="4400" b="1">
                <a:solidFill>
                  <a:srgbClr val="FF0000"/>
                </a:solidFill>
                <a:sym typeface="+mn-ea"/>
              </a:rPr>
              <a:t>50</a:t>
            </a:r>
            <a:r>
              <a:rPr sz="2800">
                <a:sym typeface="+mn-ea"/>
              </a:rPr>
              <a:t>.</a:t>
            </a:r>
            <a:endParaRPr sz="2800"/>
          </a:p>
          <a:p>
            <a:pPr>
              <a:lnSpc>
                <a:spcPct val="80000"/>
              </a:lnSpc>
              <a:buNone/>
            </a:pPr>
            <a:endParaRPr sz="2800"/>
          </a:p>
          <a:p>
            <a:pPr>
              <a:lnSpc>
                <a:spcPct val="80000"/>
              </a:lnSpc>
            </a:pPr>
            <a:r>
              <a:rPr sz="2800">
                <a:sym typeface="+mn-ea"/>
              </a:rPr>
              <a:t>Одна цифра в начале марки или цифры после начальной буквы У показывают десятые доли процента углерода: </a:t>
            </a:r>
            <a:r>
              <a:rPr sz="4400" b="1">
                <a:solidFill>
                  <a:srgbClr val="FF0000"/>
                </a:solidFill>
                <a:sym typeface="+mn-ea"/>
              </a:rPr>
              <a:t>5ХНСВ</a:t>
            </a:r>
            <a:r>
              <a:rPr sz="4400">
                <a:solidFill>
                  <a:srgbClr val="FF0000"/>
                </a:solidFill>
                <a:sym typeface="+mn-ea"/>
              </a:rPr>
              <a:t>, </a:t>
            </a:r>
            <a:r>
              <a:rPr sz="4400" b="1">
                <a:solidFill>
                  <a:srgbClr val="FF0000"/>
                </a:solidFill>
                <a:sym typeface="+mn-ea"/>
              </a:rPr>
              <a:t>У13</a:t>
            </a:r>
            <a:r>
              <a:rPr sz="2800">
                <a:sym typeface="+mn-ea"/>
              </a:rPr>
              <a:t>.</a:t>
            </a:r>
            <a:endParaRPr sz="2800"/>
          </a:p>
          <a:p>
            <a:pPr>
              <a:lnSpc>
                <a:spcPct val="80000"/>
              </a:lnSpc>
              <a:buNone/>
            </a:pPr>
            <a:endParaRPr sz="2800"/>
          </a:p>
          <a:p>
            <a:pPr>
              <a:lnSpc>
                <a:spcPct val="80000"/>
              </a:lnSpc>
            </a:pPr>
            <a:r>
              <a:rPr sz="2800">
                <a:sym typeface="+mn-ea"/>
              </a:rPr>
              <a:t>Отсутствие цифр в начале марки (кроме марок, начинающихся с буквы У) указывает на наличие около одного процента углерода: </a:t>
            </a:r>
            <a:r>
              <a:rPr sz="4400" b="1">
                <a:solidFill>
                  <a:srgbClr val="FF0000"/>
                </a:solidFill>
                <a:sym typeface="+mn-ea"/>
              </a:rPr>
              <a:t>Х</a:t>
            </a:r>
            <a:r>
              <a:rPr sz="2800">
                <a:sym typeface="+mn-ea"/>
              </a:rPr>
              <a:t>. </a:t>
            </a:r>
            <a:endParaRPr sz="2800"/>
          </a:p>
          <a:p>
            <a:endParaRPr lang="ru-RU" altLang="en-US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9325610" cy="582930"/>
          </a:xfrm>
        </p:spPr>
        <p:txBody>
          <a:bodyPr/>
          <a:p>
            <a:r>
              <a:rPr>
                <a:sym typeface="+mn-ea"/>
              </a:rPr>
              <a:t>Содержание легирующих элементов в стали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90000"/>
              </a:lnSpc>
            </a:pPr>
            <a:endParaRPr>
              <a:sym typeface="+mn-ea"/>
            </a:endParaRPr>
          </a:p>
          <a:p>
            <a:pPr>
              <a:lnSpc>
                <a:spcPct val="90000"/>
              </a:lnSpc>
            </a:pPr>
            <a:r>
              <a:rPr>
                <a:sym typeface="+mn-ea"/>
              </a:rPr>
              <a:t>Отсутствие цифр после букв легирующих элементов указывает на наличие около одного процента легирующих элементов: </a:t>
            </a:r>
            <a:r>
              <a:rPr sz="4800" b="1">
                <a:solidFill>
                  <a:srgbClr val="FF0000"/>
                </a:solidFill>
                <a:sym typeface="+mn-ea"/>
              </a:rPr>
              <a:t>40ХС</a:t>
            </a:r>
            <a:r>
              <a:rPr>
                <a:sym typeface="+mn-ea"/>
              </a:rPr>
              <a:t>.</a:t>
            </a:r>
            <a:endParaRPr>
              <a:sym typeface="+mn-ea"/>
            </a:endParaRPr>
          </a:p>
          <a:p>
            <a:pPr>
              <a:lnSpc>
                <a:spcPct val="90000"/>
              </a:lnSpc>
              <a:buNone/>
            </a:pPr>
            <a:endParaRPr lang="ru-RU" altLang="en-US"/>
          </a:p>
          <a:p>
            <a:pPr>
              <a:lnSpc>
                <a:spcPct val="90000"/>
              </a:lnSpc>
            </a:pPr>
            <a:r>
              <a:rPr>
                <a:sym typeface="+mn-ea"/>
              </a:rPr>
              <a:t>Цифры после букв легирующих элементов показывают целые единицы процента легирующих элементов: </a:t>
            </a:r>
            <a:r>
              <a:rPr sz="5400" b="1">
                <a:solidFill>
                  <a:srgbClr val="FF0000"/>
                </a:solidFill>
                <a:sym typeface="+mn-ea"/>
              </a:rPr>
              <a:t>Х13</a:t>
            </a:r>
            <a:r>
              <a:rPr>
                <a:sym typeface="+mn-ea"/>
              </a:rPr>
              <a:t>.</a:t>
            </a:r>
            <a:endParaRPr>
              <a:sym typeface="+mn-ea"/>
            </a:endParaRPr>
          </a:p>
          <a:p>
            <a:endParaRPr lang="ru-RU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Замещающее содержимое 10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1925" y="81280"/>
            <a:ext cx="9467850" cy="65131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6" name="Picture 2"/>
          <p:cNvPicPr>
            <a:picLocks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8675" y="160020"/>
            <a:ext cx="8930640" cy="669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Расшифровка марок сталей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80000"/>
              </a:lnSpc>
            </a:pPr>
            <a:r>
              <a:rPr b="1">
                <a:solidFill>
                  <a:schemeClr val="folHlink"/>
                </a:solidFill>
                <a:sym typeface="+mn-ea"/>
              </a:rPr>
              <a:t>45</a:t>
            </a:r>
            <a:r>
              <a:rPr>
                <a:sym typeface="+mn-ea"/>
              </a:rPr>
              <a:t> – сталь</a:t>
            </a:r>
            <a:r>
              <a:rPr b="1">
                <a:solidFill>
                  <a:schemeClr val="hlink"/>
                </a:solidFill>
                <a:sym typeface="+mn-ea"/>
              </a:rPr>
              <a:t> углеродистая</a:t>
            </a:r>
            <a:r>
              <a:rPr>
                <a:sym typeface="+mn-ea"/>
              </a:rPr>
              <a:t> (нет букв легирующих элементов), </a:t>
            </a:r>
            <a:r>
              <a:rPr b="1">
                <a:solidFill>
                  <a:schemeClr val="hlink"/>
                </a:solidFill>
                <a:sym typeface="+mn-ea"/>
              </a:rPr>
              <a:t>конструкционная</a:t>
            </a:r>
            <a:r>
              <a:rPr>
                <a:sym typeface="+mn-ea"/>
              </a:rPr>
              <a:t> (марка начинается с двух цифр), </a:t>
            </a:r>
            <a:r>
              <a:rPr b="1">
                <a:solidFill>
                  <a:schemeClr val="hlink"/>
                </a:solidFill>
                <a:sym typeface="+mn-ea"/>
              </a:rPr>
              <a:t>качественная</a:t>
            </a:r>
            <a:r>
              <a:rPr>
                <a:sym typeface="+mn-ea"/>
              </a:rPr>
              <a:t> (нет букв Ст в начале, а в конце нет буквы А). В стали примерно </a:t>
            </a:r>
            <a:r>
              <a:rPr b="1">
                <a:sym typeface="+mn-ea"/>
              </a:rPr>
              <a:t>0,45%</a:t>
            </a:r>
            <a:r>
              <a:rPr>
                <a:sym typeface="+mn-ea"/>
              </a:rPr>
              <a:t> углерода (две цифры в начале марки).</a:t>
            </a:r>
          </a:p>
          <a:p>
            <a:pPr>
              <a:lnSpc>
                <a:spcPct val="80000"/>
              </a:lnSpc>
              <a:buNone/>
            </a:pPr>
          </a:p>
          <a:p>
            <a:pPr>
              <a:lnSpc>
                <a:spcPct val="80000"/>
              </a:lnSpc>
            </a:pPr>
            <a:r>
              <a:rPr b="1">
                <a:solidFill>
                  <a:schemeClr val="folHlink"/>
                </a:solidFill>
                <a:sym typeface="+mn-ea"/>
              </a:rPr>
              <a:t>У8А</a:t>
            </a:r>
            <a:r>
              <a:rPr>
                <a:sym typeface="+mn-ea"/>
              </a:rPr>
              <a:t> – сталь </a:t>
            </a:r>
            <a:r>
              <a:rPr b="1">
                <a:solidFill>
                  <a:schemeClr val="hlink"/>
                </a:solidFill>
                <a:sym typeface="+mn-ea"/>
              </a:rPr>
              <a:t>углеродистая</a:t>
            </a:r>
            <a:r>
              <a:rPr>
                <a:sym typeface="+mn-ea"/>
              </a:rPr>
              <a:t> (нет букв легирующих элементов), </a:t>
            </a:r>
            <a:r>
              <a:rPr b="1">
                <a:solidFill>
                  <a:schemeClr val="hlink"/>
                </a:solidFill>
                <a:sym typeface="+mn-ea"/>
              </a:rPr>
              <a:t>инструментальная </a:t>
            </a:r>
            <a:r>
              <a:rPr>
                <a:sym typeface="+mn-ea"/>
              </a:rPr>
              <a:t>(в начале марки нет цифр), </a:t>
            </a:r>
            <a:r>
              <a:rPr b="1">
                <a:solidFill>
                  <a:schemeClr val="hlink"/>
                </a:solidFill>
                <a:sym typeface="+mn-ea"/>
              </a:rPr>
              <a:t>высококачественная</a:t>
            </a:r>
            <a:r>
              <a:rPr>
                <a:sym typeface="+mn-ea"/>
              </a:rPr>
              <a:t> (в конце марки буква А). В стали примерно </a:t>
            </a:r>
            <a:r>
              <a:rPr b="1">
                <a:sym typeface="+mn-ea"/>
              </a:rPr>
              <a:t>0,8%</a:t>
            </a:r>
            <a:r>
              <a:rPr>
                <a:sym typeface="+mn-ea"/>
              </a:rPr>
              <a:t> углерода (одна цифра в начале марки).</a:t>
            </a:r>
          </a:p>
          <a:p>
            <a:endParaRPr lang="ru-RU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Расшифровка марок сталей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b="1">
                <a:solidFill>
                  <a:schemeClr val="folHlink"/>
                </a:solidFill>
                <a:sym typeface="+mn-ea"/>
              </a:rPr>
              <a:t>30ХГС</a:t>
            </a:r>
            <a:r>
              <a:rPr>
                <a:sym typeface="+mn-ea"/>
              </a:rPr>
              <a:t> – сталь </a:t>
            </a:r>
            <a:r>
              <a:rPr b="1">
                <a:solidFill>
                  <a:schemeClr val="hlink"/>
                </a:solidFill>
                <a:sym typeface="+mn-ea"/>
              </a:rPr>
              <a:t>легированная</a:t>
            </a:r>
            <a:r>
              <a:rPr>
                <a:sym typeface="+mn-ea"/>
              </a:rPr>
              <a:t> (есть буквы легирующих элементов), </a:t>
            </a:r>
            <a:r>
              <a:rPr b="1">
                <a:solidFill>
                  <a:schemeClr val="hlink"/>
                </a:solidFill>
                <a:sym typeface="+mn-ea"/>
              </a:rPr>
              <a:t>конструкционная </a:t>
            </a:r>
            <a:r>
              <a:rPr>
                <a:sym typeface="+mn-ea"/>
              </a:rPr>
              <a:t>(марка начинается с двух цифр), </a:t>
            </a:r>
            <a:r>
              <a:rPr b="1">
                <a:solidFill>
                  <a:schemeClr val="hlink"/>
                </a:solidFill>
                <a:sym typeface="+mn-ea"/>
              </a:rPr>
              <a:t>качественная </a:t>
            </a:r>
            <a:r>
              <a:rPr>
                <a:sym typeface="+mn-ea"/>
              </a:rPr>
              <a:t>(в начале нет букв Ст, а в конце нет буквы А). В стали примерно </a:t>
            </a:r>
            <a:r>
              <a:rPr b="1">
                <a:sym typeface="+mn-ea"/>
              </a:rPr>
              <a:t>0,3%</a:t>
            </a:r>
            <a:r>
              <a:rPr>
                <a:sym typeface="+mn-ea"/>
              </a:rPr>
              <a:t> углерода (две цифры в начале марки), до </a:t>
            </a:r>
            <a:r>
              <a:rPr b="1">
                <a:sym typeface="+mn-ea"/>
              </a:rPr>
              <a:t>1%</a:t>
            </a:r>
            <a:r>
              <a:rPr>
                <a:sym typeface="+mn-ea"/>
              </a:rPr>
              <a:t> хрома (Х), марганца (Г), кремния (С), на что указывает отсутствие цифр после букв легирующих элементов.</a:t>
            </a:r>
          </a:p>
          <a:p>
            <a:endParaRPr lang="ru-RU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Расшифровка марок сталей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sz="2800" b="1">
                <a:solidFill>
                  <a:schemeClr val="folHlink"/>
                </a:solidFill>
                <a:sym typeface="+mn-ea"/>
              </a:rPr>
              <a:t>Ст5</a:t>
            </a:r>
            <a:r>
              <a:rPr sz="2800">
                <a:sym typeface="+mn-ea"/>
              </a:rPr>
              <a:t> – сталь </a:t>
            </a:r>
            <a:r>
              <a:rPr sz="2800" b="1">
                <a:solidFill>
                  <a:schemeClr val="hlink"/>
                </a:solidFill>
                <a:sym typeface="+mn-ea"/>
              </a:rPr>
              <a:t>углеродистая</a:t>
            </a:r>
            <a:r>
              <a:rPr sz="2800">
                <a:sym typeface="+mn-ea"/>
              </a:rPr>
              <a:t> (нет букв легирующих элементов), </a:t>
            </a:r>
            <a:r>
              <a:rPr sz="2800" b="1">
                <a:solidFill>
                  <a:schemeClr val="hlink"/>
                </a:solidFill>
                <a:sym typeface="+mn-ea"/>
              </a:rPr>
              <a:t>конструкционная</a:t>
            </a:r>
            <a:r>
              <a:rPr sz="2800">
                <a:sym typeface="+mn-ea"/>
              </a:rPr>
              <a:t> (марка начинается с букв Ст), </a:t>
            </a:r>
            <a:r>
              <a:rPr sz="2800" b="1">
                <a:solidFill>
                  <a:schemeClr val="hlink"/>
                </a:solidFill>
                <a:sym typeface="+mn-ea"/>
              </a:rPr>
              <a:t>обыкновенного качества</a:t>
            </a:r>
            <a:r>
              <a:rPr sz="2800">
                <a:sym typeface="+mn-ea"/>
              </a:rPr>
              <a:t> ( в начале есть буквы Ст). Химический состав по марке не определяется (буквы Ст в начале марки).  </a:t>
            </a:r>
            <a:endParaRPr sz="2800">
              <a:sym typeface="+mn-ea"/>
            </a:endParaRPr>
          </a:p>
          <a:p>
            <a:endParaRPr sz="2800"/>
          </a:p>
          <a:p>
            <a:r>
              <a:rPr lang="ru-RU" altLang="en-US" sz="2800"/>
              <a:t>сталь обыкновенного качества ( углерода менее 0,6%)  Ст0, Ст1, Ст2, Ст3, Ст4, Ст5,Ст6. Буквы «Ст» обозначают сталь обыкновенного качества, цифры указывают на номер маркировки в зависимости от механических свойств. Является наиболее дешёвой сталью, но уступает по другим качествам.</a:t>
            </a:r>
            <a:endParaRPr lang="ru-RU" altLang="en-US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4000" b="1"/>
              <a:t>Раскисленная сталь</a:t>
            </a:r>
            <a:r>
              <a:rPr lang="ru-RU" altLang="en-US"/>
              <a:t> (также известная как </a:t>
            </a:r>
            <a:r>
              <a:rPr lang="ru-RU" altLang="en-US" b="1">
                <a:solidFill>
                  <a:schemeClr val="tx1"/>
                </a:solidFill>
              </a:rPr>
              <a:t>закаленная </a:t>
            </a:r>
            <a:r>
              <a:rPr lang="ru-RU" altLang="en-US"/>
              <a:t>сталь) - это сталь, у которой частично или полностью удален кислород из расплава в процессе выплавки стали. Жидкие стали содержат растворенный кислород после их превращения из расплавленного чугуна, но растворимость кислорода в стали уменьшается с охлаждением</a:t>
            </a: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9" name="Содержимое 8" descr="Безымянный 20.png"/>
          <p:cNvPicPr>
            <a:picLocks noGrp="1" noChangeAspect="1"/>
          </p:cNvPicPr>
          <p:nvPr>
            <p:ph sz="half" idx="1"/>
          </p:nvPr>
        </p:nvPicPr>
        <p:blipFill>
          <a:blip r:embed="rId1"/>
          <a:srcRect b="12821"/>
          <a:stretch>
            <a:fillRect/>
          </a:stretch>
        </p:blipFill>
        <p:spPr>
          <a:xfrm>
            <a:off x="201295" y="2390775"/>
            <a:ext cx="3817620" cy="2863215"/>
          </a:xfrm>
          <a:prstGeom prst="rect">
            <a:avLst/>
          </a:prstGeom>
        </p:spPr>
      </p:pic>
      <p:pic>
        <p:nvPicPr>
          <p:cNvPr id="2058" name="Picture 10" descr="C:\Users\Валентина\Desktop\Новая папка (2)\5197f7ff-f0d7-6724-f0d7-672b7c1324c6.photo.0[1].jpg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94040" y="2853055"/>
            <a:ext cx="3595370" cy="2400935"/>
          </a:xfrm>
          <a:prstGeom prst="rect">
            <a:avLst/>
          </a:prstGeom>
          <a:noFill/>
        </p:spPr>
      </p:pic>
      <p:pic>
        <p:nvPicPr>
          <p:cNvPr id="2052" name="Picture 4" descr="C:\Users\Валентина\Desktop\Новая папка (2)\iCAJHCMI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7340" y="1631315"/>
            <a:ext cx="3669665" cy="2482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+mn-ea"/>
              </a:rPr>
              <a:t>По степени </a:t>
            </a:r>
            <a:r>
              <a:rPr lang="ru-RU" dirty="0" err="1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+mn-ea"/>
              </a:rPr>
              <a:t>раскисления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buNone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спокойные стали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т. е., полностью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раскисленные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 такие стали обозначаются буквами "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" в конце марки (иногда буквы опускаются);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кипящие стали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слабо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раскисленные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 маркируются буквами 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»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полуспокойные стали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занимающие промежуточное положение между двумя предыдущими; обозначаются буквами "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"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" name="Замещающее содержимое 9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8605" y="229235"/>
            <a:ext cx="9625330" cy="64128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Замещающее содержимое 101"/>
          <p:cNvPicPr>
            <a:picLocks noChangeAspect="1"/>
          </p:cNvPicPr>
          <p:nvPr>
            <p:ph idx="1"/>
          </p:nvPr>
        </p:nvPicPr>
        <p:blipFill>
          <a:blip r:embed="rId1"/>
          <a:srcRect l="11038" r="5310"/>
          <a:stretch>
            <a:fillRect/>
          </a:stretch>
        </p:blipFill>
        <p:spPr>
          <a:xfrm>
            <a:off x="582295" y="201295"/>
            <a:ext cx="9385300" cy="64477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26" name="Picture 2" descr="https://cf.ppt-online.org/files/slide/s/sUcOEC8r14DBeo5XYIRdq3TQgWztaPKkyFmxJu/slide-72.jpg"/>
          <p:cNvPicPr>
            <a:picLocks noChangeAspect="1" noChangeArrowheads="1"/>
          </p:cNvPicPr>
          <p:nvPr>
            <p:ph idx="1"/>
          </p:nvPr>
        </p:nvPicPr>
        <p:blipFill>
          <a:blip r:embed="rId1"/>
          <a:srcRect l="13053" t="13754" r="12972" b="4107"/>
          <a:stretch>
            <a:fillRect/>
          </a:stretch>
        </p:blipFill>
        <p:spPr bwMode="auto">
          <a:xfrm>
            <a:off x="492125" y="74930"/>
            <a:ext cx="11307445" cy="6782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06295"/>
            <a:ext cx="10972800" cy="582613"/>
          </a:xfrm>
        </p:spPr>
        <p:txBody>
          <a:bodyPr/>
          <a:p>
            <a:r>
              <a:rPr lang="ru-RU" sz="4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СТАЛЬ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– это сплав железа (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Fe) c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углеродом (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) и другими элементами, содержащий углерода не более 2%.</a:t>
            </a:r>
            <a:endParaRPr lang="ru-RU" alt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0" name="Замещающее содержимое 9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02360" y="1156335"/>
            <a:ext cx="9806940" cy="5059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" name="Замещающее содержимое 10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43865" y="189230"/>
            <a:ext cx="11518900" cy="64795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8414" y="285728"/>
            <a:ext cx="6572296" cy="50006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КЛАССИФИКАЦИЯ СТАЛЕЙ</a:t>
            </a:r>
            <a:endParaRPr lang="ru-RU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282" y="1000108"/>
            <a:ext cx="8643998" cy="53092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СТАЛЬ – это сплав железа (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Fe) c 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углеродом (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и другими элементами, содержащий углерода не более 2%.</a:t>
            </a:r>
            <a:endParaRPr lang="ru-RU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095604" y="1785926"/>
            <a:ext cx="642942" cy="857256"/>
          </a:xfrm>
          <a:prstGeom prst="downArrow">
            <a:avLst>
              <a:gd name="adj1" fmla="val 17256"/>
              <a:gd name="adj2" fmla="val 3754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8382016" y="1785926"/>
            <a:ext cx="714380" cy="928694"/>
          </a:xfrm>
          <a:prstGeom prst="downArrow">
            <a:avLst>
              <a:gd name="adj1" fmla="val 14275"/>
              <a:gd name="adj2" fmla="val 3931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5381620" y="1785926"/>
            <a:ext cx="714380" cy="1714512"/>
          </a:xfrm>
          <a:prstGeom prst="downArrow">
            <a:avLst>
              <a:gd name="adj1" fmla="val 18057"/>
              <a:gd name="adj2" fmla="val 3295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881158" y="3071810"/>
            <a:ext cx="2357454" cy="18573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1.Углеродистые.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2.Легированные.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158" y="2643182"/>
            <a:ext cx="2071702" cy="52197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 ХИМИЧЕСКОМУ  СОСТАВУ:</a:t>
            </a:r>
            <a:r>
              <a:rPr lang="ru-RU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52926" y="3786190"/>
            <a:ext cx="2714644" cy="1714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1.Конструкционные.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2.Инструментальные.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3.Специальные.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81884" y="3000372"/>
            <a:ext cx="2928958" cy="19145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1.Обыкновенного  качества.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2.Качественные.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3.Высококачественные.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524364" y="3500438"/>
            <a:ext cx="2500330" cy="3067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НАЗНАЧЕНИЮ:</a:t>
            </a:r>
            <a:endParaRPr 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53388" y="2714620"/>
            <a:ext cx="1643074" cy="3067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 КАЧЕСТВУ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split/>
    <p:sndAc>
      <p:stSnd>
        <p:snd r:embed="rId1" name="hamm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2400"/>
              <a:t>Сталь занимает особое место среди металлов и сплавов. Она служит материальной основой для практически всех отраслей техники и производства. В зависимости от состава стали подразделяются на углеродистые и легированные.</a:t>
            </a:r>
            <a:endParaRPr lang="ru-RU" altLang="en-US" sz="2400"/>
          </a:p>
          <a:p>
            <a:endParaRPr lang="ru-RU" altLang="en-US" sz="2400"/>
          </a:p>
          <a:p>
            <a:r>
              <a:rPr lang="ru-RU" altLang="en-US" sz="2400" b="1"/>
              <a:t>Углеродистые стали</a:t>
            </a:r>
            <a:r>
              <a:rPr lang="ru-RU" altLang="en-US" sz="2400"/>
              <a:t> – это сплавы железа с углеродом, в состав которых входят некоторые обычные примеси. Углерод придает стали твердость, но увеличивает хрупкость и снижает пластичность.</a:t>
            </a:r>
            <a:endParaRPr lang="ru-RU" altLang="en-US" sz="2400"/>
          </a:p>
          <a:p>
            <a:endParaRPr lang="ru-RU" altLang="en-US" sz="2400"/>
          </a:p>
          <a:p>
            <a:r>
              <a:rPr lang="ru-RU" altLang="en-US" sz="2400" b="1"/>
              <a:t>Легированные стали </a:t>
            </a:r>
            <a:r>
              <a:rPr lang="ru-RU" altLang="en-US" sz="2400"/>
              <a:t>– это сплавы, в которые, кроме железа, углерода и обычных примесей, входят так называемые легирующие элементы (хром, никель, вольфрам и др.).</a:t>
            </a:r>
            <a:endParaRPr lang="ru-RU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1" name="Замещающее содержимое 10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37653" y="931228"/>
            <a:ext cx="8734425" cy="5057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0500"/>
            <a:ext cx="9224645" cy="1248410"/>
          </a:xfrm>
        </p:spPr>
        <p:txBody>
          <a:bodyPr/>
          <a:p>
            <a:r>
              <a:rPr>
                <a:sym typeface="+mn-ea"/>
              </a:rPr>
              <a:t>Классификация сталей по химическому составу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lnSpc>
                <a:spcPct val="90000"/>
              </a:lnSpc>
              <a:buNone/>
            </a:pPr>
            <a:endParaRPr sz="4000" b="1">
              <a:solidFill>
                <a:schemeClr val="hlink"/>
              </a:solidFill>
              <a:sym typeface="+mn-ea"/>
            </a:endParaRPr>
          </a:p>
          <a:p>
            <a:pPr>
              <a:lnSpc>
                <a:spcPct val="90000"/>
              </a:lnSpc>
            </a:pPr>
            <a:r>
              <a:rPr sz="4000" b="1">
                <a:solidFill>
                  <a:schemeClr val="hlink"/>
                </a:solidFill>
                <a:sym typeface="+mn-ea"/>
              </a:rPr>
              <a:t>Углеродистая</a:t>
            </a:r>
            <a:r>
              <a:rPr sz="4000">
                <a:sym typeface="+mn-ea"/>
              </a:rPr>
              <a:t>, если в марке нет букв легирующих элементов: </a:t>
            </a:r>
            <a:r>
              <a:rPr sz="4000" b="1">
                <a:solidFill>
                  <a:schemeClr val="folHlink"/>
                </a:solidFill>
                <a:sym typeface="+mn-ea"/>
              </a:rPr>
              <a:t>Ст5</a:t>
            </a:r>
            <a:r>
              <a:rPr sz="4000">
                <a:sym typeface="+mn-ea"/>
              </a:rPr>
              <a:t>,</a:t>
            </a:r>
            <a:r>
              <a:rPr sz="4000" b="1">
                <a:sym typeface="+mn-ea"/>
              </a:rPr>
              <a:t> </a:t>
            </a:r>
            <a:r>
              <a:rPr sz="4000" b="1">
                <a:solidFill>
                  <a:schemeClr val="folHlink"/>
                </a:solidFill>
                <a:sym typeface="+mn-ea"/>
              </a:rPr>
              <a:t>45</a:t>
            </a:r>
            <a:r>
              <a:rPr sz="4000">
                <a:sym typeface="+mn-ea"/>
              </a:rPr>
              <a:t>,</a:t>
            </a:r>
            <a:r>
              <a:rPr sz="4000" b="1">
                <a:sym typeface="+mn-ea"/>
              </a:rPr>
              <a:t> </a:t>
            </a:r>
            <a:r>
              <a:rPr sz="4000" b="1">
                <a:solidFill>
                  <a:schemeClr val="folHlink"/>
                </a:solidFill>
                <a:sym typeface="+mn-ea"/>
              </a:rPr>
              <a:t>У8А</a:t>
            </a:r>
            <a:r>
              <a:rPr sz="4000">
                <a:sym typeface="+mn-ea"/>
              </a:rPr>
              <a:t>.</a:t>
            </a:r>
            <a:endParaRPr sz="4000">
              <a:sym typeface="+mn-ea"/>
            </a:endParaRPr>
          </a:p>
          <a:p>
            <a:pPr>
              <a:lnSpc>
                <a:spcPct val="90000"/>
              </a:lnSpc>
              <a:buNone/>
            </a:pPr>
            <a:endParaRPr lang="ru-RU" altLang="en-US" sz="4000"/>
          </a:p>
          <a:p>
            <a:pPr>
              <a:lnSpc>
                <a:spcPct val="90000"/>
              </a:lnSpc>
            </a:pPr>
            <a:r>
              <a:rPr sz="4000" b="1">
                <a:solidFill>
                  <a:schemeClr val="hlink"/>
                </a:solidFill>
                <a:sym typeface="+mn-ea"/>
              </a:rPr>
              <a:t>Легированная</a:t>
            </a:r>
            <a:r>
              <a:rPr sz="4000">
                <a:sym typeface="+mn-ea"/>
              </a:rPr>
              <a:t>, если в марке есть буквы легирующих элементов: </a:t>
            </a:r>
            <a:r>
              <a:rPr sz="4000" b="1">
                <a:solidFill>
                  <a:schemeClr val="folHlink"/>
                </a:solidFill>
                <a:sym typeface="+mn-ea"/>
              </a:rPr>
              <a:t>40Х</a:t>
            </a:r>
            <a:r>
              <a:rPr sz="4000">
                <a:sym typeface="+mn-ea"/>
              </a:rPr>
              <a:t>, </a:t>
            </a:r>
            <a:r>
              <a:rPr sz="4000" b="1">
                <a:solidFill>
                  <a:schemeClr val="folHlink"/>
                </a:solidFill>
                <a:sym typeface="+mn-ea"/>
              </a:rPr>
              <a:t>ХВСГ</a:t>
            </a:r>
            <a:r>
              <a:rPr sz="4000">
                <a:sym typeface="+mn-ea"/>
              </a:rPr>
              <a:t>.</a:t>
            </a:r>
            <a:endParaRPr sz="4000">
              <a:sym typeface="+mn-ea"/>
            </a:endParaRPr>
          </a:p>
          <a:p>
            <a:endParaRPr lang="ru-RU" altLang="en-US" sz="4000"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ar Drives">
  <a:themeElements>
    <a:clrScheme name="Gear Dri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5F5F5F"/>
      </a:accent1>
      <a:accent2>
        <a:srgbClr val="969696"/>
      </a:accent2>
      <a:accent3>
        <a:srgbClr val="FFFFFF"/>
      </a:accent3>
      <a:accent4>
        <a:srgbClr val="000000"/>
      </a:accent4>
      <a:accent5>
        <a:srgbClr val="B6B6B6"/>
      </a:accent5>
      <a:accent6>
        <a:srgbClr val="878787"/>
      </a:accent6>
      <a:hlink>
        <a:srgbClr val="CC3300"/>
      </a:hlink>
      <a:folHlink>
        <a:srgbClr val="996600"/>
      </a:folHlink>
    </a:clrScheme>
    <a:fontScheme name="Gear Dri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ear Dri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6B6B6"/>
        </a:accent5>
        <a:accent6>
          <a:srgbClr val="87878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4581</Words>
  <Application>WPS Presentation</Application>
  <PresentationFormat>宽屏</PresentationFormat>
  <Paragraphs>109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SimSun</vt:lpstr>
      <vt:lpstr>Wingdings</vt:lpstr>
      <vt:lpstr>Microsoft YaHei</vt:lpstr>
      <vt:lpstr>Arial Unicode MS</vt:lpstr>
      <vt:lpstr>Calibri</vt:lpstr>
      <vt:lpstr>Arial Black</vt:lpstr>
      <vt:lpstr>Times New Roman</vt:lpstr>
      <vt:lpstr>Gear Drives</vt:lpstr>
      <vt:lpstr>Классификация сталей</vt:lpstr>
      <vt:lpstr>PowerPoint 演示文稿</vt:lpstr>
      <vt:lpstr>PowerPoint 演示文稿</vt:lpstr>
      <vt:lpstr>PowerPoint 演示文稿</vt:lpstr>
      <vt:lpstr>PowerPoint 演示文稿</vt:lpstr>
      <vt:lpstr>КЛАССИФИКАЦИЯ СТАЛЕЙ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6</cp:revision>
  <dcterms:created xsi:type="dcterms:W3CDTF">2023-03-21T06:57:00Z</dcterms:created>
  <dcterms:modified xsi:type="dcterms:W3CDTF">2024-01-17T07:10:45Z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1049-12.2.0.13412</vt:lpwstr>
  </property>
  <property fmtid="{D5CDD505-2E9C-101B-9397-08002B2CF9AE}" pid="3" name="ICV">
    <vt:lpwstr>409C438CADE64B0098986C7A502CE79B</vt:lpwstr>
  </property>
</Properties>
</file>