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8"/>
  </p:notesMasterIdLst>
  <p:sldIdLst>
    <p:sldId id="256" r:id="rId2"/>
    <p:sldId id="273" r:id="rId3"/>
    <p:sldId id="257" r:id="rId4"/>
    <p:sldId id="279" r:id="rId5"/>
    <p:sldId id="258" r:id="rId6"/>
    <p:sldId id="259" r:id="rId7"/>
    <p:sldId id="260" r:id="rId8"/>
    <p:sldId id="261" r:id="rId9"/>
    <p:sldId id="280" r:id="rId10"/>
    <p:sldId id="281" r:id="rId11"/>
    <p:sldId id="277" r:id="rId12"/>
    <p:sldId id="278" r:id="rId13"/>
    <p:sldId id="266" r:id="rId14"/>
    <p:sldId id="267" r:id="rId15"/>
    <p:sldId id="268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0" autoAdjust="0"/>
    <p:restoredTop sz="94660"/>
  </p:normalViewPr>
  <p:slideViewPr>
    <p:cSldViewPr>
      <p:cViewPr varScale="1">
        <p:scale>
          <a:sx n="99" d="100"/>
          <a:sy n="99" d="100"/>
        </p:scale>
        <p:origin x="-2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F20B8A-6390-4E48-85ED-5572ECFC815B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42418E-0F7B-4972-897D-E224A15E29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91332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2418E-0F7B-4972-897D-E224A15E2914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10" Type="http://schemas.openxmlformats.org/officeDocument/2006/relationships/image" Target="../media/image41.jpeg"/><Relationship Id="rId4" Type="http://schemas.openxmlformats.org/officeDocument/2006/relationships/image" Target="../media/image35.jpeg"/><Relationship Id="rId9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8643998" cy="350046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5300" dirty="0" smtClean="0">
                <a:solidFill>
                  <a:srgbClr val="002060"/>
                </a:solidFill>
              </a:rPr>
              <a:t>«</a:t>
            </a:r>
            <a:r>
              <a:rPr lang="ru-RU" sz="5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Пальчиковые игры, </a:t>
            </a:r>
            <a:r>
              <a:rPr lang="ru-RU" sz="4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средство речевого развития </a:t>
            </a:r>
            <a:br>
              <a:rPr lang="ru-RU" sz="4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младших  дошкольников в условиях реализации ФГОС ДО</a:t>
            </a:r>
            <a:r>
              <a:rPr lang="ru-RU" sz="5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53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298" y="4357694"/>
            <a:ext cx="6215106" cy="1571636"/>
          </a:xfrm>
        </p:spPr>
        <p:txBody>
          <a:bodyPr>
            <a:normAutofit fontScale="92500"/>
          </a:bodyPr>
          <a:lstStyle/>
          <a:p>
            <a:r>
              <a:rPr lang="ru-RU" u="sng" dirty="0" smtClean="0"/>
              <a:t>Подготовила: </a:t>
            </a:r>
            <a:r>
              <a:rPr lang="ru-RU" dirty="0" smtClean="0"/>
              <a:t>Теплова Марина Николаевна,</a:t>
            </a:r>
          </a:p>
          <a:p>
            <a:r>
              <a:rPr lang="ru-RU" sz="1800" dirty="0" smtClean="0"/>
              <a:t>Воспитатель 1-й младшей группы </a:t>
            </a:r>
          </a:p>
          <a:p>
            <a:r>
              <a:rPr lang="ru-RU" sz="1800" dirty="0" smtClean="0"/>
              <a:t>МБДОУ  Детский сад № 2 </a:t>
            </a:r>
          </a:p>
          <a:p>
            <a:r>
              <a:rPr lang="ru-RU" sz="1800" dirty="0" smtClean="0"/>
              <a:t>г.  Александров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122_8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4214818"/>
            <a:ext cx="1828793" cy="22167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500042"/>
            <a:ext cx="81439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Использование  пальчиковых игр в режимных моментах  в течение дня: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6" y="1357298"/>
            <a:ext cx="792961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Утром с небольшой подгруппой детей или индивидуально.</a:t>
            </a:r>
          </a:p>
          <a:p>
            <a:pPr marL="342900" indent="-342900">
              <a:buAutoNum type="arabicPeriod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Во время утренней гимнастики.</a:t>
            </a:r>
          </a:p>
          <a:p>
            <a:pPr marL="342900" indent="-342900">
              <a:buAutoNum type="arabicPeriod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 физкультминутках (три-четыре упражнения).</a:t>
            </a:r>
          </a:p>
          <a:p>
            <a:pPr marL="342900" indent="-342900">
              <a:buAutoNum type="arabicPeriod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Перед обедом, когда дети ожидают приглашение к столу.</a:t>
            </a:r>
          </a:p>
          <a:p>
            <a:pPr marL="342900" indent="-342900">
              <a:buAutoNum type="arabicPeriod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На прогулке в теплое время года.</a:t>
            </a:r>
          </a:p>
          <a:p>
            <a:pPr marL="342900" indent="-342900">
              <a:buAutoNum type="arabicPeriod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После дневного сна.</a:t>
            </a:r>
          </a:p>
          <a:p>
            <a:pPr marL="342900" indent="-342900">
              <a:buAutoNum type="arabicPeriod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Во дня по желанию детей.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_20181123_1228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00760" y="3929066"/>
            <a:ext cx="2853765" cy="2596278"/>
          </a:xfrm>
          <a:prstGeom prst="rect">
            <a:avLst/>
          </a:prstGeom>
        </p:spPr>
      </p:pic>
      <p:pic>
        <p:nvPicPr>
          <p:cNvPr id="7" name="Рисунок 6" descr="IMG_20181123_0912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3929066"/>
            <a:ext cx="2963158" cy="2596278"/>
          </a:xfrm>
          <a:prstGeom prst="rect">
            <a:avLst/>
          </a:prstGeom>
        </p:spPr>
      </p:pic>
      <p:pic>
        <p:nvPicPr>
          <p:cNvPr id="8" name="Рисунок 7" descr="IMG_20181123_09104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35896" y="3929066"/>
            <a:ext cx="1936236" cy="2644283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Таким образом…</a:t>
            </a:r>
            <a:endParaRPr lang="ru-RU" sz="4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752988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Пальчиковые игры имеют следующие положительные  стороны:</a:t>
            </a:r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Универсальность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можно играть в любом месте в любое время.</a:t>
            </a:r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Кратковременность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обычно не более 2-5 минут.</a:t>
            </a:r>
          </a:p>
          <a:p>
            <a:endParaRPr lang="ru-RU" sz="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Наличие множества вариантов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одной и той же игры с изменяющими правилами: постепенное усложнение как двигательных, так и мыслительных задач.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Систематическая работа по развитию мелкой моторики и речи у детей с использованием пальчиковых игр, </a:t>
            </a:r>
            <a:br>
              <a:rPr lang="ru-RU" sz="2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дает свои результаты: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32436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становятся более активными в общении.</a:t>
            </a:r>
          </a:p>
          <a:p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Ясно и последовательно выражают свои мысли.</a:t>
            </a:r>
          </a:p>
          <a:p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Используют в речи образность и точность языка.</a:t>
            </a:r>
          </a:p>
          <a:p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Умеют выражать свое отношение к окружающему.</a:t>
            </a:r>
          </a:p>
          <a:p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Уровень речевого развития  соответствует возрастным особенностям у 75% воспитанников.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5614998" cy="50006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Материалы, используемые в развитии пальчиковых игр в ДОУ: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5043494" cy="539593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Теоретический материал о пальчиковых играх.</a:t>
            </a:r>
          </a:p>
          <a:p>
            <a:pPr marL="514350" indent="-51435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«Пальчиковые игры как средство развития речи у детей раннего и младшего дошкольного возраста».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Консультации для родителей.</a:t>
            </a:r>
          </a:p>
          <a:p>
            <a:pPr marL="514350" indent="-51435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«О пользе занятий пальчиковой гимнастикой с детьми раннего и младшего дошкольного возраста»;</a:t>
            </a:r>
          </a:p>
          <a:p>
            <a:pPr marL="514350" indent="-51435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Упражнения на развитие мелкой моторики рук для детей раннего и младшего дошкольного возраста»</a:t>
            </a:r>
          </a:p>
        </p:txBody>
      </p:sp>
      <p:pic>
        <p:nvPicPr>
          <p:cNvPr id="4" name="Рисунок 3" descr="DSC_0246.JPG"/>
          <p:cNvPicPr>
            <a:picLocks noChangeAspect="1"/>
          </p:cNvPicPr>
          <p:nvPr/>
        </p:nvPicPr>
        <p:blipFill>
          <a:blip r:embed="rId2" cstate="print"/>
          <a:srcRect l="57031" t="21875" r="11719" b="14843"/>
          <a:stretch>
            <a:fillRect/>
          </a:stretch>
        </p:blipFill>
        <p:spPr>
          <a:xfrm>
            <a:off x="6143636" y="142852"/>
            <a:ext cx="2714644" cy="29896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DSC_0247.JPG"/>
          <p:cNvPicPr>
            <a:picLocks noChangeAspect="1"/>
          </p:cNvPicPr>
          <p:nvPr/>
        </p:nvPicPr>
        <p:blipFill>
          <a:blip r:embed="rId3" cstate="print"/>
          <a:srcRect l="43750" t="14844" r="10156" b="19531"/>
          <a:stretch>
            <a:fillRect/>
          </a:stretch>
        </p:blipFill>
        <p:spPr>
          <a:xfrm>
            <a:off x="2714612" y="4357694"/>
            <a:ext cx="2357454" cy="22145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DSC_0248.JPG"/>
          <p:cNvPicPr>
            <a:picLocks noChangeAspect="1"/>
          </p:cNvPicPr>
          <p:nvPr/>
        </p:nvPicPr>
        <p:blipFill>
          <a:blip r:embed="rId4" cstate="print"/>
          <a:srcRect l="35937" t="17187" r="21875" b="14844"/>
          <a:stretch>
            <a:fillRect/>
          </a:stretch>
        </p:blipFill>
        <p:spPr>
          <a:xfrm>
            <a:off x="214282" y="4357694"/>
            <a:ext cx="2239212" cy="22145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DSC_0250.JPG"/>
          <p:cNvPicPr>
            <a:picLocks noChangeAspect="1"/>
          </p:cNvPicPr>
          <p:nvPr/>
        </p:nvPicPr>
        <p:blipFill>
          <a:blip r:embed="rId5" cstate="print"/>
          <a:srcRect l="8593" t="12500" r="13281" b="7812"/>
          <a:stretch>
            <a:fillRect/>
          </a:stretch>
        </p:blipFill>
        <p:spPr>
          <a:xfrm>
            <a:off x="5587679" y="3357562"/>
            <a:ext cx="3270601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85720" y="357166"/>
            <a:ext cx="7943880" cy="5967435"/>
          </a:xfrm>
        </p:spPr>
        <p:txBody>
          <a:bodyPr/>
          <a:lstStyle/>
          <a:p>
            <a:pPr marL="514350" indent="-514350" algn="ctr">
              <a:buFont typeface="+mj-lt"/>
              <a:buAutoNum type="arabicPeriod" startAt="3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Картотека пальчиковых игр по лексическим темам.</a:t>
            </a:r>
          </a:p>
          <a:p>
            <a:pPr marL="514350" indent="-514350">
              <a:buFont typeface="+mj-lt"/>
              <a:buAutoNum type="arabicPeriod" startAt="3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7156" y="928670"/>
          <a:ext cx="8572564" cy="39662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41"/>
                <a:gridCol w="2143141"/>
                <a:gridCol w="2143141"/>
                <a:gridCol w="2143141"/>
              </a:tblGrid>
              <a:tr h="428628">
                <a:tc>
                  <a:txBody>
                    <a:bodyPr/>
                    <a:lstStyle/>
                    <a:p>
                      <a:r>
                        <a:rPr lang="ru-RU" dirty="0" smtClean="0"/>
                        <a:t>осень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зима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весна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лето</a:t>
                      </a:r>
                      <a:endParaRPr lang="ru-RU" dirty="0"/>
                    </a:p>
                  </a:txBody>
                  <a:tcPr/>
                </a:tc>
              </a:tr>
              <a:tr h="3537593"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sz="1400" dirty="0" smtClean="0"/>
                        <a:t>«Давайте познакомимся»;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dirty="0" smtClean="0"/>
                        <a:t>«Детский сад.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dirty="0" smtClean="0"/>
                        <a:t> «Игрушки»;</a:t>
                      </a:r>
                      <a:br>
                        <a:rPr lang="ru-RU" sz="1400" dirty="0" smtClean="0"/>
                      </a:br>
                      <a:r>
                        <a:rPr lang="ru-RU" sz="1400" dirty="0" smtClean="0"/>
                        <a:t>-</a:t>
                      </a:r>
                      <a:r>
                        <a:rPr lang="ru-RU" sz="1400" baseline="0" dirty="0" smtClean="0"/>
                        <a:t> «Человек и осень»;</a:t>
                      </a:r>
                      <a:br>
                        <a:rPr lang="ru-RU" sz="1400" baseline="0" dirty="0" smtClean="0"/>
                      </a:br>
                      <a:r>
                        <a:rPr lang="ru-RU" sz="1400" baseline="0" dirty="0" smtClean="0"/>
                        <a:t>- «Овощи и фрукты»;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/>
                        <a:t> «Растения»;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/>
                        <a:t> «Домашние 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1400" baseline="0" dirty="0" smtClean="0"/>
                        <a:t>     животные»;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/>
                        <a:t> «Дикие животные»;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/>
                        <a:t> «Домашние птицы»;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/>
                        <a:t> «Зимующие птицы»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/>
                        <a:t> «День матери».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sz="1400" dirty="0" smtClean="0"/>
                        <a:t>«Мир зимы»;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/>
                        <a:t> «Мир сказок»;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/>
                        <a:t> «Новый год»;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/>
                        <a:t> «Зима в городе»;</a:t>
                      </a:r>
                      <a:br>
                        <a:rPr lang="ru-RU" sz="1400" baseline="0" dirty="0" smtClean="0"/>
                      </a:br>
                      <a:r>
                        <a:rPr lang="ru-RU" sz="1400" baseline="0" dirty="0" smtClean="0"/>
                        <a:t>- «Зимние забавы»;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/>
                        <a:t> «Зима в лесу»;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/>
                        <a:t> «Зимние виды спорта»;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/>
                        <a:t> «Я и моя семья»;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/>
                        <a:t> «Мой дом»;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/>
                        <a:t> «Мой город»;</a:t>
                      </a:r>
                    </a:p>
                    <a:p>
                      <a:pPr>
                        <a:buFontTx/>
                        <a:buNone/>
                      </a:pP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sz="1400" dirty="0" smtClean="0"/>
                        <a:t>«Наши бабушки и мамы»;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dirty="0" smtClean="0"/>
                        <a:t> «Электробытовые приборы»;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dirty="0" smtClean="0"/>
                        <a:t> «Человек и весна»;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/>
                        <a:t> «Одежда и обувь»;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/>
                        <a:t>«Народная культура и традиции»;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/>
                        <a:t>«Водный мир»;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/>
                        <a:t>«Профессии»;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/>
                        <a:t>«Весна»;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/>
                        <a:t>«Животные жарких стран»;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/>
                        <a:t>«Насекомые»;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-</a:t>
                      </a:r>
                      <a:r>
                        <a:rPr lang="ru-RU" sz="1400" baseline="0" dirty="0" smtClean="0"/>
                        <a:t> «</a:t>
                      </a:r>
                      <a:r>
                        <a:rPr lang="ru-RU" sz="1400" dirty="0" smtClean="0"/>
                        <a:t>Лето»;</a:t>
                      </a:r>
                      <a:br>
                        <a:rPr lang="ru-RU" sz="1400" dirty="0" smtClean="0"/>
                      </a:br>
                      <a:r>
                        <a:rPr lang="ru-RU" sz="1400" dirty="0" smtClean="0"/>
                        <a:t>-</a:t>
                      </a:r>
                      <a:r>
                        <a:rPr lang="ru-RU" sz="1400" baseline="0" dirty="0" smtClean="0"/>
                        <a:t> «Цветы»;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/>
                        <a:t>«Грибы»,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/>
                        <a:t> «Ягоды, фрукты»;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/>
                        <a:t> «Цветы»;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/>
                        <a:t> «Насекомые»;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/>
                        <a:t> «Животные»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400" baseline="0" dirty="0" smtClean="0"/>
                        <a:t>«Солнце, воздух и вода – наши лучшие друзья!»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/>
                        <a:t>« Дождь»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Рисунок 7" descr="9db909d711a403130c5be4f37815f5f4.jpg"/>
          <p:cNvPicPr>
            <a:picLocks noChangeAspect="1"/>
          </p:cNvPicPr>
          <p:nvPr/>
        </p:nvPicPr>
        <p:blipFill>
          <a:blip r:embed="rId2" cstate="print"/>
          <a:srcRect l="8333" t="6887" r="21354" b="10807"/>
          <a:stretch>
            <a:fillRect/>
          </a:stretch>
        </p:blipFill>
        <p:spPr>
          <a:xfrm>
            <a:off x="4714876" y="4429132"/>
            <a:ext cx="1857388" cy="2246328"/>
          </a:xfrm>
          <a:prstGeom prst="rect">
            <a:avLst/>
          </a:prstGeom>
        </p:spPr>
      </p:pic>
      <p:pic>
        <p:nvPicPr>
          <p:cNvPr id="9" name="Рисунок 8" descr="75014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16" y="4143380"/>
            <a:ext cx="1928826" cy="2405056"/>
          </a:xfrm>
          <a:prstGeom prst="rect">
            <a:avLst/>
          </a:prstGeom>
        </p:spPr>
      </p:pic>
      <p:pic>
        <p:nvPicPr>
          <p:cNvPr id="10" name="Рисунок 9" descr="592199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596" y="4357694"/>
            <a:ext cx="1785950" cy="2214578"/>
          </a:xfrm>
          <a:prstGeom prst="rect">
            <a:avLst/>
          </a:prstGeom>
        </p:spPr>
      </p:pic>
      <p:pic>
        <p:nvPicPr>
          <p:cNvPr id="11" name="Рисунок 10" descr="mini_4.jpg"/>
          <p:cNvPicPr>
            <a:picLocks noChangeAspect="1"/>
          </p:cNvPicPr>
          <p:nvPr/>
        </p:nvPicPr>
        <p:blipFill>
          <a:blip r:embed="rId5" cstate="print"/>
          <a:srcRect l="20887" r="23660" b="4651"/>
          <a:stretch>
            <a:fillRect/>
          </a:stretch>
        </p:blipFill>
        <p:spPr>
          <a:xfrm>
            <a:off x="2500298" y="4357694"/>
            <a:ext cx="1928826" cy="23026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SC_025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544705">
            <a:off x="4432477" y="2753056"/>
            <a:ext cx="1919928" cy="12799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4114800" cy="71438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Приложения: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1017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Шаблоны для рисования и лепки  пальчиками;</a:t>
            </a:r>
          </a:p>
          <a:p>
            <a:r>
              <a:rPr lang="ru-RU" sz="1800" dirty="0" smtClean="0"/>
              <a:t>Картотека пальчиковых игр в схемах;</a:t>
            </a:r>
          </a:p>
          <a:p>
            <a:r>
              <a:rPr lang="ru-RU" sz="1800" dirty="0" smtClean="0"/>
              <a:t>Атрибуты для пальчиковых игр;</a:t>
            </a:r>
          </a:p>
          <a:p>
            <a:r>
              <a:rPr lang="ru-RU" sz="1800" dirty="0" smtClean="0"/>
              <a:t>Пальчиковый театр;</a:t>
            </a:r>
          </a:p>
          <a:p>
            <a:r>
              <a:rPr lang="ru-RU" sz="1800" dirty="0" smtClean="0"/>
              <a:t>Шнуровки;</a:t>
            </a:r>
          </a:p>
          <a:p>
            <a:r>
              <a:rPr lang="ru-RU" sz="1800" dirty="0" smtClean="0"/>
              <a:t>Прищепки;                                              </a:t>
            </a:r>
          </a:p>
          <a:p>
            <a:r>
              <a:rPr lang="ru-RU" sz="1800" dirty="0" err="1" smtClean="0"/>
              <a:t>Массажор</a:t>
            </a:r>
            <a:r>
              <a:rPr lang="ru-RU" sz="1800" dirty="0" smtClean="0"/>
              <a:t>  </a:t>
            </a:r>
            <a:r>
              <a:rPr lang="ru-RU" sz="1800" dirty="0" err="1" smtClean="0"/>
              <a:t>су-джок</a:t>
            </a:r>
            <a:r>
              <a:rPr lang="ru-RU" sz="1800" dirty="0" smtClean="0"/>
              <a:t>;</a:t>
            </a:r>
            <a:endParaRPr lang="ru-RU" sz="1800" b="1" dirty="0" smtClean="0"/>
          </a:p>
          <a:p>
            <a:r>
              <a:rPr lang="ru-RU" sz="1800" dirty="0" smtClean="0"/>
              <a:t>Массажные мячики;</a:t>
            </a:r>
          </a:p>
          <a:p>
            <a:r>
              <a:rPr lang="ru-RU" sz="1800" dirty="0" smtClean="0"/>
              <a:t>Мозаики разных видов;</a:t>
            </a:r>
          </a:p>
          <a:p>
            <a:r>
              <a:rPr lang="ru-RU" sz="1800" dirty="0" smtClean="0"/>
              <a:t>Рамки- вкладыши;</a:t>
            </a:r>
          </a:p>
          <a:p>
            <a:r>
              <a:rPr lang="ru-RU" sz="1800" dirty="0" err="1" smtClean="0"/>
              <a:t>Пазлы</a:t>
            </a:r>
            <a:r>
              <a:rPr lang="ru-RU" sz="1800" dirty="0" smtClean="0"/>
              <a:t>;</a:t>
            </a:r>
          </a:p>
          <a:p>
            <a:r>
              <a:rPr lang="ru-RU" sz="1800" dirty="0" smtClean="0"/>
              <a:t>Кинетический песок;</a:t>
            </a:r>
          </a:p>
          <a:p>
            <a:r>
              <a:rPr lang="ru-RU" sz="1800" dirty="0" smtClean="0"/>
              <a:t> Тактильная доска.</a:t>
            </a:r>
          </a:p>
          <a:p>
            <a:endParaRPr lang="ru-RU" sz="1800" dirty="0" smtClean="0"/>
          </a:p>
          <a:p>
            <a:endParaRPr lang="ru-RU" sz="1800" dirty="0"/>
          </a:p>
        </p:txBody>
      </p:sp>
      <p:pic>
        <p:nvPicPr>
          <p:cNvPr id="9" name="Рисунок 8" descr="DSC_0254.JPG"/>
          <p:cNvPicPr>
            <a:picLocks noChangeAspect="1"/>
          </p:cNvPicPr>
          <p:nvPr/>
        </p:nvPicPr>
        <p:blipFill>
          <a:blip r:embed="rId4" cstate="print"/>
          <a:srcRect t="20833"/>
          <a:stretch>
            <a:fillRect/>
          </a:stretch>
        </p:blipFill>
        <p:spPr>
          <a:xfrm>
            <a:off x="5724128" y="548680"/>
            <a:ext cx="1443775" cy="17144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DSC_0260.JPG"/>
          <p:cNvPicPr>
            <a:picLocks noChangeAspect="1"/>
          </p:cNvPicPr>
          <p:nvPr/>
        </p:nvPicPr>
        <p:blipFill>
          <a:blip r:embed="rId5" cstate="print"/>
          <a:srcRect l="7031" t="13672" r="7031"/>
          <a:stretch>
            <a:fillRect/>
          </a:stretch>
        </p:blipFill>
        <p:spPr>
          <a:xfrm>
            <a:off x="6447277" y="4740241"/>
            <a:ext cx="2518471" cy="16866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IMG_20181121_13085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5400000" flipV="1">
            <a:off x="4508993" y="2195863"/>
            <a:ext cx="1782198" cy="2376264"/>
          </a:xfrm>
          <a:prstGeom prst="rect">
            <a:avLst/>
          </a:prstGeom>
        </p:spPr>
      </p:pic>
      <p:pic>
        <p:nvPicPr>
          <p:cNvPr id="12" name="Рисунок 11" descr="IMG_20181125_141522_159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16200000">
            <a:off x="1293543" y="5300202"/>
            <a:ext cx="1296144" cy="1730224"/>
          </a:xfrm>
          <a:prstGeom prst="rect">
            <a:avLst/>
          </a:prstGeom>
        </p:spPr>
      </p:pic>
      <p:pic>
        <p:nvPicPr>
          <p:cNvPr id="13" name="Рисунок 12" descr="IMG_20181120_133048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521792" y="476673"/>
            <a:ext cx="1350150" cy="1800200"/>
          </a:xfrm>
          <a:prstGeom prst="rect">
            <a:avLst/>
          </a:prstGeom>
        </p:spPr>
      </p:pic>
      <p:pic>
        <p:nvPicPr>
          <p:cNvPr id="14" name="Рисунок 13" descr="IMG_20181125_141602_657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rot="5400000">
            <a:off x="6854937" y="2442207"/>
            <a:ext cx="1964593" cy="2065971"/>
          </a:xfrm>
          <a:prstGeom prst="rect">
            <a:avLst/>
          </a:prstGeom>
        </p:spPr>
      </p:pic>
      <p:pic>
        <p:nvPicPr>
          <p:cNvPr id="15" name="Рисунок 14" descr="IMG_20181120_131350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 rot="16200000">
            <a:off x="3959888" y="4197284"/>
            <a:ext cx="1584176" cy="2808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071678"/>
            <a:ext cx="8305800" cy="100013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СПАСИБО ЗА ВНИМАНИЕ!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" name="Рисунок 5" descr="liniia-75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0430" y="3214686"/>
            <a:ext cx="2531166" cy="3181359"/>
          </a:xfrm>
          <a:prstGeom prst="rect">
            <a:avLst/>
          </a:prstGeom>
        </p:spPr>
      </p:pic>
      <p:pic>
        <p:nvPicPr>
          <p:cNvPr id="8" name="Рисунок 7" descr="Пальчи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3286124"/>
            <a:ext cx="3032124" cy="3032124"/>
          </a:xfrm>
          <a:prstGeom prst="rect">
            <a:avLst/>
          </a:prstGeom>
        </p:spPr>
      </p:pic>
      <p:pic>
        <p:nvPicPr>
          <p:cNvPr id="9" name="Рисунок 8" descr="maxresdefaul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43174" y="357166"/>
            <a:ext cx="3500462" cy="19690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лексей\Desktop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7140" y="714356"/>
            <a:ext cx="8025388" cy="56436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548680"/>
            <a:ext cx="6257940" cy="1428760"/>
          </a:xfrm>
        </p:spPr>
        <p:txBody>
          <a:bodyPr>
            <a:noAutofit/>
          </a:bodyPr>
          <a:lstStyle/>
          <a:p>
            <a:pPr algn="r"/>
            <a:r>
              <a:rPr lang="ru-RU" sz="2400" i="1" dirty="0" smtClean="0"/>
              <a:t/>
            </a:r>
            <a:br>
              <a:rPr lang="ru-RU" sz="2400" i="1" dirty="0" smtClean="0"/>
            </a:br>
            <a:endParaRPr lang="ru-RU" sz="24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43182"/>
            <a:ext cx="8043890" cy="3681418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Пальчиковые игры</a:t>
            </a:r>
            <a:r>
              <a:rPr lang="ru-RU" sz="2000" dirty="0" smtClean="0"/>
              <a:t> — это показ, инсценировка каких – либо рифмованных историй, сказок при помощи пальцев рук.</a:t>
            </a:r>
          </a:p>
          <a:p>
            <a:pPr algn="r"/>
            <a:endParaRPr lang="ru-RU" sz="2000" dirty="0" smtClean="0"/>
          </a:p>
          <a:p>
            <a:r>
              <a:rPr lang="ru-RU" sz="2000" b="1" dirty="0" smtClean="0"/>
              <a:t>О пальчиковых играх  </a:t>
            </a:r>
            <a:r>
              <a:rPr lang="ru-RU" sz="2000" dirty="0" smtClean="0"/>
              <a:t>можно говорить, как о великолепном универсальном, дидактическом и развивающем материале.</a:t>
            </a:r>
          </a:p>
          <a:p>
            <a:endParaRPr lang="ru-RU" sz="2000" dirty="0" smtClean="0"/>
          </a:p>
          <a:p>
            <a:r>
              <a:rPr lang="ru-RU" sz="2000" b="1" dirty="0" smtClean="0"/>
              <a:t>Связь пальцевой моторики и речевой функции</a:t>
            </a:r>
            <a:r>
              <a:rPr lang="ru-RU" sz="2000" dirty="0" smtClean="0"/>
              <a:t> была </a:t>
            </a:r>
          </a:p>
          <a:p>
            <a:pPr>
              <a:buNone/>
            </a:pPr>
            <a:r>
              <a:rPr lang="ru-RU" sz="2000" dirty="0" smtClean="0"/>
              <a:t>     подтверждена исследователями Института  возрастной</a:t>
            </a:r>
          </a:p>
          <a:p>
            <a:pPr>
              <a:buNone/>
            </a:pPr>
            <a:r>
              <a:rPr lang="ru-RU" sz="2000" dirty="0" smtClean="0"/>
              <a:t>     физиологии  Российской академии образования .</a:t>
            </a:r>
            <a:endParaRPr lang="ru-RU" sz="2000" dirty="0"/>
          </a:p>
        </p:txBody>
      </p:sp>
      <p:pic>
        <p:nvPicPr>
          <p:cNvPr id="4" name="Рисунок 3" descr="359fc01387a9dbaf77121811e2f674d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15140" y="714356"/>
            <a:ext cx="2007104" cy="1872208"/>
          </a:xfrm>
          <a:prstGeom prst="rect">
            <a:avLst/>
          </a:prstGeom>
        </p:spPr>
      </p:pic>
      <p:pic>
        <p:nvPicPr>
          <p:cNvPr id="5" name="Рисунок 4" descr="bratiki.jpg"/>
          <p:cNvPicPr>
            <a:picLocks noChangeAspect="1"/>
          </p:cNvPicPr>
          <p:nvPr/>
        </p:nvPicPr>
        <p:blipFill>
          <a:blip r:embed="rId3" cstate="print"/>
          <a:srcRect l="7036" r="17587"/>
          <a:stretch>
            <a:fillRect/>
          </a:stretch>
        </p:blipFill>
        <p:spPr>
          <a:xfrm>
            <a:off x="3786182" y="714356"/>
            <a:ext cx="2143140" cy="1857388"/>
          </a:xfrm>
          <a:prstGeom prst="rect">
            <a:avLst/>
          </a:prstGeom>
        </p:spPr>
      </p:pic>
      <p:pic>
        <p:nvPicPr>
          <p:cNvPr id="6" name="Рисунок 5" descr="0_62033_3e110352_X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72330" y="4786322"/>
            <a:ext cx="1958466" cy="1741328"/>
          </a:xfrm>
          <a:prstGeom prst="rect">
            <a:avLst/>
          </a:prstGeom>
        </p:spPr>
      </p:pic>
      <p:pic>
        <p:nvPicPr>
          <p:cNvPr id="7" name="Рисунок 6" descr="b6e025149809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71538" y="642918"/>
            <a:ext cx="1857388" cy="1857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5" y="785794"/>
            <a:ext cx="70723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 результатам исследований ученых  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ФГБНУ  Института  возрастной физиологии 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Российской академии образования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28662" y="2214554"/>
            <a:ext cx="64686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Если</a:t>
            </a:r>
            <a:r>
              <a:rPr lang="ru-RU" sz="2800" dirty="0" smtClean="0"/>
              <a:t>  развитие движений пальцев </a:t>
            </a:r>
          </a:p>
          <a:p>
            <a:r>
              <a:rPr lang="ru-RU" sz="2800" dirty="0" smtClean="0"/>
              <a:t>соответствует возрасту,</a:t>
            </a:r>
            <a:endParaRPr lang="ru-RU" sz="2800" dirty="0"/>
          </a:p>
        </p:txBody>
      </p:sp>
      <p:sp>
        <p:nvSpPr>
          <p:cNvPr id="5" name="Выгнутая вправо стрелка 4"/>
          <p:cNvSpPr/>
          <p:nvPr/>
        </p:nvSpPr>
        <p:spPr>
          <a:xfrm>
            <a:off x="7072330" y="2428868"/>
            <a:ext cx="1643074" cy="192882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28860" y="4786322"/>
            <a:ext cx="64294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То</a:t>
            </a:r>
            <a:r>
              <a:rPr lang="ru-RU" sz="2800" dirty="0" smtClean="0"/>
              <a:t> и речевое развитие находится в пределах  нормы и наоборот!</a:t>
            </a:r>
            <a:endParaRPr lang="ru-RU" sz="2800" dirty="0"/>
          </a:p>
        </p:txBody>
      </p:sp>
      <p:sp>
        <p:nvSpPr>
          <p:cNvPr id="8" name="Выгнутая влево стрелка 7"/>
          <p:cNvSpPr/>
          <p:nvPr/>
        </p:nvSpPr>
        <p:spPr>
          <a:xfrm>
            <a:off x="500034" y="3571876"/>
            <a:ext cx="1571636" cy="214314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9" name="Рисунок 8" descr="n971306.jpg"/>
          <p:cNvPicPr>
            <a:picLocks noChangeAspect="1"/>
          </p:cNvPicPr>
          <p:nvPr/>
        </p:nvPicPr>
        <p:blipFill>
          <a:blip r:embed="rId2" cstate="print"/>
          <a:srcRect t="26626"/>
          <a:stretch>
            <a:fillRect/>
          </a:stretch>
        </p:blipFill>
        <p:spPr>
          <a:xfrm>
            <a:off x="2571736" y="3286124"/>
            <a:ext cx="4000528" cy="150019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324360"/>
          </a:xfrm>
        </p:spPr>
        <p:txBody>
          <a:bodyPr>
            <a:normAutofit/>
          </a:bodyPr>
          <a:lstStyle/>
          <a:p>
            <a:pPr marL="180975" indent="-180975"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Пальчиковые игры развивают мелкую моторику, что </a:t>
            </a:r>
          </a:p>
          <a:p>
            <a:pPr marL="180975" indent="-180975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стимулирует развитие речевых центров. Развитие мелкой моторики </a:t>
            </a:r>
          </a:p>
          <a:p>
            <a:pPr marL="180975" indent="-180975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готовит руки ребёнка к разнообразным действиям в будущем: </a:t>
            </a:r>
          </a:p>
          <a:p>
            <a:pPr marL="180975" indent="-180975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рисованию, письму, различным манипуляциям с предметами и т. д.</a:t>
            </a:r>
          </a:p>
          <a:p>
            <a:pPr marL="180975" indent="-180975">
              <a:spcBef>
                <a:spcPts val="0"/>
              </a:spcBef>
              <a:buNone/>
            </a:pPr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 marL="180975" indent="-180975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Занятия пальчиковыми играми способствуют расширению словарного </a:t>
            </a:r>
          </a:p>
          <a:p>
            <a:pPr marL="180975" indent="-180975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запаса, а если стихотворение не проговаривать, а напевать - то и музыкального слуха.</a:t>
            </a:r>
          </a:p>
          <a:p>
            <a:pPr marL="180975" indent="-180975"/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 marL="180975" indent="-180975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Занятия пальчиковыми играми помогают достичь тесного контакта, в </a:t>
            </a:r>
          </a:p>
          <a:p>
            <a:pPr marL="180975" indent="-180975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том числе и тактильного, между взрослым и ребёнком, что </a:t>
            </a:r>
          </a:p>
          <a:p>
            <a:pPr marL="180975" indent="-180975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положительно сказывается на дальнейших отношениях между ними и, наконец, такие занятия, как правило, очень нравятся малышам.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ello_html_45a8a9e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4" y="214290"/>
            <a:ext cx="3571900" cy="185738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42910" y="785794"/>
            <a:ext cx="535785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Значение</a:t>
            </a:r>
          </a:p>
          <a:p>
            <a:pPr algn="ctr"/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пальчиковых игр: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Формировать у детей основы речевой моторики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на основе пальчиковых игр.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8554870" cy="4949632"/>
          </a:xfrm>
        </p:spPr>
        <p:txBody>
          <a:bodyPr>
            <a:normAutofit fontScale="92500" lnSpcReduction="20000"/>
          </a:bodyPr>
          <a:lstStyle/>
          <a:p>
            <a:pPr marL="514350" indent="-514350" fontAlgn="base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Задачи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514350" indent="-514350"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Развивать мелкую мускулатуру пальцев руки, точную координацию движений.</a:t>
            </a:r>
          </a:p>
          <a:p>
            <a:pPr marL="514350" indent="-514350"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Совершенствовать зрительно–двигательную координацию и ориентировку в пространстве.</a:t>
            </a:r>
          </a:p>
          <a:p>
            <a:pPr marL="514350" indent="-514350"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Совершенствовать умение детей учитывать сенсорные свойства предметов в различных видах деятельности: пальчиковые игры с предметами, изобразительной, конструктивной.</a:t>
            </a:r>
          </a:p>
          <a:p>
            <a:pPr marL="514350" indent="-514350"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Совершенствовать умение подражать взрослому, понимать смысл речи.</a:t>
            </a:r>
          </a:p>
          <a:p>
            <a:pPr marL="514350" indent="-514350"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Совершенствовать произвольное внимание, зрительную память, аналитическое восприятие речи.</a:t>
            </a:r>
          </a:p>
          <a:p>
            <a:pPr marL="514350" indent="-514350"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Повысить заинтересованность родителей в вопросах развития мелкой моторики рук и привлечь их к работе по созданию развивающей среды в группе.</a:t>
            </a:r>
          </a:p>
          <a:p>
            <a:endParaRPr lang="ru-RU" dirty="0"/>
          </a:p>
        </p:txBody>
      </p:sp>
      <p:pic>
        <p:nvPicPr>
          <p:cNvPr id="4" name="Рисунок 3" descr="efaa2374e3b73d1d80ae2ae6ca4f0a0b07485b22_59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86644" y="928670"/>
            <a:ext cx="1643074" cy="1428760"/>
          </a:xfrm>
          <a:prstGeom prst="rect">
            <a:avLst/>
          </a:prstGeom>
        </p:spPr>
      </p:pic>
      <p:pic>
        <p:nvPicPr>
          <p:cNvPr id="5" name="Рисунок 4" descr="553664187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7686" y="5857892"/>
            <a:ext cx="2628918" cy="857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image.png"/>
          <p:cNvPicPr>
            <a:picLocks noChangeAspect="1"/>
          </p:cNvPicPr>
          <p:nvPr/>
        </p:nvPicPr>
        <p:blipFill>
          <a:blip r:embed="rId2" cstate="print"/>
          <a:srcRect l="17896" t="16674" r="14329" b="16674"/>
          <a:stretch>
            <a:fillRect/>
          </a:stretch>
        </p:blipFill>
        <p:spPr>
          <a:xfrm>
            <a:off x="1785918" y="5643578"/>
            <a:ext cx="1000132" cy="107157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7615262" cy="571504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Виды пальчиковых игр: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428596" y="1071546"/>
            <a:ext cx="4286280" cy="5572142"/>
          </a:xfrm>
        </p:spPr>
        <p:txBody>
          <a:bodyPr>
            <a:normAutofit fontScale="70000" lnSpcReduction="20000"/>
          </a:bodyPr>
          <a:lstStyle/>
          <a:p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Игры-манипуляции</a:t>
            </a:r>
          </a:p>
          <a:p>
            <a:pPr marL="87313" indent="-87313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развивают воображение, </a:t>
            </a:r>
          </a:p>
          <a:p>
            <a:pPr marL="87313" indent="-87313"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когда ребенок в  каждом </a:t>
            </a:r>
          </a:p>
          <a:p>
            <a:pPr marL="87313" indent="-87313"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пальчике видит </a:t>
            </a:r>
          </a:p>
          <a:p>
            <a:pPr marL="87313" indent="-87313"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определенный  образ.</a:t>
            </a:r>
          </a:p>
          <a:p>
            <a:pPr marL="87313" indent="-87313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Пальчиковые игры с</a:t>
            </a:r>
          </a:p>
          <a:p>
            <a:pPr>
              <a:buNone/>
            </a:pP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 предметами</a:t>
            </a:r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300" dirty="0" smtClean="0"/>
              <a:t>карандашом, палочками, </a:t>
            </a:r>
          </a:p>
          <a:p>
            <a:pPr marL="0" indent="0">
              <a:buNone/>
            </a:pPr>
            <a:r>
              <a:rPr lang="ru-RU" sz="2300" dirty="0" smtClean="0"/>
              <a:t>прищепками, шнуровками, </a:t>
            </a:r>
          </a:p>
          <a:p>
            <a:pPr marL="0" indent="0">
              <a:buNone/>
            </a:pPr>
            <a:r>
              <a:rPr lang="ru-RU" sz="2300" dirty="0" smtClean="0"/>
              <a:t>природным материалом)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/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Пальчиковые </a:t>
            </a:r>
          </a:p>
          <a:p>
            <a:pPr marL="273050" indent="-273050">
              <a:buNone/>
            </a:pP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b="1" i="1" u="sng" dirty="0" err="1" smtClean="0">
                <a:latin typeface="Times New Roman" pitchFamily="18" charset="0"/>
                <a:cs typeface="Times New Roman" pitchFamily="18" charset="0"/>
              </a:rPr>
              <a:t>кинезиологические</a:t>
            </a: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  игры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(гимнастика мозга через движения рук)</a:t>
            </a:r>
          </a:p>
          <a:p>
            <a:pPr marL="273050" indent="-2730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Такие игры позволяют межполушарное взаимодействие, улучшают мыслительную деятельность,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стрессоустойчивость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, способствуют улучшению памяти и внимания</a:t>
            </a:r>
            <a:r>
              <a:rPr lang="ru-RU" sz="2300" dirty="0" smtClean="0"/>
              <a:t>.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5072066" y="1000108"/>
            <a:ext cx="3929090" cy="550072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1800" b="1" i="1" u="sng" dirty="0" smtClean="0">
                <a:latin typeface="Times New Roman" pitchFamily="18" charset="0"/>
                <a:cs typeface="Times New Roman" pitchFamily="18" charset="0"/>
              </a:rPr>
              <a:t>Пальчиковые игры, с элементами  </a:t>
            </a:r>
            <a:r>
              <a:rPr lang="ru-RU" sz="1800" b="1" i="1" u="sng" dirty="0" err="1" smtClean="0">
                <a:latin typeface="Times New Roman" pitchFamily="18" charset="0"/>
                <a:cs typeface="Times New Roman" pitchFamily="18" charset="0"/>
              </a:rPr>
              <a:t>самомассаж</a:t>
            </a:r>
            <a:r>
              <a:rPr lang="ru-RU" sz="1800" b="1" i="1" dirty="0" err="1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1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   Здесь применяются традиционные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    массажные движения - растирание, </a:t>
            </a:r>
          </a:p>
          <a:p>
            <a:pPr>
              <a:spcBef>
                <a:spcPts val="0"/>
              </a:spcBef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     разминание, пощипывание, надавливание.</a:t>
            </a:r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Font typeface="Arial" pitchFamily="34" charset="0"/>
              <a:buChar char="•"/>
            </a:pPr>
            <a:r>
              <a:rPr lang="ru-RU" sz="1800" b="1" i="1" u="sng" dirty="0" smtClean="0">
                <a:latin typeface="Times New Roman" pitchFamily="18" charset="0"/>
                <a:cs typeface="Times New Roman" pitchFamily="18" charset="0"/>
              </a:rPr>
              <a:t>Активные игры со стихотворным сопровождением</a:t>
            </a:r>
            <a:endParaRPr lang="ru-RU" sz="1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87313" indent="-87313">
              <a:buNone/>
            </a:pPr>
            <a:r>
              <a:rPr lang="ru-RU" sz="1500" dirty="0" smtClean="0"/>
              <a:t>      </a:t>
            </a:r>
            <a:r>
              <a:rPr lang="ru-RU" sz="1700" dirty="0" smtClean="0"/>
              <a:t>пальчиковая гимнастика ,  </a:t>
            </a:r>
          </a:p>
          <a:p>
            <a:pPr marL="87313" indent="-87313">
              <a:buNone/>
            </a:pPr>
            <a:r>
              <a:rPr lang="ru-RU" sz="1700" dirty="0" smtClean="0"/>
              <a:t>      представленная в группе  в виде </a:t>
            </a:r>
          </a:p>
          <a:p>
            <a:pPr marL="87313" indent="-87313">
              <a:buNone/>
            </a:pPr>
            <a:r>
              <a:rPr lang="ru-RU" sz="1700" dirty="0" smtClean="0"/>
              <a:t>      картотеки)</a:t>
            </a:r>
            <a:endParaRPr lang="ru-RU" sz="1600" b="1" dirty="0" smtClean="0"/>
          </a:p>
          <a:p>
            <a:pPr marL="87313" lvl="0" indent="-87313">
              <a:buFont typeface="Arial" pitchFamily="34" charset="0"/>
              <a:buChar char="•"/>
            </a:pPr>
            <a:r>
              <a:rPr lang="ru-RU" sz="1700" b="1" i="1" u="sng" dirty="0" smtClean="0"/>
              <a:t> </a:t>
            </a:r>
            <a:r>
              <a:rPr lang="ru-RU" sz="1600" b="1" i="1" u="sng" dirty="0" smtClean="0"/>
              <a:t>Пальчиковые игры с      музыкальным сопровождением</a:t>
            </a:r>
            <a:r>
              <a:rPr lang="ru-RU" sz="1600" i="1" u="sng" dirty="0" smtClean="0"/>
              <a:t> </a:t>
            </a:r>
          </a:p>
          <a:p>
            <a:pPr marL="87313" lvl="0" indent="-87313">
              <a:buNone/>
            </a:pPr>
            <a:r>
              <a:rPr lang="ru-RU" sz="1700" dirty="0" smtClean="0"/>
              <a:t>( игры с синтезом музыка, речи и движениями рук).</a:t>
            </a:r>
          </a:p>
          <a:p>
            <a:pPr marL="87313" indent="-87313">
              <a:buFont typeface="Arial" pitchFamily="34" charset="0"/>
              <a:buChar char="•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user\Desktop\palchikovaya_gimnastika_zima-02.jpg_igr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5357826"/>
            <a:ext cx="1857388" cy="1357322"/>
          </a:xfrm>
          <a:prstGeom prst="rect">
            <a:avLst/>
          </a:prstGeom>
          <a:noFill/>
        </p:spPr>
      </p:pic>
      <p:pic>
        <p:nvPicPr>
          <p:cNvPr id="11" name="Рисунок 10" descr="i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00364" y="5715016"/>
            <a:ext cx="785818" cy="1000132"/>
          </a:xfrm>
          <a:prstGeom prst="rect">
            <a:avLst/>
          </a:prstGeom>
        </p:spPr>
      </p:pic>
      <p:pic>
        <p:nvPicPr>
          <p:cNvPr id="12" name="Рисунок 11" descr="IMG_20181120_13135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14678" y="2714620"/>
            <a:ext cx="1825423" cy="1428760"/>
          </a:xfrm>
          <a:prstGeom prst="rect">
            <a:avLst/>
          </a:prstGeom>
        </p:spPr>
      </p:pic>
      <p:pic>
        <p:nvPicPr>
          <p:cNvPr id="13" name="Рисунок 12" descr="3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071802" y="1142984"/>
            <a:ext cx="1785950" cy="1295400"/>
          </a:xfrm>
          <a:prstGeom prst="rect">
            <a:avLst/>
          </a:prstGeom>
        </p:spPr>
      </p:pic>
      <p:pic>
        <p:nvPicPr>
          <p:cNvPr id="14" name="Рисунок 13" descr="img1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643438" y="5357826"/>
            <a:ext cx="2069765" cy="13573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21444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Использование пальчиковых игр 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период адаптации детей раннего возраста 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к условиям ДОУ.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14678" y="1500174"/>
            <a:ext cx="5786478" cy="300039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Пальчиковые игры позволяют наладить доверительные отношения между взрослым и ребенком;</a:t>
            </a:r>
          </a:p>
          <a:p>
            <a:r>
              <a:rPr lang="ru-RU" sz="2000" dirty="0" smtClean="0"/>
              <a:t>Помогают  детям преодолеть стрессовые ситуации, связанные с протеканием процесса адаптации;</a:t>
            </a:r>
          </a:p>
          <a:p>
            <a:r>
              <a:rPr lang="ru-RU" sz="2000" dirty="0" smtClean="0"/>
              <a:t>Пальчиковые игры дарят малышам минуты радости,  вызывают у них  положительное отношение к детскому саду.</a:t>
            </a:r>
            <a:endParaRPr lang="ru-RU" sz="2000" dirty="0"/>
          </a:p>
        </p:txBody>
      </p:sp>
      <p:pic>
        <p:nvPicPr>
          <p:cNvPr id="4" name="Рисунок 3" descr="IMG_20181126_1559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48264" y="4293096"/>
            <a:ext cx="1743658" cy="2324877"/>
          </a:xfrm>
          <a:prstGeom prst="rect">
            <a:avLst/>
          </a:prstGeom>
        </p:spPr>
      </p:pic>
      <p:pic>
        <p:nvPicPr>
          <p:cNvPr id="5" name="Рисунок 4" descr="IMG_20181126_1608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86116" y="4429132"/>
            <a:ext cx="3250143" cy="2276872"/>
          </a:xfrm>
          <a:prstGeom prst="rect">
            <a:avLst/>
          </a:prstGeom>
        </p:spPr>
      </p:pic>
      <p:pic>
        <p:nvPicPr>
          <p:cNvPr id="6" name="Рисунок 5" descr="IMG_20181126_161428_64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34" y="3571876"/>
            <a:ext cx="2087055" cy="3096344"/>
          </a:xfrm>
          <a:prstGeom prst="rect">
            <a:avLst/>
          </a:prstGeom>
        </p:spPr>
      </p:pic>
      <p:pic>
        <p:nvPicPr>
          <p:cNvPr id="7" name="Рисунок 6" descr="IMG_20181126_16042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7544" y="1124744"/>
            <a:ext cx="2843808" cy="21328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571480"/>
            <a:ext cx="82868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Этапы разучивания пальчиковых игр 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с младшими дошкольниками.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857488" y="1571612"/>
            <a:ext cx="2786082" cy="121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Воспитатель </a:t>
            </a:r>
          </a:p>
          <a:p>
            <a:pPr algn="ctr"/>
            <a:r>
              <a:rPr lang="ru-RU" dirty="0" smtClean="0"/>
              <a:t>сам  объясняет и показывает игру ребенку .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572132" y="2780928"/>
            <a:ext cx="2714644" cy="1368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Взрослый показывает игру, манипулируя пальцами и рукой ребенка.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72066" y="5000636"/>
            <a:ext cx="3000396" cy="1428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Взрослый и ребенок выполняют движения одновременно, взрослый проговаривает  текст.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42910" y="4941168"/>
            <a:ext cx="3000396" cy="14521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Ребенок выполняет движения с необходимой помощью взрослого, который произносит текст.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4282" y="2852936"/>
            <a:ext cx="2857520" cy="1368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Ребенок выполняет движения и проговаривает  текст, взрослый подсказывает и помогает.</a:t>
            </a:r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5857884" y="2000240"/>
            <a:ext cx="1214446" cy="42862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6948264" y="4221088"/>
            <a:ext cx="427488" cy="57606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3707904" y="5589240"/>
            <a:ext cx="1214446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1691680" y="4365104"/>
            <a:ext cx="648072" cy="50405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0800000" flipV="1">
            <a:off x="1643042" y="1928802"/>
            <a:ext cx="1071570" cy="85725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Рисунок 15" descr="maxresdefaul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86116" y="2857496"/>
            <a:ext cx="2000264" cy="2000264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1954</TotalTime>
  <Words>684</Words>
  <Application>Microsoft Office PowerPoint</Application>
  <PresentationFormat>Экран (4:3)</PresentationFormat>
  <Paragraphs>170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  «Пальчиковые игры, как средство речевого развития   младших  дошкольников в условиях реализации ФГОС ДО»</vt:lpstr>
      <vt:lpstr>Слайд 2</vt:lpstr>
      <vt:lpstr> </vt:lpstr>
      <vt:lpstr>Слайд 4</vt:lpstr>
      <vt:lpstr>  </vt:lpstr>
      <vt:lpstr>          Цель: Формировать у детей основы речевой моторики              на основе пальчиковых игр. </vt:lpstr>
      <vt:lpstr>Виды пальчиковых игр:</vt:lpstr>
      <vt:lpstr>Использование пальчиковых игр  в период адаптации детей раннего возраста               к условиям ДОУ.</vt:lpstr>
      <vt:lpstr>Слайд 9</vt:lpstr>
      <vt:lpstr>Слайд 10</vt:lpstr>
      <vt:lpstr>Таким образом…</vt:lpstr>
      <vt:lpstr>Систематическая работа по развитию мелкой моторики и речи у детей с использованием пальчиковых игр,  дает свои результаты:</vt:lpstr>
      <vt:lpstr>Материалы, используемые в развитии пальчиковых игр в ДОУ:</vt:lpstr>
      <vt:lpstr>Слайд 14</vt:lpstr>
      <vt:lpstr> 4.    Приложения: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«Пальчиковые игры как средство развития речи у детей раннего и младшего дошкольного возраста»</dc:title>
  <dc:creator>Volodya</dc:creator>
  <cp:lastModifiedBy>user</cp:lastModifiedBy>
  <cp:revision>210</cp:revision>
  <dcterms:created xsi:type="dcterms:W3CDTF">2018-04-04T15:51:09Z</dcterms:created>
  <dcterms:modified xsi:type="dcterms:W3CDTF">2018-11-27T11:12:46Z</dcterms:modified>
</cp:coreProperties>
</file>