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64" r:id="rId6"/>
    <p:sldId id="265" r:id="rId7"/>
    <p:sldId id="266" r:id="rId8"/>
    <p:sldId id="267" r:id="rId9"/>
    <p:sldId id="268" r:id="rId10"/>
    <p:sldId id="270" r:id="rId11"/>
    <p:sldId id="271" r:id="rId12"/>
    <p:sldId id="272" r:id="rId13"/>
    <p:sldId id="274" r:id="rId14"/>
    <p:sldId id="275" r:id="rId15"/>
    <p:sldId id="276" r:id="rId16"/>
    <p:sldId id="277" r:id="rId17"/>
    <p:sldId id="278" r:id="rId18"/>
    <p:sldId id="25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267F"/>
    <a:srgbClr val="A167A4"/>
    <a:srgbClr val="1F5480"/>
    <a:srgbClr val="2A2F4D"/>
    <a:srgbClr val="2E2C2D"/>
    <a:srgbClr val="47627F"/>
    <a:srgbClr val="04105A"/>
    <a:srgbClr val="ED613E"/>
    <a:srgbClr val="BF3C48"/>
    <a:srgbClr val="856E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2" d="100"/>
          <a:sy n="62" d="100"/>
        </p:scale>
        <p:origin x="-2078" y="-62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366"/>
            <a:ext cx="9143024" cy="6857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f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918" y="254318"/>
            <a:ext cx="8439665" cy="2387600"/>
          </a:xfrm>
        </p:spPr>
        <p:txBody>
          <a:bodyPr>
            <a:normAutofit/>
          </a:bodyPr>
          <a:lstStyle/>
          <a:p>
            <a:r>
              <a:rPr lang="ru-RU" sz="660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</a:rPr>
              <a:t>Симфоническая </a:t>
            </a:r>
            <a:r>
              <a:rPr lang="ru-RU" sz="6600" dirty="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</a:rPr>
              <a:t>сюита «</a:t>
            </a:r>
            <a:r>
              <a:rPr lang="ru-RU" sz="6600" dirty="0" err="1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</a:rPr>
              <a:t>Шехерезада</a:t>
            </a:r>
            <a:r>
              <a:rPr lang="ru-RU" sz="6600" dirty="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</a:rPr>
              <a:t>»</a:t>
            </a:r>
            <a:endParaRPr lang="en-US" sz="6600" dirty="0">
              <a:ln w="0"/>
              <a:solidFill>
                <a:schemeClr val="bg1"/>
              </a:solidFill>
              <a:effectLst>
                <a:reflection blurRad="6350" stA="53000" endA="300" endPos="35500" dir="5400000" sy="-90000" algn="bl" rotWithShape="0"/>
              </a:effectLst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98548" y="3150972"/>
            <a:ext cx="4992624" cy="1146707"/>
          </a:xfrm>
        </p:spPr>
        <p:txBody>
          <a:bodyPr>
            <a:normAutofit fontScale="55000" lnSpcReduction="20000"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Урок музыки 8 класс</a:t>
            </a:r>
          </a:p>
          <a:p>
            <a:r>
              <a:rPr lang="ru-RU" sz="2800" dirty="0">
                <a:solidFill>
                  <a:schemeClr val="bg1"/>
                </a:solidFill>
              </a:rPr>
              <a:t>у</a:t>
            </a:r>
            <a:r>
              <a:rPr lang="ru-RU" sz="2800" dirty="0" smtClean="0">
                <a:solidFill>
                  <a:schemeClr val="bg1"/>
                </a:solidFill>
              </a:rPr>
              <a:t>читель музыки ГОУ ЛНР ССШ №18 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им. В. Д. </a:t>
            </a:r>
            <a:r>
              <a:rPr lang="ru-RU" sz="2800" dirty="0" err="1" smtClean="0">
                <a:solidFill>
                  <a:schemeClr val="bg1"/>
                </a:solidFill>
              </a:rPr>
              <a:t>Болотова</a:t>
            </a:r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Воробьева Н.В.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6054"/>
            <a:ext cx="7971653" cy="10256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6F267F"/>
                </a:solidFill>
              </a:rPr>
              <a:t/>
            </a:r>
            <a:br>
              <a:rPr lang="ru-RU" sz="3100" b="1" dirty="0" smtClean="0">
                <a:solidFill>
                  <a:srgbClr val="6F267F"/>
                </a:solidFill>
              </a:rPr>
            </a:br>
            <a:r>
              <a:rPr lang="ru-RU" sz="3100" b="1" dirty="0">
                <a:solidFill>
                  <a:srgbClr val="6F267F"/>
                </a:solidFill>
              </a:rPr>
              <a:t/>
            </a:r>
            <a:br>
              <a:rPr lang="ru-RU" sz="3100" b="1" dirty="0">
                <a:solidFill>
                  <a:srgbClr val="6F267F"/>
                </a:solidFill>
              </a:rPr>
            </a:br>
            <a:r>
              <a:rPr lang="ru-RU" sz="3100" b="1" dirty="0" smtClean="0">
                <a:solidFill>
                  <a:srgbClr val="6F267F"/>
                </a:solidFill>
              </a:rPr>
              <a:t/>
            </a:r>
            <a:br>
              <a:rPr lang="ru-RU" sz="3100" b="1" dirty="0" smtClean="0">
                <a:solidFill>
                  <a:srgbClr val="6F267F"/>
                </a:solidFill>
              </a:rPr>
            </a:br>
            <a:r>
              <a:rPr lang="ru-RU" sz="3100" b="1" dirty="0" smtClean="0">
                <a:solidFill>
                  <a:srgbClr val="6F267F"/>
                </a:solidFill>
              </a:rPr>
              <a:t>II </a:t>
            </a:r>
            <a:r>
              <a:rPr lang="ru-RU" sz="3100" b="1" dirty="0">
                <a:solidFill>
                  <a:srgbClr val="6F267F"/>
                </a:solidFill>
              </a:rPr>
              <a:t>часть – «Фантастический </a:t>
            </a:r>
            <a:r>
              <a:rPr lang="ru-RU" sz="3100" b="1" dirty="0" smtClean="0">
                <a:solidFill>
                  <a:srgbClr val="6F267F"/>
                </a:solidFill>
              </a:rPr>
              <a:t>рассказ</a:t>
            </a:r>
            <a:br>
              <a:rPr lang="ru-RU" sz="3100" b="1" dirty="0" smtClean="0">
                <a:solidFill>
                  <a:srgbClr val="6F267F"/>
                </a:solidFill>
              </a:rPr>
            </a:br>
            <a:r>
              <a:rPr lang="ru-RU" sz="3100" b="1" dirty="0" smtClean="0">
                <a:solidFill>
                  <a:srgbClr val="6F267F"/>
                </a:solidFill>
              </a:rPr>
              <a:t> </a:t>
            </a:r>
            <a:r>
              <a:rPr lang="ru-RU" sz="3100" b="1" dirty="0" err="1">
                <a:solidFill>
                  <a:srgbClr val="6F267F"/>
                </a:solidFill>
              </a:rPr>
              <a:t>Календера</a:t>
            </a:r>
            <a:r>
              <a:rPr lang="ru-RU" sz="3100" b="1" dirty="0">
                <a:solidFill>
                  <a:srgbClr val="6F267F"/>
                </a:solidFill>
              </a:rPr>
              <a:t>-царевича»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«</a:t>
            </a:r>
            <a:r>
              <a:rPr lang="ru-RU" dirty="0"/>
              <a:t>Дошло до меня, о великий царь….» - так начинает </a:t>
            </a:r>
            <a:r>
              <a:rPr lang="ru-RU" dirty="0" err="1"/>
              <a:t>Шехеразада</a:t>
            </a:r>
            <a:r>
              <a:rPr lang="ru-RU" dirty="0"/>
              <a:t> каждую свою новую сказку. Этим словам соответствует появляющаяся в начале каждой части сюиты вдохновенная мелодия скрипки – тема </a:t>
            </a:r>
            <a:r>
              <a:rPr lang="ru-RU" dirty="0" err="1"/>
              <a:t>Шехеразады</a:t>
            </a:r>
            <a:r>
              <a:rPr lang="ru-RU" dirty="0"/>
              <a:t>. Но во 2 части рассказчица ведет повествование от имени героя – </a:t>
            </a:r>
            <a:r>
              <a:rPr lang="ru-RU" dirty="0" err="1"/>
              <a:t>Календера</a:t>
            </a:r>
            <a:r>
              <a:rPr lang="ru-RU" dirty="0"/>
              <a:t>-царевича. </a:t>
            </a:r>
            <a:r>
              <a:rPr lang="ru-RU" dirty="0" err="1"/>
              <a:t>Календерами</a:t>
            </a:r>
            <a:r>
              <a:rPr lang="ru-RU" dirty="0"/>
              <a:t> на Востоке называли бродячих монахов, живущих подаянием. Герой арабской сказки — царевич, во избежание опасностей переодевается в монашескую одежду. Музыка воспроизводит картины фантастической битвы и подвигов героя.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455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889686"/>
            <a:ext cx="7886700" cy="80100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</a:rPr>
              <a:t>III часть, сказка о царевиче и царевне.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Лирический центр сюиты - III часть, сказка о царевиче и царевне. Ее главные персонажи обрисованы с помощью двух тем восточного характера – мечтательной и нежной темы влюбленного царевича и грациозно-кокетливой темы царевны. Схожестью интонаций композитор подчеркивает общие нежные чувства между героями.</a:t>
            </a:r>
          </a:p>
        </p:txBody>
      </p:sp>
    </p:spTree>
    <p:extLst>
      <p:ext uri="{BB962C8B-B14F-4D97-AF65-F5344CB8AC3E}">
        <p14:creationId xmlns:p14="http://schemas.microsoft.com/office/powerpoint/2010/main" val="176706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025611"/>
            <a:ext cx="7886700" cy="6650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</a:rPr>
              <a:t>Сказочное повествование подходит к концу.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 </a:t>
            </a:r>
            <a:r>
              <a:rPr lang="ru-RU" dirty="0"/>
              <a:t>IV части сюиты 2 картины: «Багдадский праздник» и «Корабль разбивающийся о скалу с медным всадником». «…Дошло до меня, о счастливый царь», - начинает новую сказку </a:t>
            </a:r>
            <a:r>
              <a:rPr lang="ru-RU" dirty="0" err="1"/>
              <a:t>Шехеразада</a:t>
            </a:r>
            <a:r>
              <a:rPr lang="ru-RU" dirty="0"/>
              <a:t>. Но теперь ее мелодия звучит взволнованно, ведь она собирается рассказать не только о радостных, но и о страшных событиях.</a:t>
            </a:r>
          </a:p>
          <a:p>
            <a:r>
              <a:rPr lang="ru-RU" dirty="0"/>
              <a:t>Яркая картина народного праздника в Багдаде - грандиозный финал сюиты - объединяет многие ее темы, словно «собирает» героев произведения на веселом празднике. Но неожиданно веселье сменяется картиной грозного, бушующего моря. Корабль несется неудержимо к гибели и разбивается о скалу с медным всадником. </a:t>
            </a:r>
          </a:p>
          <a:p>
            <a:r>
              <a:rPr lang="ru-RU" dirty="0"/>
              <a:t>В небольшом эпилоге сюиты в последний раз появляются главные герои: это тихая и умиротворенная тема </a:t>
            </a:r>
            <a:r>
              <a:rPr lang="ru-RU" dirty="0" err="1"/>
              <a:t>Шахриара</a:t>
            </a:r>
            <a:r>
              <a:rPr lang="ru-RU" dirty="0"/>
              <a:t> и завершающая произведение поэтичная тема юной и мудрой </a:t>
            </a:r>
            <a:r>
              <a:rPr lang="ru-RU" dirty="0" err="1"/>
              <a:t>Шехеразады</a:t>
            </a:r>
            <a:r>
              <a:rPr lang="ru-RU" dirty="0"/>
              <a:t>.</a:t>
            </a:r>
          </a:p>
          <a:p>
            <a:r>
              <a:rPr lang="ru-RU" dirty="0"/>
              <a:t>Таким образом, в сюите нет единого сюжетного развития, то есть в каждой из частей композитор творит новую сказку, объединяющей нитью которых является тема очаровательной сказочницы </a:t>
            </a:r>
            <a:r>
              <a:rPr lang="ru-RU" dirty="0" err="1"/>
              <a:t>Шехеразады</a:t>
            </a:r>
            <a:r>
              <a:rPr lang="ru-RU" dirty="0"/>
              <a:t>, рассказывающей грозному султану свои чудесные сказки.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84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080" y="1825625"/>
            <a:ext cx="2761340" cy="435133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В 1910 году, готовя второй Русский сезон в Париже, Сергей Дягилев решил воспользоваться «</a:t>
            </a:r>
            <a:r>
              <a:rPr lang="ru-RU" dirty="0" err="1"/>
              <a:t>Шехеразадой</a:t>
            </a:r>
            <a:r>
              <a:rPr lang="ru-RU" dirty="0"/>
              <a:t>» для постановки балета Михаилом Фокиным, уже ярко проявившим себя на протяжении нескольких лет и ставшим постоянным хореографом Русских сезонов.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40570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46" y="1825625"/>
            <a:ext cx="3554407" cy="435133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err="1"/>
              <a:t>С.П.Дягилев</a:t>
            </a:r>
            <a:r>
              <a:rPr lang="ru-RU" dirty="0"/>
              <a:t> - театральный деятель, искусствовед, создатель художественного издания "Мир искусства", организатор выставок изобразительного искусства. С 1907 года им были организованы выступления русских музыкантов за границей.</a:t>
            </a:r>
          </a:p>
        </p:txBody>
      </p:sp>
    </p:spTree>
    <p:extLst>
      <p:ext uri="{BB962C8B-B14F-4D97-AF65-F5344CB8AC3E}">
        <p14:creationId xmlns:p14="http://schemas.microsoft.com/office/powerpoint/2010/main" val="347339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642551"/>
            <a:ext cx="7886700" cy="104813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6F267F"/>
                </a:solidFill>
              </a:rPr>
              <a:t>Премьера балета состоялась 4 июня 1910 года в Париже на сцене </a:t>
            </a:r>
            <a:r>
              <a:rPr lang="ru-RU" sz="2800" b="1" dirty="0" err="1">
                <a:solidFill>
                  <a:srgbClr val="6F267F"/>
                </a:solidFill>
              </a:rPr>
              <a:t>Гранд-опера</a:t>
            </a:r>
            <a:endParaRPr lang="ru-RU" sz="2800" b="1" dirty="0">
              <a:solidFill>
                <a:srgbClr val="6F267F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416" y="1802562"/>
            <a:ext cx="6562983" cy="4922237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10166" y="1961549"/>
            <a:ext cx="3886200" cy="4351338"/>
          </a:xfrm>
        </p:spPr>
        <p:txBody>
          <a:bodyPr/>
          <a:lstStyle/>
          <a:p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037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38" y="1988040"/>
            <a:ext cx="4670853" cy="3757851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«</a:t>
            </a:r>
            <a:r>
              <a:rPr lang="ru-RU" dirty="0" err="1"/>
              <a:t>Шехерезада</a:t>
            </a:r>
            <a:r>
              <a:rPr lang="ru-RU" dirty="0"/>
              <a:t>» стала одним из самых популярных балетов «Русских сезонов», пережившим возобновления на лучших балетных сценах мира – Парижской национальной опере, Большом театре, Мариинском театре, Музыкальном театр им. К. С. Станиславского и В. И. Немировича-Данченко и других.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402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В разных вариантах, поставленная разными балетмейстерами «</a:t>
            </a:r>
            <a:r>
              <a:rPr lang="ru-RU" dirty="0" err="1"/>
              <a:t>Шехеразада</a:t>
            </a:r>
            <a:r>
              <a:rPr lang="ru-RU" dirty="0"/>
              <a:t>» шла во многих городах СССР, однако подлинной классикой жанра осталась первая постановка Фокина, которая периодически возобновляется на разных сценах. Объяснение тому – чарующая музыка Римского-Корсакова, завораживающие образы арабских сказок из «1001 ночи».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248032"/>
            <a:ext cx="3886200" cy="5152768"/>
          </a:xfrm>
        </p:spPr>
      </p:pic>
    </p:spTree>
    <p:extLst>
      <p:ext uri="{BB962C8B-B14F-4D97-AF65-F5344CB8AC3E}">
        <p14:creationId xmlns:p14="http://schemas.microsoft.com/office/powerpoint/2010/main" val="37234352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6442" y="170353"/>
            <a:ext cx="4977558" cy="896209"/>
          </a:xfrm>
        </p:spPr>
        <p:txBody>
          <a:bodyPr/>
          <a:lstStyle/>
          <a:p>
            <a:r>
              <a:rPr lang="ru-RU" b="1" dirty="0" smtClean="0">
                <a:solidFill>
                  <a:srgbClr val="A167A4"/>
                </a:solidFill>
              </a:rPr>
              <a:t>Проверь себя</a:t>
            </a:r>
            <a:endParaRPr lang="en-US" b="1" dirty="0">
              <a:solidFill>
                <a:srgbClr val="A167A4"/>
              </a:solidFill>
            </a:endParaRPr>
          </a:p>
        </p:txBody>
      </p:sp>
      <p:grpSp>
        <p:nvGrpSpPr>
          <p:cNvPr id="86" name="Group 7"/>
          <p:cNvGrpSpPr>
            <a:grpSpLocks/>
          </p:cNvGrpSpPr>
          <p:nvPr/>
        </p:nvGrpSpPr>
        <p:grpSpPr bwMode="auto">
          <a:xfrm>
            <a:off x="881542" y="1917192"/>
            <a:ext cx="8052393" cy="555625"/>
            <a:chOff x="1248" y="2030"/>
            <a:chExt cx="4703" cy="350"/>
          </a:xfrm>
        </p:grpSpPr>
        <p:sp>
          <p:nvSpPr>
            <p:cNvPr id="87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89" name="Text Box 10"/>
            <p:cNvSpPr txBox="1">
              <a:spLocks noChangeArrowheads="1"/>
            </p:cNvSpPr>
            <p:nvPr/>
          </p:nvSpPr>
          <p:spPr bwMode="gray">
            <a:xfrm>
              <a:off x="1870" y="2072"/>
              <a:ext cx="408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dirty="0" smtClean="0"/>
                <a:t>Кто написал музыку симфонической сюиты</a:t>
              </a:r>
              <a:endParaRPr lang="en-US" sz="2400" dirty="0"/>
            </a:p>
          </p:txBody>
        </p:sp>
        <p:sp>
          <p:nvSpPr>
            <p:cNvPr id="90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1</a:t>
              </a:r>
            </a:p>
          </p:txBody>
        </p:sp>
      </p:grpSp>
      <p:grpSp>
        <p:nvGrpSpPr>
          <p:cNvPr id="91" name="Group 12"/>
          <p:cNvGrpSpPr>
            <a:grpSpLocks/>
          </p:cNvGrpSpPr>
          <p:nvPr/>
        </p:nvGrpSpPr>
        <p:grpSpPr bwMode="auto">
          <a:xfrm>
            <a:off x="881542" y="2755392"/>
            <a:ext cx="6238586" cy="555625"/>
            <a:chOff x="1248" y="2640"/>
            <a:chExt cx="3216" cy="350"/>
          </a:xfrm>
        </p:grpSpPr>
        <p:sp>
          <p:nvSpPr>
            <p:cNvPr id="92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94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94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/>
                <a:t>Назовите части сюиты</a:t>
              </a:r>
              <a:endParaRPr lang="en-US" sz="2400" dirty="0"/>
            </a:p>
          </p:txBody>
        </p:sp>
        <p:sp>
          <p:nvSpPr>
            <p:cNvPr id="95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2</a:t>
              </a:r>
            </a:p>
          </p:txBody>
        </p:sp>
      </p:grpSp>
      <p:grpSp>
        <p:nvGrpSpPr>
          <p:cNvPr id="96" name="Group 17"/>
          <p:cNvGrpSpPr>
            <a:grpSpLocks/>
          </p:cNvGrpSpPr>
          <p:nvPr/>
        </p:nvGrpSpPr>
        <p:grpSpPr bwMode="auto">
          <a:xfrm>
            <a:off x="796277" y="3593595"/>
            <a:ext cx="8249494" cy="896938"/>
            <a:chOff x="1248" y="3230"/>
            <a:chExt cx="4429" cy="565"/>
          </a:xfrm>
        </p:grpSpPr>
        <p:sp>
          <p:nvSpPr>
            <p:cNvPr id="97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99" name="Text Box 20"/>
            <p:cNvSpPr txBox="1">
              <a:spLocks noChangeArrowheads="1"/>
            </p:cNvSpPr>
            <p:nvPr/>
          </p:nvSpPr>
          <p:spPr bwMode="gray">
            <a:xfrm>
              <a:off x="1824" y="3272"/>
              <a:ext cx="385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dirty="0" smtClean="0"/>
                <a:t>Какая часть сюиты понравилась больше всего</a:t>
              </a:r>
              <a:endParaRPr lang="en-US" sz="2400" dirty="0"/>
            </a:p>
          </p:txBody>
        </p:sp>
        <p:sp>
          <p:nvSpPr>
            <p:cNvPr id="100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Н.А. Римский-Корсаков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Сказка… Ее причудливый мир, в котором вымысел так естественно сплетается с реальностью, привлекал многих русских композиторов. </a:t>
            </a:r>
          </a:p>
          <a:p>
            <a:r>
              <a:rPr lang="ru-RU" dirty="0"/>
              <a:t>Николай Андреевич Римский-Корсаков - великий сказочник в русской музыке и настоящий чародей музыкальной живописи. Ни один из русских композиторов не отдал сказке столько души, сколько Николай Андреевич Римский-Корсаков. Языком сказки он рассказал о высоких человеческих чувствах, о великой силе искусства, нарисовал живописные картины природы. 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058194"/>
            <a:ext cx="3886200" cy="3886200"/>
          </a:xfrm>
        </p:spPr>
      </p:pic>
    </p:spTree>
    <p:extLst>
      <p:ext uri="{BB962C8B-B14F-4D97-AF65-F5344CB8AC3E}">
        <p14:creationId xmlns:p14="http://schemas.microsoft.com/office/powerpoint/2010/main" val="84682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641124"/>
            <a:ext cx="3886200" cy="272034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Но не меньше чем сказка, манило композитора море. Он любовался им не только с берега. Еще юношей он бывал в походах на Балтике, а молодым морским офицером три года провел в плавании. Морское путешествие познакомило Римского-Корсакова с морями и океанами разных широт.</a:t>
            </a:r>
          </a:p>
          <a:p>
            <a:r>
              <a:rPr lang="ru-RU" dirty="0"/>
              <a:t>Зорким глазом художника он впитывал все оттенки, все перемены окружавшей его морской стихии. И став композитором, в течение всей жизни изображал её оркестровыми красками. Многообразны созданные им картины морской стихии — то безмятежно спокойной, то слегка волнующейся, а то и грозной, свирепой. Почти в каждом сочинении Римского-Корсакова, будь то опера или симфония, мы найдем картины, нарисованные звуками, музыкальную живопись.</a:t>
            </a:r>
          </a:p>
          <a:p>
            <a:r>
              <a:rPr lang="ru-RU" dirty="0"/>
              <a:t>Море оживет в его симфонических поэмах «Садко» и «</a:t>
            </a:r>
            <a:r>
              <a:rPr lang="ru-RU" dirty="0" err="1"/>
              <a:t>Антар</a:t>
            </a:r>
            <a:r>
              <a:rPr lang="ru-RU" dirty="0"/>
              <a:t>», в сюите «</a:t>
            </a:r>
            <a:r>
              <a:rPr lang="ru-RU" dirty="0" err="1"/>
              <a:t>Шехеразада</a:t>
            </a:r>
            <a:r>
              <a:rPr lang="ru-RU" dirty="0"/>
              <a:t>», в оркестровых картинах сказочных и былинных опер.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64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439" y="1825625"/>
            <a:ext cx="3308621" cy="435133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Но не только русскими сказками был увлечен композитор, сказки востока воплотились яркими образами в симфонической сюите «</a:t>
            </a:r>
            <a:r>
              <a:rPr lang="ru-RU" dirty="0" err="1"/>
              <a:t>Шехерезада</a:t>
            </a:r>
            <a:r>
              <a:rPr lang="ru-RU" dirty="0"/>
              <a:t>». </a:t>
            </a:r>
          </a:p>
          <a:p>
            <a:r>
              <a:rPr lang="ru-RU" dirty="0"/>
              <a:t>«</a:t>
            </a:r>
            <a:r>
              <a:rPr lang="ru-RU" dirty="0" err="1"/>
              <a:t>Шахерезада</a:t>
            </a:r>
            <a:r>
              <a:rPr lang="ru-RU" dirty="0"/>
              <a:t>» - одно из лучших симфонических произведений Н. А. Римского-Корсакова, сочинена в течение лета 1888 года и 22 октября того же года исполнена под управлением автора. То был один из вечеров цикла «Русские симфонические концерты», который существовал на средства богатого покровителя русского искусства М.П. Беляева.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546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66" y="1825625"/>
            <a:ext cx="3288368" cy="435133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На создание сюиты композитора вдохновили увлекательные арабские сказки "Тысяча и одна ночь", хорошо знакомые ему с детства.</a:t>
            </a:r>
          </a:p>
          <a:p>
            <a:r>
              <a:rPr lang="ru-RU" dirty="0"/>
              <a:t>Сборник «1001 ночь» — памятник средневековой арабской литературы, в котором собраны сказки, основанные на индийском, иранском и арабском фольклоре, объединенные образом грозного </a:t>
            </a:r>
            <a:r>
              <a:rPr lang="ru-RU" dirty="0" err="1"/>
              <a:t>Шахриара</a:t>
            </a:r>
            <a:r>
              <a:rPr lang="ru-RU" dirty="0"/>
              <a:t> и его мудрой жены, дочери султанского визиря </a:t>
            </a:r>
            <a:r>
              <a:rPr lang="ru-RU" dirty="0" err="1"/>
              <a:t>Шехеразады</a:t>
            </a:r>
            <a:r>
              <a:rPr lang="ru-RU" dirty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65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070" y="1825625"/>
            <a:ext cx="2799360" cy="435133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В начале 18 века появился первый перевод сказок на французский язык. </a:t>
            </a:r>
          </a:p>
          <a:p>
            <a:pPr marL="0" indent="0">
              <a:buNone/>
            </a:pPr>
            <a:r>
              <a:rPr lang="ru-RU" dirty="0" smtClean="0"/>
              <a:t>«Француз </a:t>
            </a:r>
            <a:r>
              <a:rPr lang="ru-RU" dirty="0" err="1"/>
              <a:t>Галлан</a:t>
            </a:r>
            <a:r>
              <a:rPr lang="ru-RU" dirty="0"/>
              <a:t> те сказки миру подарил. </a:t>
            </a:r>
          </a:p>
          <a:p>
            <a:pPr marL="0" indent="0">
              <a:buNone/>
            </a:pPr>
            <a:r>
              <a:rPr lang="ru-RU" dirty="0"/>
              <a:t>Очаровал и Пушкина, и Диккенса. </a:t>
            </a:r>
          </a:p>
          <a:p>
            <a:pPr marL="0" indent="0">
              <a:buNone/>
            </a:pPr>
            <a:r>
              <a:rPr lang="ru-RU" dirty="0"/>
              <a:t>Ну, кто ж историй тех не посетил </a:t>
            </a:r>
          </a:p>
          <a:p>
            <a:pPr marL="0" indent="0">
              <a:buNone/>
            </a:pPr>
            <a:r>
              <a:rPr lang="ru-RU" dirty="0"/>
              <a:t>Ночей забавных не познал без сна</a:t>
            </a:r>
            <a:r>
              <a:rPr lang="ru-RU" dirty="0" smtClean="0"/>
              <a:t>?!»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439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Сказка «</a:t>
            </a:r>
            <a:r>
              <a:rPr lang="ru-RU" dirty="0" err="1" smtClean="0"/>
              <a:t>Шехерезада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Средневековый тот арабский край </a:t>
            </a:r>
          </a:p>
          <a:p>
            <a:pPr marL="0" indent="0">
              <a:buNone/>
            </a:pPr>
            <a:r>
              <a:rPr lang="ru-RU" dirty="0"/>
              <a:t>Имел свои причуды и мораль… </a:t>
            </a:r>
          </a:p>
          <a:p>
            <a:pPr marL="0" indent="0">
              <a:buNone/>
            </a:pPr>
            <a:r>
              <a:rPr lang="ru-RU" dirty="0"/>
              <a:t>Царь </a:t>
            </a:r>
            <a:r>
              <a:rPr lang="ru-RU" dirty="0" err="1"/>
              <a:t>Шахриар</a:t>
            </a:r>
            <a:r>
              <a:rPr lang="ru-RU" dirty="0"/>
              <a:t>, обманутый женой, </a:t>
            </a:r>
          </a:p>
          <a:p>
            <a:pPr marL="0" indent="0">
              <a:buNone/>
            </a:pPr>
            <a:r>
              <a:rPr lang="ru-RU" dirty="0"/>
              <a:t>Искоренить решил неверность радикально, </a:t>
            </a:r>
          </a:p>
          <a:p>
            <a:pPr marL="0" indent="0">
              <a:buNone/>
            </a:pPr>
            <a:r>
              <a:rPr lang="ru-RU" dirty="0"/>
              <a:t>Чтоб обрести утраченный покой, </a:t>
            </a:r>
          </a:p>
          <a:p>
            <a:pPr marL="0" indent="0">
              <a:buNone/>
            </a:pPr>
            <a:r>
              <a:rPr lang="ru-RU" dirty="0"/>
              <a:t>Он начал поступать… оригинально. </a:t>
            </a:r>
          </a:p>
          <a:p>
            <a:pPr marL="0" indent="0">
              <a:buNone/>
            </a:pPr>
            <a:r>
              <a:rPr lang="ru-RU" dirty="0"/>
              <a:t>Любая девушка, проведшая с ним ночь, </a:t>
            </a:r>
          </a:p>
          <a:p>
            <a:pPr marL="0" indent="0">
              <a:buNone/>
            </a:pPr>
            <a:r>
              <a:rPr lang="ru-RU" dirty="0"/>
              <a:t>На утро казнена была. Примером </a:t>
            </a:r>
          </a:p>
          <a:p>
            <a:pPr marL="0" indent="0">
              <a:buNone/>
            </a:pPr>
            <a:r>
              <a:rPr lang="ru-RU" dirty="0"/>
              <a:t>Та казнь служила. И никто помочь </a:t>
            </a:r>
          </a:p>
          <a:p>
            <a:pPr marL="0" indent="0">
              <a:buNone/>
            </a:pPr>
            <a:r>
              <a:rPr lang="ru-RU" dirty="0"/>
              <a:t>Ей был не в силах. Злость его душила.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Была у мудрого визиря дочь - </a:t>
            </a:r>
          </a:p>
          <a:p>
            <a:pPr marL="0" indent="0">
              <a:buNone/>
            </a:pPr>
            <a:r>
              <a:rPr lang="ru-RU" dirty="0"/>
              <a:t>Придумала, как девушкам помочь. </a:t>
            </a:r>
          </a:p>
          <a:p>
            <a:pPr marL="0" indent="0">
              <a:buNone/>
            </a:pPr>
            <a:r>
              <a:rPr lang="ru-RU" dirty="0"/>
              <a:t>Тот план несложен, и лукав - </a:t>
            </a:r>
          </a:p>
          <a:p>
            <a:pPr marL="0" indent="0">
              <a:buNone/>
            </a:pPr>
            <a:r>
              <a:rPr lang="ru-RU" dirty="0" err="1"/>
              <a:t>Шехеразада</a:t>
            </a:r>
            <a:r>
              <a:rPr lang="ru-RU" dirty="0"/>
              <a:t>, сказочку начав </a:t>
            </a:r>
          </a:p>
          <a:p>
            <a:pPr marL="0" indent="0">
              <a:buNone/>
            </a:pPr>
            <a:r>
              <a:rPr lang="ru-RU" dirty="0"/>
              <a:t>Ее закончить, вовсе не спешила. </a:t>
            </a:r>
          </a:p>
          <a:p>
            <a:pPr marL="0" indent="0">
              <a:buNone/>
            </a:pPr>
            <a:r>
              <a:rPr lang="ru-RU" dirty="0"/>
              <a:t>До первых петухов была мила </a:t>
            </a:r>
          </a:p>
          <a:p>
            <a:pPr marL="0" indent="0">
              <a:buNone/>
            </a:pPr>
            <a:r>
              <a:rPr lang="ru-RU" dirty="0"/>
              <a:t>С зорей, и дозволеньем шаха, спать ушла… </a:t>
            </a:r>
          </a:p>
          <a:p>
            <a:pPr marL="0" indent="0">
              <a:buNone/>
            </a:pPr>
            <a:r>
              <a:rPr lang="ru-RU" dirty="0"/>
              <a:t>Отсрочил казнь на день, затем, еще на срок, </a:t>
            </a:r>
          </a:p>
          <a:p>
            <a:pPr marL="0" indent="0">
              <a:buNone/>
            </a:pPr>
            <a:r>
              <a:rPr lang="ru-RU" dirty="0"/>
              <a:t>А сказок не кончается поток! </a:t>
            </a:r>
          </a:p>
          <a:p>
            <a:pPr marL="0" indent="0">
              <a:buNone/>
            </a:pPr>
            <a:r>
              <a:rPr lang="ru-RU" dirty="0"/>
              <a:t>Так, день за днем, история ткалась </a:t>
            </a:r>
          </a:p>
          <a:p>
            <a:pPr marL="0" indent="0">
              <a:buNone/>
            </a:pPr>
            <a:r>
              <a:rPr lang="ru-RU" dirty="0"/>
              <a:t>Без малого почти три года длилась </a:t>
            </a:r>
          </a:p>
          <a:p>
            <a:pPr marL="0" indent="0">
              <a:buNone/>
            </a:pPr>
            <a:r>
              <a:rPr lang="ru-RU" dirty="0"/>
              <a:t>Кто ж будет расточать немилость </a:t>
            </a:r>
          </a:p>
          <a:p>
            <a:pPr marL="0" indent="0">
              <a:buNone/>
            </a:pPr>
            <a:r>
              <a:rPr lang="ru-RU" dirty="0"/>
              <a:t>Коль жизнь и в интерес, и всласть…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398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22" y="2058565"/>
            <a:ext cx="3886200" cy="279806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/>
              <a:t>Невесты подросли, но шах о них забыл, </a:t>
            </a:r>
          </a:p>
          <a:p>
            <a:pPr marL="0" indent="0">
              <a:buNone/>
            </a:pPr>
            <a:r>
              <a:rPr lang="ru-RU" sz="2000" dirty="0"/>
              <a:t>К </a:t>
            </a:r>
            <a:r>
              <a:rPr lang="ru-RU" sz="2000" dirty="0" err="1"/>
              <a:t>Шехеразаде</a:t>
            </a:r>
            <a:r>
              <a:rPr lang="ru-RU" sz="2000" dirty="0"/>
              <a:t> он поныне не остыл - </a:t>
            </a:r>
          </a:p>
          <a:p>
            <a:pPr marL="0" indent="0">
              <a:buNone/>
            </a:pPr>
            <a:r>
              <a:rPr lang="ru-RU" sz="2000" dirty="0"/>
              <a:t>Так велика у сказочницы сила, </a:t>
            </a:r>
          </a:p>
          <a:p>
            <a:pPr marL="0" indent="0">
              <a:buNone/>
            </a:pPr>
            <a:r>
              <a:rPr lang="ru-RU" sz="2000" dirty="0"/>
              <a:t>Гарем ему, единственная заменила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790832"/>
            <a:ext cx="7886700" cy="89985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6F267F"/>
                </a:solidFill>
              </a:rPr>
              <a:t>Сюита «</a:t>
            </a:r>
            <a:r>
              <a:rPr lang="ru-RU" b="1" dirty="0" err="1" smtClean="0">
                <a:solidFill>
                  <a:srgbClr val="6F267F"/>
                </a:solidFill>
              </a:rPr>
              <a:t>Шехерезада</a:t>
            </a:r>
            <a:r>
              <a:rPr lang="ru-RU" b="1" dirty="0" smtClean="0">
                <a:solidFill>
                  <a:srgbClr val="6F267F"/>
                </a:solidFill>
              </a:rPr>
              <a:t>»</a:t>
            </a:r>
            <a:endParaRPr lang="ru-RU" b="1" dirty="0">
              <a:solidFill>
                <a:srgbClr val="6F267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основу сюиты легли отдельные, не связанные друг с другом» эпизоды сказок... В «Летописи» Н.А. Римский-Корсаков прямо указывает на </a:t>
            </a:r>
            <a:r>
              <a:rPr lang="ru-RU" dirty="0" err="1"/>
              <a:t>программность</a:t>
            </a:r>
            <a:r>
              <a:rPr lang="ru-RU" dirty="0"/>
              <a:t> каждой из четырех частей:</a:t>
            </a:r>
          </a:p>
          <a:p>
            <a:r>
              <a:rPr lang="ru-RU" dirty="0"/>
              <a:t>I часть сюиты построена на образах сказки о </a:t>
            </a:r>
            <a:r>
              <a:rPr lang="ru-RU" dirty="0" err="1"/>
              <a:t>Синдбаде</a:t>
            </a:r>
            <a:r>
              <a:rPr lang="ru-RU" dirty="0"/>
              <a:t>-мореходе. </a:t>
            </a:r>
          </a:p>
          <a:p>
            <a:r>
              <a:rPr lang="ru-RU" dirty="0" err="1"/>
              <a:t>Синдбад</a:t>
            </a:r>
            <a:r>
              <a:rPr lang="ru-RU" dirty="0"/>
              <a:t>, путешествуя по морю, попадает в кораблекрушение. Мужество и твёрдость характера помогают ему преодолеть грозную морскую стихию.</a:t>
            </a:r>
          </a:p>
          <a:p>
            <a:endParaRPr lang="ru-RU" dirty="0"/>
          </a:p>
        </p:txBody>
      </p:sp>
      <p:pic>
        <p:nvPicPr>
          <p:cNvPr id="4" name="4 класс Римский- Корсаков Шехеразада 1 часть Море  - 4 класс Римский- Корсаков Шехеразада 1 часть Море и Синбадов корабл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72120" y="574237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24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81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</TotalTime>
  <Words>1181</Words>
  <Application>Microsoft Office PowerPoint</Application>
  <PresentationFormat>Экран (4:3)</PresentationFormat>
  <Paragraphs>74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Симфоническая сюита «Шехерезада»</vt:lpstr>
      <vt:lpstr>Н.А. Римский-Корсаков</vt:lpstr>
      <vt:lpstr>Презентация PowerPoint</vt:lpstr>
      <vt:lpstr>Презентация PowerPoint</vt:lpstr>
      <vt:lpstr>Презентация PowerPoint</vt:lpstr>
      <vt:lpstr>Презентация PowerPoint</vt:lpstr>
      <vt:lpstr>Сказка «Шехерезада»</vt:lpstr>
      <vt:lpstr>Презентация PowerPoint</vt:lpstr>
      <vt:lpstr>Сюита «Шехерезада»</vt:lpstr>
      <vt:lpstr>   II часть – «Фантастический рассказ  Календера-царевича» </vt:lpstr>
      <vt:lpstr>III часть, сказка о царевиче и царевне. </vt:lpstr>
      <vt:lpstr>Сказочное повествование подходит к концу. </vt:lpstr>
      <vt:lpstr>Презентация PowerPoint</vt:lpstr>
      <vt:lpstr>Презентация PowerPoint</vt:lpstr>
      <vt:lpstr>Премьера балета состоялась 4 июня 1910 года в Париже на сцене Гранд-опера</vt:lpstr>
      <vt:lpstr>Презентация PowerPoint</vt:lpstr>
      <vt:lpstr>Презентация PowerPoint</vt:lpstr>
      <vt:lpstr>Проверь себя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Наталья</cp:lastModifiedBy>
  <cp:revision>50</cp:revision>
  <dcterms:created xsi:type="dcterms:W3CDTF">2018-09-04T12:10:47Z</dcterms:created>
  <dcterms:modified xsi:type="dcterms:W3CDTF">2024-01-30T08:23:26Z</dcterms:modified>
</cp:coreProperties>
</file>