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6" r:id="rId2"/>
    <p:sldId id="257" r:id="rId3"/>
    <p:sldId id="273" r:id="rId4"/>
    <p:sldId id="259" r:id="rId5"/>
    <p:sldId id="275" r:id="rId6"/>
    <p:sldId id="276" r:id="rId7"/>
    <p:sldId id="277" r:id="rId8"/>
    <p:sldId id="280" r:id="rId9"/>
    <p:sldId id="281" r:id="rId10"/>
    <p:sldId id="282" r:id="rId11"/>
    <p:sldId id="283" r:id="rId12"/>
    <p:sldId id="284" r:id="rId13"/>
    <p:sldId id="271" r:id="rId14"/>
    <p:sldId id="291" r:id="rId15"/>
    <p:sldId id="285" r:id="rId16"/>
    <p:sldId id="286" r:id="rId17"/>
    <p:sldId id="287" r:id="rId18"/>
    <p:sldId id="274" r:id="rId19"/>
    <p:sldId id="290" r:id="rId20"/>
    <p:sldId id="289" r:id="rId21"/>
    <p:sldId id="279" r:id="rId22"/>
    <p:sldId id="264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840" autoAdjust="0"/>
  </p:normalViewPr>
  <p:slideViewPr>
    <p:cSldViewPr>
      <p:cViewPr>
        <p:scale>
          <a:sx n="100" d="100"/>
          <a:sy n="100" d="100"/>
        </p:scale>
        <p:origin x="-510" y="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B9B3B-D577-4333-9423-C517A10F385C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18813-5C07-4AAF-A901-2AD2FE5730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05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643182"/>
            <a:ext cx="8062912" cy="147002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Bookman Old Style" pitchFamily="18" charset="0"/>
              </a:rPr>
              <a:t/>
            </a:r>
            <a:br>
              <a:rPr lang="ru-RU" sz="5400" dirty="0" smtClean="0">
                <a:latin typeface="Bookman Old Style" pitchFamily="18" charset="0"/>
              </a:rPr>
            </a:br>
            <a:r>
              <a:rPr lang="ru-RU" sz="2150" dirty="0" smtClean="0">
                <a:latin typeface="Bookman Old Style" pitchFamily="18" charset="0"/>
              </a:rPr>
              <a:t/>
            </a:r>
            <a:br>
              <a:rPr lang="ru-RU" sz="2150" dirty="0" smtClean="0">
                <a:latin typeface="Bookman Old Style" pitchFamily="18" charset="0"/>
              </a:rPr>
            </a:br>
            <a:r>
              <a:rPr lang="ru-RU" sz="2150" dirty="0" smtClean="0">
                <a:latin typeface="Bookman Old Style" pitchFamily="18" charset="0"/>
              </a:rPr>
              <a:t/>
            </a:r>
            <a:br>
              <a:rPr lang="ru-RU" sz="2150" dirty="0" smtClean="0">
                <a:latin typeface="Bookman Old Style" pitchFamily="18" charset="0"/>
              </a:rPr>
            </a:br>
            <a:r>
              <a:rPr lang="ru-RU" sz="2150" dirty="0" smtClean="0">
                <a:latin typeface="Bookman Old Style" pitchFamily="18" charset="0"/>
              </a:rPr>
              <a:t/>
            </a:r>
            <a:br>
              <a:rPr lang="ru-RU" sz="2150" dirty="0" smtClean="0">
                <a:latin typeface="Bookman Old Style" pitchFamily="18" charset="0"/>
              </a:rPr>
            </a:br>
            <a:r>
              <a:rPr lang="ru-RU" sz="4000" b="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Творческий проект</a:t>
            </a:r>
            <a:br>
              <a:rPr lang="ru-RU" sz="4000" b="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по технологии</a:t>
            </a:r>
            <a: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b="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b="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4000" b="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7200" b="0" dirty="0" smtClean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  <a:t/>
            </a:r>
            <a:br>
              <a:rPr lang="ru-RU" sz="7200" b="0" dirty="0" smtClean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</a:br>
            <a:r>
              <a:rPr lang="ru-RU" sz="7200" b="0" dirty="0" smtClean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  <a:t/>
            </a:r>
            <a:br>
              <a:rPr lang="ru-RU" sz="7200" b="0" dirty="0" smtClean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</a:br>
            <a:r>
              <a:rPr lang="ru-RU" sz="7200" b="0" dirty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  <a:t/>
            </a:r>
            <a:br>
              <a:rPr lang="ru-RU" sz="7200" b="0" dirty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</a:br>
            <a:r>
              <a:rPr lang="ru-RU" sz="7200" b="0" dirty="0" smtClean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  <a:t/>
            </a:r>
            <a:br>
              <a:rPr lang="ru-RU" sz="7200" b="0" dirty="0" smtClean="0">
                <a:solidFill>
                  <a:schemeClr val="accent3">
                    <a:lumMod val="50000"/>
                  </a:schemeClr>
                </a:solidFill>
                <a:latin typeface="Bickham Script One" pitchFamily="66" charset="0"/>
              </a:rPr>
            </a:br>
            <a:endParaRPr lang="ru-RU" sz="7200" b="0" dirty="0">
              <a:solidFill>
                <a:schemeClr val="accent3">
                  <a:lumMod val="50000"/>
                </a:schemeClr>
              </a:solidFill>
              <a:latin typeface="Bickham Script One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4653136"/>
            <a:ext cx="5032306" cy="1584176"/>
          </a:xfrm>
        </p:spPr>
        <p:txBody>
          <a:bodyPr>
            <a:normAutofit fontScale="85000" lnSpcReduction="20000"/>
          </a:bodyPr>
          <a:lstStyle/>
          <a:p>
            <a:pPr algn="r"/>
            <a:endParaRPr lang="ru-RU" sz="2400" i="1" dirty="0" smtClean="0">
              <a:latin typeface="Bookman Old Style" pitchFamily="18" charset="0"/>
            </a:endParaRPr>
          </a:p>
          <a:p>
            <a:pPr algn="r"/>
            <a:endParaRPr lang="ru-RU" sz="2400" i="1" dirty="0" smtClean="0">
              <a:latin typeface="Bookman Old Style" pitchFamily="18" charset="0"/>
            </a:endParaRPr>
          </a:p>
          <a:p>
            <a:pPr algn="r"/>
            <a:endParaRPr lang="ru-RU" sz="2400" i="1" dirty="0">
              <a:latin typeface="Bookman Old Style" pitchFamily="18" charset="0"/>
            </a:endParaRPr>
          </a:p>
          <a:p>
            <a:pPr algn="r"/>
            <a:r>
              <a:rPr lang="ru-RU" sz="2400" i="1" dirty="0" smtClean="0">
                <a:latin typeface="Bookman Old Style" pitchFamily="18" charset="0"/>
              </a:rPr>
              <a:t>Выполнила: ученица 10 «А»  класса</a:t>
            </a:r>
          </a:p>
          <a:p>
            <a:pPr algn="r"/>
            <a:r>
              <a:rPr lang="ru-RU" sz="2400" i="1" dirty="0" err="1" smtClean="0">
                <a:latin typeface="Bookman Old Style" pitchFamily="18" charset="0"/>
              </a:rPr>
              <a:t>Фядина</a:t>
            </a:r>
            <a:r>
              <a:rPr lang="ru-RU" sz="2400" i="1" dirty="0" smtClean="0">
                <a:latin typeface="Bookman Old Style" pitchFamily="18" charset="0"/>
              </a:rPr>
              <a:t> Юлия.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6851" y="1268760"/>
            <a:ext cx="657615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Творческий проект по технологии</a:t>
            </a:r>
          </a:p>
          <a:p>
            <a:pPr algn="ctr"/>
            <a:endParaRPr lang="ru-RU" sz="3200" dirty="0" smtClean="0">
              <a:solidFill>
                <a:srgbClr val="7030A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« Сиреневая фантазия»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(техника шитье)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124744"/>
            <a:ext cx="2165978" cy="425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714500" algn="l"/>
              </a:tabLst>
            </a:pPr>
            <a:r>
              <a:rPr lang="ru-RU" sz="2000" b="1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Широкие складки</a:t>
            </a:r>
            <a:endParaRPr lang="ru-RU" sz="2000" dirty="0">
              <a:solidFill>
                <a:srgbClr val="00206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1124743"/>
            <a:ext cx="3076933" cy="425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714500" algn="l"/>
              </a:tabLst>
            </a:pPr>
            <a:r>
              <a:rPr lang="ru-RU" sz="2000" b="1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Асимметричные складки</a:t>
            </a:r>
            <a:endParaRPr lang="ru-RU" sz="2000" b="1" dirty="0">
              <a:solidFill>
                <a:srgbClr val="00206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30" y="1778660"/>
            <a:ext cx="3370486" cy="4722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905" y="1844824"/>
            <a:ext cx="3343579" cy="4671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044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981254"/>
            <a:ext cx="2113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+mj-lt"/>
              </a:rPr>
              <a:t>Боковые складки</a:t>
            </a:r>
            <a:endParaRPr lang="ru-RU" sz="2000" b="1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981254"/>
            <a:ext cx="2012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+mj-lt"/>
              </a:rPr>
              <a:t>Мелкие складки</a:t>
            </a:r>
            <a:endParaRPr lang="ru-RU" sz="2000" b="1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81364"/>
            <a:ext cx="3528392" cy="493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424" y="1381364"/>
            <a:ext cx="3523628" cy="492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8381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63561"/>
            <a:ext cx="3600400" cy="504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556792"/>
            <a:ext cx="3620973" cy="506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99592" y="1124744"/>
            <a:ext cx="2179699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714500" algn="l"/>
              </a:tabLst>
            </a:pPr>
            <a:r>
              <a:rPr lang="ru-RU" sz="2000" b="1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Жесткие складки</a:t>
            </a:r>
            <a:endParaRPr lang="ru-RU" sz="2000" dirty="0">
              <a:solidFill>
                <a:srgbClr val="00206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1102995"/>
            <a:ext cx="212269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714500" algn="l"/>
              </a:tabLst>
            </a:pPr>
            <a:r>
              <a:rPr lang="ru-RU" sz="2000" b="1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Веерные складки</a:t>
            </a:r>
            <a:endParaRPr lang="ru-RU" sz="2000" dirty="0">
              <a:solidFill>
                <a:srgbClr val="00206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95520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1143000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endParaRPr lang="ru-RU" sz="6000" dirty="0">
              <a:solidFill>
                <a:srgbClr val="FF0000"/>
              </a:solidFill>
              <a:effectLst/>
              <a:latin typeface="Bickham Script One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6264696" cy="129614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500" b="1" dirty="0" smtClean="0"/>
          </a:p>
          <a:p>
            <a:pPr marL="0" indent="0">
              <a:buNone/>
            </a:pPr>
            <a:r>
              <a:rPr lang="ru-RU" sz="1500" dirty="0" smtClean="0"/>
              <a:t>       </a:t>
            </a:r>
          </a:p>
          <a:p>
            <a:endParaRPr lang="ru-RU" sz="1050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9036496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3600" b="1" dirty="0" smtClean="0">
                <a:solidFill>
                  <a:srgbClr val="7030A0"/>
                </a:solidFill>
                <a:latin typeface="Bickham Script One"/>
                <a:ea typeface="Lucida Sans Unicode"/>
                <a:cs typeface="Tahoma"/>
              </a:rPr>
              <a:t>Банк идей</a:t>
            </a:r>
            <a:endParaRPr lang="ru-RU" sz="3600" dirty="0">
              <a:solidFill>
                <a:srgbClr val="7030A0"/>
              </a:solidFill>
              <a:effectLst/>
              <a:latin typeface="Bickham Script One"/>
              <a:ea typeface="Lucida Sans Unicode"/>
              <a:cs typeface="Tahom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5864"/>
            <a:ext cx="20796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8006"/>
            <a:ext cx="2444726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15978"/>
            <a:ext cx="2789595" cy="3094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7213" y="5044534"/>
            <a:ext cx="80391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+mj-lt"/>
              </a:rPr>
              <a:t>Исходя из результатов оценки, наиболее оптимальным является вариант №3 </a:t>
            </a:r>
            <a:endParaRPr lang="ru-RU" b="1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так </a:t>
            </a:r>
            <a:r>
              <a:rPr lang="ru-RU" b="1" dirty="0">
                <a:latin typeface="+mj-lt"/>
              </a:rPr>
              <a:t>ка соответствуют большинству предъявленных требований.</a:t>
            </a:r>
          </a:p>
          <a:p>
            <a:r>
              <a:rPr lang="ru-RU" dirty="0"/>
              <a:t> 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1143000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endParaRPr lang="ru-RU" sz="6000" dirty="0">
              <a:solidFill>
                <a:srgbClr val="FF0000"/>
              </a:solidFill>
              <a:effectLst/>
              <a:latin typeface="Bickham Script One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6264696" cy="129614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500" b="1" dirty="0" smtClean="0"/>
          </a:p>
          <a:p>
            <a:pPr marL="0" indent="0">
              <a:buNone/>
            </a:pPr>
            <a:r>
              <a:rPr lang="ru-RU" sz="1500" dirty="0" smtClean="0"/>
              <a:t>       </a:t>
            </a:r>
          </a:p>
          <a:p>
            <a:endParaRPr lang="ru-RU" sz="1050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9036496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3600" b="1" dirty="0" smtClean="0">
                <a:solidFill>
                  <a:srgbClr val="7030A0"/>
                </a:solidFill>
                <a:latin typeface="Bickham Script One"/>
                <a:ea typeface="Lucida Sans Unicode"/>
                <a:cs typeface="Tahoma"/>
              </a:rPr>
              <a:t>Банк идей</a:t>
            </a:r>
            <a:endParaRPr lang="ru-RU" sz="3600" dirty="0">
              <a:solidFill>
                <a:srgbClr val="7030A0"/>
              </a:solidFill>
              <a:effectLst/>
              <a:latin typeface="Bickham Script One"/>
              <a:ea typeface="Lucida Sans Unicode"/>
              <a:cs typeface="Tahom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213" y="5044534"/>
            <a:ext cx="80391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+mj-lt"/>
              </a:rPr>
              <a:t>Исходя из результатов оценки, наиболее оптимальным является вариант </a:t>
            </a:r>
            <a:r>
              <a:rPr lang="ru-RU" b="1" dirty="0" smtClean="0">
                <a:latin typeface="+mj-lt"/>
              </a:rPr>
              <a:t>№1 </a:t>
            </a:r>
          </a:p>
          <a:p>
            <a:r>
              <a:rPr lang="ru-RU" b="1" dirty="0" smtClean="0">
                <a:latin typeface="+mj-lt"/>
              </a:rPr>
              <a:t>так </a:t>
            </a:r>
            <a:r>
              <a:rPr lang="ru-RU" b="1" dirty="0">
                <a:latin typeface="+mj-lt"/>
              </a:rPr>
              <a:t>ка соответствуют большинству предъявленных требований.</a:t>
            </a:r>
          </a:p>
          <a:p>
            <a:r>
              <a:rPr lang="ru-RU" dirty="0"/>
              <a:t> 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52772"/>
            <a:ext cx="2174551" cy="289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228" y="1252772"/>
            <a:ext cx="2273468" cy="289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554" y="1252772"/>
            <a:ext cx="2824300" cy="28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643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Bickham Script One"/>
                <a:ea typeface="Lucida Sans Unicode"/>
                <a:cs typeface="Tahoma"/>
              </a:rPr>
              <a:t>Эскиз изделия</a:t>
            </a:r>
            <a:endParaRPr lang="ru-RU" dirty="0"/>
          </a:p>
        </p:txBody>
      </p:sp>
      <p:pic>
        <p:nvPicPr>
          <p:cNvPr id="1026" name="Picture 2" descr="C:\Users\Пользователь\Desktop\ю 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6" b="38409"/>
          <a:stretch/>
        </p:blipFill>
        <p:spPr bwMode="auto">
          <a:xfrm>
            <a:off x="412761" y="994690"/>
            <a:ext cx="8191687" cy="574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8064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556" y="354510"/>
            <a:ext cx="3798137" cy="242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0613"/>
            <a:ext cx="4492625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647" y="3356992"/>
            <a:ext cx="4651375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518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Bickham Script One"/>
                <a:ea typeface="Lucida Sans Unicode"/>
                <a:cs typeface="Tahoma"/>
              </a:rPr>
              <a:t>Выбор материалов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96044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403743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8562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88640"/>
            <a:ext cx="8758270" cy="72008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Bickham Script One"/>
              </a:rPr>
              <a:t>Технология выполнения изделия</a:t>
            </a:r>
            <a:endParaRPr lang="ru-RU" sz="3600" b="1" dirty="0">
              <a:latin typeface="Bickham Script One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4" y="1065597"/>
            <a:ext cx="2527989" cy="1812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49499"/>
            <a:ext cx="14271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65597"/>
            <a:ext cx="1340470" cy="17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09" y="1017898"/>
            <a:ext cx="136525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1604240" cy="213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744" y="3020940"/>
            <a:ext cx="1603369" cy="213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20940"/>
            <a:ext cx="1835080" cy="213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ru-RU" sz="3600" b="1" dirty="0">
                <a:solidFill>
                  <a:srgbClr val="04617B"/>
                </a:solidFill>
                <a:latin typeface="Bickham Script One"/>
              </a:rPr>
              <a:t>Технология выполнения изделия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43280"/>
            <a:ext cx="1711169" cy="198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25454"/>
            <a:ext cx="1512168" cy="201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677" y="1025454"/>
            <a:ext cx="1335087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83" y="1025454"/>
            <a:ext cx="1622425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92" y="3553768"/>
            <a:ext cx="1984647" cy="196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75521"/>
            <a:ext cx="1457609" cy="193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5520"/>
            <a:ext cx="1895475" cy="1938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397" y="3516178"/>
            <a:ext cx="1502916" cy="200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2068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576064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effectLst/>
                <a:latin typeface="Bookman Old Style" pitchFamily="18" charset="0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/>
                <a:latin typeface="Bookman Old Style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/>
                <a:latin typeface="Bickham Script One" pitchFamily="66" charset="0"/>
              </a:rPr>
              <a:t>Обоснование выбора темы</a:t>
            </a:r>
            <a:endParaRPr lang="ru-RU" sz="4000" b="1" dirty="0">
              <a:solidFill>
                <a:srgbClr val="7030A0"/>
              </a:solidFill>
              <a:effectLst/>
              <a:latin typeface="Bickham Script One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92996"/>
            <a:ext cx="8229600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074" y="7245424"/>
            <a:ext cx="3217616" cy="464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2328"/>
            <a:ext cx="2010924" cy="290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816" y="1061495"/>
            <a:ext cx="1949962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988" y="1061495"/>
            <a:ext cx="2026188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202" y="1092328"/>
            <a:ext cx="2004830" cy="289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602" y="3781546"/>
            <a:ext cx="2012186" cy="290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239" y="3789040"/>
            <a:ext cx="2276681" cy="290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175" y="3781547"/>
            <a:ext cx="2090908" cy="292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4617B"/>
                </a:solidFill>
                <a:latin typeface="Bickham Script One"/>
              </a:rPr>
              <a:t>Готовое изделие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3638271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819758" cy="5493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193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677628" cy="1340768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1600" b="1" i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3600" i="1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Bickham Script One" pitchFamily="66" charset="0"/>
              </a:rPr>
              <a:t>Экономическое обоснование.</a:t>
            </a:r>
            <a:br>
              <a:rPr lang="ru-RU" sz="4000" b="1" dirty="0" smtClean="0">
                <a:solidFill>
                  <a:srgbClr val="7030A0"/>
                </a:solidFill>
                <a:latin typeface="Bickham Script One" pitchFamily="66" charset="0"/>
              </a:rPr>
            </a:br>
            <a:endParaRPr lang="ru-RU" sz="4000" b="1" dirty="0">
              <a:solidFill>
                <a:srgbClr val="7030A0"/>
              </a:solidFill>
              <a:effectLst/>
              <a:latin typeface="Bickham Script One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4680520" cy="470916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Lucida Sans Unicode"/>
                <a:cs typeface="Times New Roman"/>
              </a:rPr>
              <a:t> </a:t>
            </a:r>
            <a:endParaRPr lang="ru-RU" sz="2000" dirty="0">
              <a:solidFill>
                <a:srgbClr val="000000"/>
              </a:solidFill>
              <a:latin typeface="Times New Roman"/>
              <a:ea typeface="Lucida Sans Unicode"/>
              <a:cs typeface="Tahoma"/>
            </a:endParaRPr>
          </a:p>
          <a:p>
            <a:pPr marL="0" indent="0">
              <a:buNone/>
            </a:pPr>
            <a:endParaRPr lang="ru-RU" sz="2400" b="1" dirty="0" smtClean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43605"/>
              </p:ext>
            </p:extLst>
          </p:nvPr>
        </p:nvGraphicFramePr>
        <p:xfrm>
          <a:off x="539552" y="1052737"/>
          <a:ext cx="8064896" cy="4946687"/>
        </p:xfrm>
        <a:graphic>
          <a:graphicData uri="http://schemas.openxmlformats.org/drawingml/2006/table">
            <a:tbl>
              <a:tblPr/>
              <a:tblGrid>
                <a:gridCol w="2564422"/>
                <a:gridCol w="1689607"/>
                <a:gridCol w="1893511"/>
                <a:gridCol w="1917356"/>
              </a:tblGrid>
              <a:tr h="560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Затраты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Стоимость за единицу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Общая стоимость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35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Стоимость материалов(С1)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Нитки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12р.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шт.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 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Ткань «габардин»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250 р.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2м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500р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Молния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 р.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шт.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 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3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 Стоимость коммунальных услуг (С2)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7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электроэнергия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2,92р.за 1Квт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5Квт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14,60р.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5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Стоимость оборудования (</a:t>
                      </a:r>
                      <a:r>
                        <a:rPr lang="ru-RU" sz="1800" i="1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Ао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Шв.машина 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en-US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janome</a:t>
                      </a: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5430р.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27,15р.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33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en-US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800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6,75руб</a:t>
                      </a:r>
                      <a:r>
                        <a:rPr lang="ru-RU" sz="18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164" marR="24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08138" y="1935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57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677628" cy="1340768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1600" b="1" i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3600" i="1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Bickham Script One" pitchFamily="66" charset="0"/>
              </a:rPr>
              <a:t>Экологическое обоснование.</a:t>
            </a:r>
            <a:br>
              <a:rPr lang="ru-RU" sz="4000" b="1" dirty="0" smtClean="0">
                <a:solidFill>
                  <a:srgbClr val="7030A0"/>
                </a:solidFill>
                <a:latin typeface="Bickham Script One" pitchFamily="66" charset="0"/>
              </a:rPr>
            </a:br>
            <a:endParaRPr lang="ru-RU" sz="4000" b="1" dirty="0">
              <a:solidFill>
                <a:srgbClr val="7030A0"/>
              </a:solidFill>
              <a:effectLst/>
              <a:latin typeface="Bickham Script One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4680520" cy="470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–   нет вреда окружающей среде;</a:t>
            </a:r>
          </a:p>
          <a:p>
            <a:pPr marL="0" indent="0">
              <a:buNone/>
            </a:pPr>
            <a:r>
              <a:rPr lang="ru-RU" sz="2400" b="1" dirty="0"/>
              <a:t>               –   нет выбросов в окружающую атмосферу;</a:t>
            </a:r>
          </a:p>
          <a:p>
            <a:pPr marL="0" indent="0">
              <a:buNone/>
            </a:pPr>
            <a:r>
              <a:rPr lang="ru-RU" sz="2400" b="1" dirty="0"/>
              <a:t>               –   нет вреда здоровью;</a:t>
            </a:r>
          </a:p>
          <a:p>
            <a:pPr marL="0" indent="0">
              <a:buNone/>
            </a:pPr>
            <a:r>
              <a:rPr lang="ru-RU" sz="2400" b="1" dirty="0"/>
              <a:t>               –   практически безотходное производство.</a:t>
            </a:r>
          </a:p>
          <a:p>
            <a:pPr marL="0" indent="0">
              <a:buNone/>
            </a:pPr>
            <a:endParaRPr lang="ru-RU" sz="2400" b="1" dirty="0" smtClean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4249372" cy="4372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Bickham Script One" pitchFamily="66" charset="0"/>
              </a:rPr>
              <a:t>Самооценка</a:t>
            </a:r>
            <a:br>
              <a:rPr lang="ru-RU" sz="3600" b="1" dirty="0" smtClean="0">
                <a:solidFill>
                  <a:srgbClr val="7030A0"/>
                </a:solidFill>
                <a:latin typeface="Bickham Script One" pitchFamily="66" charset="0"/>
              </a:rPr>
            </a:br>
            <a:endParaRPr lang="ru-RU" sz="3600" b="1" dirty="0">
              <a:solidFill>
                <a:srgbClr val="7030A0"/>
              </a:solidFill>
              <a:latin typeface="Bickham Script One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907" y="2348880"/>
            <a:ext cx="31273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Мой костюм соответствует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задуманному варианту.  Хорошо сидит на фигуре подчеркивает ее достоинства. А так же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он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экономически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выгоден.</a:t>
            </a:r>
            <a:endParaRPr lang="ru-RU" sz="2400" b="1" dirty="0">
              <a:solidFill>
                <a:srgbClr val="002060"/>
              </a:solidFill>
              <a:latin typeface="+mj-lt"/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При изготовлении платья у меня возникли сложности в работе при вшивании застежки «молнии». Мне понравилось работать над проектом, в следующий раз я попробую сшить что-то более сложное.</a:t>
            </a:r>
          </a:p>
          <a:p>
            <a:pPr marL="18288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b="1" dirty="0">
              <a:solidFill>
                <a:srgbClr val="002060"/>
              </a:solidFill>
              <a:latin typeface="+mj-lt"/>
              <a:ea typeface="Calibri"/>
              <a:cs typeface="Times New Roman"/>
            </a:endParaRPr>
          </a:p>
          <a:p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Bickham Script One"/>
              </a:rPr>
              <a:t>Цель и задачи</a:t>
            </a:r>
            <a:endParaRPr lang="ru-RU" sz="3600" b="1" dirty="0">
              <a:solidFill>
                <a:srgbClr val="7030A0"/>
              </a:solidFill>
              <a:latin typeface="Bickham Script One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264920" algn="l"/>
              </a:tabLst>
            </a:pPr>
            <a:r>
              <a:rPr lang="ru-RU" sz="3600" b="1" i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Цель проекта</a:t>
            </a:r>
            <a:endParaRPr lang="ru-RU" sz="2400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264920" algn="l"/>
              </a:tabLst>
            </a:pPr>
            <a:r>
              <a:rPr lang="ru-RU" sz="3200" i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Разработать модель и сшить </a:t>
            </a:r>
            <a:r>
              <a:rPr lang="ru-RU" sz="3200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костюм.</a:t>
            </a:r>
            <a:endParaRPr lang="ru-RU" sz="2400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264920" algn="l"/>
              </a:tabLst>
            </a:pPr>
            <a:r>
              <a:rPr lang="ru-RU" sz="3200" i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 </a:t>
            </a:r>
            <a:endParaRPr lang="ru-RU" sz="2400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264920" algn="l"/>
              </a:tabLst>
            </a:pPr>
            <a:r>
              <a:rPr lang="ru-RU" sz="3600" b="1" i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Задачи проекта</a:t>
            </a:r>
            <a:endParaRPr lang="ru-RU" sz="2400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264920" algn="l"/>
              </a:tabLst>
            </a:pPr>
            <a:r>
              <a:rPr lang="ru-RU" sz="3200" i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Обобщить теоретические знания, навыки и умения, полученные на уроках технологии для создания швейного изделия </a:t>
            </a:r>
            <a:r>
              <a:rPr lang="ru-RU" sz="3200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(юбка и топ). </a:t>
            </a:r>
            <a:r>
              <a:rPr lang="ru-RU" sz="3200" i="1" dirty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Изучить историю создания </a:t>
            </a:r>
            <a:r>
              <a:rPr lang="ru-RU" sz="3200" i="1" dirty="0" smtClean="0">
                <a:solidFill>
                  <a:srgbClr val="002060"/>
                </a:solidFill>
                <a:latin typeface="Calibri"/>
                <a:ea typeface="Times New Roman"/>
                <a:cs typeface="Times New Roman"/>
              </a:rPr>
              <a:t>юбок.</a:t>
            </a:r>
            <a:endParaRPr lang="ru-RU" sz="2400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endParaRPr lang="ru-RU" sz="3200" dirty="0">
              <a:effectLst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3600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sz="4000" b="1" i="1" dirty="0">
              <a:solidFill>
                <a:srgbClr val="7030A0"/>
              </a:solidFill>
              <a:effectLst/>
              <a:latin typeface="Bickham Script One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3407959" cy="256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1543726"/>
            <a:ext cx="2519012" cy="3520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765950"/>
            <a:ext cx="2664296" cy="373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80788" y="980728"/>
            <a:ext cx="1969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b="1" dirty="0"/>
              <a:t>Как называется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3600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sz="4000" b="1" i="1" dirty="0">
              <a:solidFill>
                <a:srgbClr val="7030A0"/>
              </a:solidFill>
              <a:effectLst/>
              <a:latin typeface="Bickham Script On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831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80807"/>
            <a:ext cx="7702663" cy="541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940078"/>
            <a:ext cx="2218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Плиссе или гофре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7605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3600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sz="4000" b="1" i="1" dirty="0">
              <a:solidFill>
                <a:srgbClr val="7030A0"/>
              </a:solidFill>
              <a:effectLst/>
              <a:latin typeface="Bickham Script One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60796"/>
            <a:ext cx="2777822" cy="3892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20577"/>
            <a:ext cx="2736304" cy="383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11" y="1560921"/>
            <a:ext cx="2774377" cy="38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91880" y="1012086"/>
            <a:ext cx="1702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b="1" dirty="0"/>
              <a:t>Особенности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53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3600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sz="4000" b="1" i="1" dirty="0">
              <a:solidFill>
                <a:srgbClr val="7030A0"/>
              </a:solidFill>
              <a:effectLst/>
              <a:latin typeface="Bickham Script On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069" y="1764221"/>
            <a:ext cx="8229600" cy="4389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971436"/>
            <a:ext cx="1954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b="1" i="1" dirty="0"/>
              <a:t>Преимущества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86"/>
          <a:stretch/>
        </p:blipFill>
        <p:spPr bwMode="auto">
          <a:xfrm>
            <a:off x="755576" y="971436"/>
            <a:ext cx="2016224" cy="5217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40769"/>
            <a:ext cx="5612125" cy="484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0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1122508"/>
            <a:ext cx="1377300" cy="506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222222"/>
                </a:solidFill>
                <a:latin typeface="Calibri"/>
                <a:ea typeface="Times New Roman"/>
                <a:cs typeface="Arial"/>
              </a:rPr>
              <a:t>Бантовые</a:t>
            </a:r>
            <a:endParaRPr lang="ru-RU" sz="1600" dirty="0">
              <a:effectLst/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16843"/>
            <a:ext cx="4252538" cy="318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32856"/>
            <a:ext cx="422709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80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Bickham Script One"/>
              </a:rPr>
              <a:t>Историческая справка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268760"/>
            <a:ext cx="1457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+mj-lt"/>
              </a:rPr>
              <a:t>встречные</a:t>
            </a:r>
            <a:endParaRPr lang="ru-RU" sz="2000" b="1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6" y="1844823"/>
            <a:ext cx="2507128" cy="3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75856" y="1270153"/>
            <a:ext cx="1949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Calibri"/>
                <a:ea typeface="Times New Roman"/>
                <a:cs typeface="Arial"/>
              </a:rPr>
              <a:t>Зашитые сверху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1299538"/>
            <a:ext cx="3049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Односторонние складки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247" y="1899592"/>
            <a:ext cx="2425700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2505075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38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1139</TotalTime>
  <Words>276</Words>
  <Application>Microsoft Office PowerPoint</Application>
  <PresentationFormat>Экран (4:3)</PresentationFormat>
  <Paragraphs>99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    Творческий проект по технологии          </vt:lpstr>
      <vt:lpstr> Обоснование выбора темы</vt:lpstr>
      <vt:lpstr>Цель и задачи</vt:lpstr>
      <vt:lpstr>  Историческая справка</vt:lpstr>
      <vt:lpstr>  Историческая справка</vt:lpstr>
      <vt:lpstr>  Историческая справка</vt:lpstr>
      <vt:lpstr>  Историческая справка</vt:lpstr>
      <vt:lpstr>Историческая справка</vt:lpstr>
      <vt:lpstr>Историческая справка</vt:lpstr>
      <vt:lpstr>Историческая справка</vt:lpstr>
      <vt:lpstr>Историческая справка</vt:lpstr>
      <vt:lpstr>Историческая справка</vt:lpstr>
      <vt:lpstr> </vt:lpstr>
      <vt:lpstr> </vt:lpstr>
      <vt:lpstr>Эскиз изделия</vt:lpstr>
      <vt:lpstr>Презентация PowerPoint</vt:lpstr>
      <vt:lpstr>Выбор материалов</vt:lpstr>
      <vt:lpstr>Технология выполнения изделия</vt:lpstr>
      <vt:lpstr>Технология выполнения изделия</vt:lpstr>
      <vt:lpstr>Готовое изделие</vt:lpstr>
      <vt:lpstr>  Экономическое обоснование. </vt:lpstr>
      <vt:lpstr>  Экологическое обоснование. </vt:lpstr>
      <vt:lpstr>Самооценка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«Русская кухня»</dc:title>
  <dc:creator>Учитель</dc:creator>
  <cp:lastModifiedBy>Пользователь Windows</cp:lastModifiedBy>
  <cp:revision>110</cp:revision>
  <dcterms:created xsi:type="dcterms:W3CDTF">2011-11-28T07:54:46Z</dcterms:created>
  <dcterms:modified xsi:type="dcterms:W3CDTF">2019-12-04T11:30:16Z</dcterms:modified>
</cp:coreProperties>
</file>