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notesMasterIdLst>
    <p:notesMasterId r:id="rId31"/>
  </p:notesMasterIdLst>
  <p:sldIdLst>
    <p:sldId id="272" r:id="rId2"/>
    <p:sldId id="287" r:id="rId3"/>
    <p:sldId id="303" r:id="rId4"/>
    <p:sldId id="304" r:id="rId5"/>
    <p:sldId id="305" r:id="rId6"/>
    <p:sldId id="306" r:id="rId7"/>
    <p:sldId id="307" r:id="rId8"/>
    <p:sldId id="308" r:id="rId9"/>
    <p:sldId id="309" r:id="rId10"/>
    <p:sldId id="310" r:id="rId11"/>
    <p:sldId id="279" r:id="rId12"/>
    <p:sldId id="294" r:id="rId13"/>
    <p:sldId id="277" r:id="rId14"/>
    <p:sldId id="278" r:id="rId15"/>
    <p:sldId id="288" r:id="rId16"/>
    <p:sldId id="289" r:id="rId17"/>
    <p:sldId id="290" r:id="rId18"/>
    <p:sldId id="291" r:id="rId19"/>
    <p:sldId id="292" r:id="rId20"/>
    <p:sldId id="293" r:id="rId21"/>
    <p:sldId id="295" r:id="rId22"/>
    <p:sldId id="296" r:id="rId23"/>
    <p:sldId id="297" r:id="rId24"/>
    <p:sldId id="298" r:id="rId25"/>
    <p:sldId id="299" r:id="rId26"/>
    <p:sldId id="300" r:id="rId27"/>
    <p:sldId id="301" r:id="rId28"/>
    <p:sldId id="302" r:id="rId29"/>
    <p:sldId id="311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CD9DF"/>
    <a:srgbClr val="C7E3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9104" autoAdjust="0"/>
  </p:normalViewPr>
  <p:slideViewPr>
    <p:cSldViewPr>
      <p:cViewPr>
        <p:scale>
          <a:sx n="77" d="100"/>
          <a:sy n="77" d="100"/>
        </p:scale>
        <p:origin x="-1092" y="-1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0F7525-9A7E-4102-BD02-4CC778541568}" type="datetimeFigureOut">
              <a:rPr lang="ru-RU" smtClean="0"/>
              <a:pPr/>
              <a:t>30.01.2024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23F46E-126A-4032-ADCC-89A26F297F6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556170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DE7BCB-BC04-41BE-86F5-FF55466AA697}" type="datetimeFigureOut">
              <a:rPr lang="ru-RU" smtClean="0"/>
              <a:pPr/>
              <a:t>30.01.2024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D22662-DDA7-478A-A32A-D73667DF31F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111809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DE7BCB-BC04-41BE-86F5-FF55466AA697}" type="datetimeFigureOut">
              <a:rPr lang="ru-RU" smtClean="0"/>
              <a:pPr/>
              <a:t>30.01.2024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D22662-DDA7-478A-A32A-D73667DF31F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65736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DE7BCB-BC04-41BE-86F5-FF55466AA697}" type="datetimeFigureOut">
              <a:rPr lang="ru-RU" smtClean="0"/>
              <a:pPr/>
              <a:t>30.01.2024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D22662-DDA7-478A-A32A-D73667DF31F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175401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DE7BCB-BC04-41BE-86F5-FF55466AA697}" type="datetimeFigureOut">
              <a:rPr lang="ru-RU" smtClean="0"/>
              <a:pPr/>
              <a:t>30.01.2024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D22662-DDA7-478A-A32A-D73667DF31F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386483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DE7BCB-BC04-41BE-86F5-FF55466AA697}" type="datetimeFigureOut">
              <a:rPr lang="ru-RU" smtClean="0"/>
              <a:pPr/>
              <a:t>30.01.2024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D22662-DDA7-478A-A32A-D73667DF31F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856897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DE7BCB-BC04-41BE-86F5-FF55466AA697}" type="datetimeFigureOut">
              <a:rPr lang="ru-RU" smtClean="0"/>
              <a:pPr/>
              <a:t>30.01.2024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D22662-DDA7-478A-A32A-D73667DF31F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759972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DE7BCB-BC04-41BE-86F5-FF55466AA697}" type="datetimeFigureOut">
              <a:rPr lang="ru-RU" smtClean="0"/>
              <a:pPr/>
              <a:t>30.01.2024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D22662-DDA7-478A-A32A-D73667DF31F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21819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DE7BCB-BC04-41BE-86F5-FF55466AA697}" type="datetimeFigureOut">
              <a:rPr lang="ru-RU" smtClean="0"/>
              <a:pPr/>
              <a:t>30.01.2024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D22662-DDA7-478A-A32A-D73667DF31F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313328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DE7BCB-BC04-41BE-86F5-FF55466AA697}" type="datetimeFigureOut">
              <a:rPr lang="ru-RU" smtClean="0"/>
              <a:pPr/>
              <a:t>30.01.2024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D22662-DDA7-478A-A32A-D73667DF31F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237089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DE7BCB-BC04-41BE-86F5-FF55466AA697}" type="datetimeFigureOut">
              <a:rPr lang="ru-RU" smtClean="0"/>
              <a:pPr/>
              <a:t>30.01.2024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D22662-DDA7-478A-A32A-D73667DF31F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604222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DE7BCB-BC04-41BE-86F5-FF55466AA697}" type="datetimeFigureOut">
              <a:rPr lang="ru-RU" smtClean="0"/>
              <a:pPr/>
              <a:t>30.01.2024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D22662-DDA7-478A-A32A-D73667DF31F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470914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DE7BCB-BC04-41BE-86F5-FF55466AA697}" type="datetimeFigureOut">
              <a:rPr lang="ru-RU" smtClean="0"/>
              <a:pPr/>
              <a:t>30.01.2024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D22662-DDA7-478A-A32A-D73667DF31F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60594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764704"/>
            <a:ext cx="8551168" cy="1828800"/>
          </a:xfrm>
        </p:spPr>
        <p:txBody>
          <a:bodyPr>
            <a:noAutofit/>
          </a:bodyPr>
          <a:lstStyle/>
          <a:p>
            <a:r>
              <a:rPr lang="ru-RU" sz="6600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Тема: </a:t>
            </a:r>
            <a:r>
              <a:rPr lang="ru-RU" sz="6600" b="1" dirty="0" smtClean="0">
                <a:solidFill>
                  <a:schemeClr val="accent1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Социальная структура общества </a:t>
            </a:r>
            <a:endParaRPr lang="ru-RU" sz="6600" b="1" dirty="0">
              <a:solidFill>
                <a:schemeClr val="accent1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1853793" y="2780928"/>
            <a:ext cx="4824536" cy="144016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8 класс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6021288"/>
            <a:ext cx="22677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Древний мир 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</a:rPr>
              <a:t>5 класс</a:t>
            </a:r>
            <a:endParaRPr lang="ru-RU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3491335"/>
            <a:ext cx="4936734" cy="3168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908720"/>
            <a:ext cx="7886700" cy="1325563"/>
          </a:xfrm>
        </p:spPr>
        <p:txBody>
          <a:bodyPr>
            <a:normAutofit fontScale="90000"/>
          </a:bodyPr>
          <a:lstStyle/>
          <a:p>
            <a:r>
              <a:rPr lang="ru-RU" sz="4000" b="1" i="1" dirty="0" smtClean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ru-RU" sz="4000" b="1" i="1" dirty="0" smtClean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ru-RU" sz="4000" b="1" i="1" dirty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ru-RU" sz="4000" b="1" i="1" dirty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ru-RU" sz="4000" b="1" i="1" dirty="0" smtClean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ru-RU" sz="4000" b="1" i="1" dirty="0" smtClean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ru-RU" sz="4000" b="1" i="1" dirty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ru-RU" sz="4000" b="1" i="1" dirty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ru-RU" sz="4000" b="1" i="1" dirty="0" smtClean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ru-RU" sz="4000" b="1" i="1" dirty="0" smtClean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ru-RU" sz="4000" b="1" i="1" dirty="0" smtClean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ru-RU" sz="4000" b="1" i="1" dirty="0" smtClean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ru-RU" sz="4000" b="1" i="1" dirty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ru-RU" sz="4000" b="1" i="1" dirty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ru-RU" sz="4000" b="1" i="1" dirty="0" smtClean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ru-RU" sz="4000" b="1" i="1" dirty="0" smtClean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ru-RU" sz="4000" b="1" i="1" dirty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ru-RU" sz="4000" b="1" i="1" dirty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ru-RU" sz="4000" b="1" i="1" dirty="0" smtClean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ru-RU" sz="4000" b="1" i="1" dirty="0" smtClean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ru-RU" sz="4000" b="1" i="1" dirty="0" smtClean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Социальное неравенство – </a:t>
            </a:r>
            <a:r>
              <a:rPr lang="ru-RU" sz="4000" b="1" i="1" dirty="0" smtClean="0">
                <a:solidFill>
                  <a:schemeClr val="accent1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неодинаковый доступ к основным ресурсам, которые ограничены </a:t>
            </a:r>
            <a:br>
              <a:rPr lang="ru-RU" sz="4000" b="1" i="1" dirty="0" smtClean="0">
                <a:solidFill>
                  <a:schemeClr val="accent1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ru-RU" sz="4000" b="1" i="1" dirty="0">
                <a:solidFill>
                  <a:schemeClr val="accent1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ru-RU" sz="4000" b="1" i="1" dirty="0">
                <a:solidFill>
                  <a:schemeClr val="accent1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ru-RU" sz="4000" b="1" i="1" dirty="0" smtClean="0">
                <a:solidFill>
                  <a:srgbClr val="FF0000"/>
                </a:solidFill>
                <a:latin typeface="Bad Script" panose="02000000000000000000" pitchFamily="2" charset="0"/>
                <a:ea typeface="Batang" panose="02030600000101010101" pitchFamily="18" charset="-127"/>
              </a:rPr>
              <a:t>Причины социальных конфликтов </a:t>
            </a:r>
            <a:r>
              <a:rPr lang="ru-RU" sz="4000" b="1" i="1" dirty="0" smtClean="0">
                <a:solidFill>
                  <a:schemeClr val="accent1"/>
                </a:solidFill>
                <a:latin typeface="Bad Script" panose="02000000000000000000" pitchFamily="2" charset="0"/>
                <a:ea typeface="Batang" panose="02030600000101010101" pitchFamily="18" charset="-127"/>
              </a:rPr>
              <a:t/>
            </a:r>
            <a:br>
              <a:rPr lang="ru-RU" sz="4000" b="1" i="1" dirty="0" smtClean="0">
                <a:solidFill>
                  <a:schemeClr val="accent1"/>
                </a:solidFill>
                <a:latin typeface="Bad Script" panose="02000000000000000000" pitchFamily="2" charset="0"/>
                <a:ea typeface="Batang" panose="02030600000101010101" pitchFamily="18" charset="-127"/>
              </a:rPr>
            </a:br>
            <a:r>
              <a:rPr lang="ru-RU" sz="4000" b="1" i="1" dirty="0" smtClean="0">
                <a:solidFill>
                  <a:schemeClr val="accent1"/>
                </a:solidFill>
                <a:latin typeface="Bad Script" panose="02000000000000000000" pitchFamily="2" charset="0"/>
                <a:ea typeface="Batang" panose="02030600000101010101" pitchFamily="18" charset="-127"/>
              </a:rPr>
              <a:t>-разное социальное положение</a:t>
            </a:r>
            <a:br>
              <a:rPr lang="ru-RU" sz="4000" b="1" i="1" dirty="0" smtClean="0">
                <a:solidFill>
                  <a:schemeClr val="accent1"/>
                </a:solidFill>
                <a:latin typeface="Bad Script" panose="02000000000000000000" pitchFamily="2" charset="0"/>
                <a:ea typeface="Batang" panose="02030600000101010101" pitchFamily="18" charset="-127"/>
              </a:rPr>
            </a:br>
            <a:r>
              <a:rPr lang="ru-RU" sz="4000" b="1" i="1" dirty="0" smtClean="0">
                <a:solidFill>
                  <a:schemeClr val="accent1"/>
                </a:solidFill>
                <a:latin typeface="Bad Script" panose="02000000000000000000" pitchFamily="2" charset="0"/>
                <a:ea typeface="Batang" panose="02030600000101010101" pitchFamily="18" charset="-127"/>
              </a:rPr>
              <a:t>-разные интересы</a:t>
            </a:r>
            <a:br>
              <a:rPr lang="ru-RU" sz="4000" b="1" i="1" dirty="0" smtClean="0">
                <a:solidFill>
                  <a:schemeClr val="accent1"/>
                </a:solidFill>
                <a:latin typeface="Bad Script" panose="02000000000000000000" pitchFamily="2" charset="0"/>
                <a:ea typeface="Batang" panose="02030600000101010101" pitchFamily="18" charset="-127"/>
              </a:rPr>
            </a:br>
            <a:r>
              <a:rPr lang="ru-RU" sz="4000" b="1" i="1" dirty="0" smtClean="0">
                <a:solidFill>
                  <a:schemeClr val="accent1"/>
                </a:solidFill>
                <a:latin typeface="Bad Script" panose="02000000000000000000" pitchFamily="2" charset="0"/>
                <a:ea typeface="Batang" panose="02030600000101010101" pitchFamily="18" charset="-127"/>
              </a:rPr>
              <a:t>-разный уровень жизни</a:t>
            </a:r>
            <a:r>
              <a:rPr lang="ru-RU" sz="4000" b="1" i="1" dirty="0">
                <a:solidFill>
                  <a:schemeClr val="accent1"/>
                </a:solidFill>
                <a:latin typeface="Bad Script" panose="02000000000000000000" pitchFamily="2" charset="0"/>
                <a:ea typeface="Batang" panose="02030600000101010101" pitchFamily="18" charset="-127"/>
              </a:rPr>
              <a:t/>
            </a:r>
            <a:br>
              <a:rPr lang="ru-RU" sz="4000" b="1" i="1" dirty="0">
                <a:solidFill>
                  <a:schemeClr val="accent1"/>
                </a:solidFill>
                <a:latin typeface="Bad Script" panose="02000000000000000000" pitchFamily="2" charset="0"/>
                <a:ea typeface="Batang" panose="02030600000101010101" pitchFamily="18" charset="-127"/>
              </a:rPr>
            </a:br>
            <a:r>
              <a:rPr lang="ru-RU" sz="4000" b="1" i="1" dirty="0" smtClean="0">
                <a:solidFill>
                  <a:schemeClr val="accent1"/>
                </a:solidFill>
                <a:latin typeface="Bad Script" panose="02000000000000000000" pitchFamily="2" charset="0"/>
                <a:ea typeface="Batang" panose="02030600000101010101" pitchFamily="18" charset="-127"/>
              </a:rPr>
              <a:t>-разные ценности (политические, экономические, культурные, религиозные)</a:t>
            </a:r>
            <a:r>
              <a:rPr lang="ru-RU" sz="4000" b="1" i="1" dirty="0">
                <a:solidFill>
                  <a:schemeClr val="accent6"/>
                </a:solidFill>
                <a:latin typeface="Bad Script" panose="02000000000000000000" pitchFamily="2" charset="0"/>
                <a:ea typeface="Batang" panose="02030600000101010101" pitchFamily="18" charset="-127"/>
              </a:rPr>
              <a:t/>
            </a:r>
            <a:br>
              <a:rPr lang="ru-RU" sz="4000" b="1" i="1" dirty="0">
                <a:solidFill>
                  <a:schemeClr val="accent6"/>
                </a:solidFill>
                <a:latin typeface="Bad Script" panose="02000000000000000000" pitchFamily="2" charset="0"/>
                <a:ea typeface="Batang" panose="02030600000101010101" pitchFamily="18" charset="-127"/>
              </a:rPr>
            </a:br>
            <a:r>
              <a:rPr lang="ru-RU" sz="4000" b="1" i="1" dirty="0" smtClean="0">
                <a:solidFill>
                  <a:schemeClr val="accent6"/>
                </a:solidFill>
                <a:latin typeface="Bad Script" panose="02000000000000000000" pitchFamily="2" charset="0"/>
                <a:ea typeface="Batang" panose="02030600000101010101" pitchFamily="18" charset="-127"/>
              </a:rPr>
              <a:t/>
            </a:r>
            <a:br>
              <a:rPr lang="ru-RU" sz="4000" b="1" i="1" dirty="0" smtClean="0">
                <a:solidFill>
                  <a:schemeClr val="accent6"/>
                </a:solidFill>
                <a:latin typeface="Bad Script" panose="02000000000000000000" pitchFamily="2" charset="0"/>
                <a:ea typeface="Batang" panose="02030600000101010101" pitchFamily="18" charset="-127"/>
              </a:rPr>
            </a:br>
            <a:r>
              <a:rPr lang="ru-RU" sz="3600" b="1" i="1" dirty="0" smtClean="0">
                <a:solidFill>
                  <a:srgbClr val="0070C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ru-RU" sz="3600" b="1" i="1" dirty="0" smtClean="0">
                <a:solidFill>
                  <a:srgbClr val="0070C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ru-RU" sz="4000" b="1" i="1" dirty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ru-RU" sz="4000" b="1" i="1" dirty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ru-RU" dirty="0" smtClean="0">
                <a:solidFill>
                  <a:srgbClr val="0070C0"/>
                </a:solidFill>
              </a:rPr>
              <a:t/>
            </a:r>
            <a:br>
              <a:rPr lang="ru-RU" dirty="0" smtClean="0">
                <a:solidFill>
                  <a:srgbClr val="0070C0"/>
                </a:solidFill>
              </a:rPr>
            </a:b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2996952"/>
            <a:ext cx="2377193" cy="1584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01971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5300" b="1" dirty="0" smtClean="0"/>
              <a:t/>
            </a:r>
            <a:br>
              <a:rPr lang="ru-RU" sz="5300" b="1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4900" b="1" dirty="0" smtClean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Социальная группа </a:t>
            </a:r>
            <a:r>
              <a:rPr lang="ru-RU" sz="4900" b="1" dirty="0" smtClean="0">
                <a:solidFill>
                  <a:schemeClr val="accent1">
                    <a:lumMod val="50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– это совокупность  людей с устойчивыми связями, схожими интересами определёнными правилами поведения и взаимоотношения.</a:t>
            </a:r>
            <a:endParaRPr lang="ru-RU" sz="4900" b="1" dirty="0">
              <a:solidFill>
                <a:schemeClr val="accent1">
                  <a:lumMod val="50000"/>
                </a:schemeClr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7308304" y="5877272"/>
            <a:ext cx="1202284" cy="212379"/>
          </a:xfrm>
        </p:spPr>
        <p:txBody>
          <a:bodyPr>
            <a:normAutofit fontScale="62500" lnSpcReduction="20000"/>
          </a:bodyPr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1707" y="4149080"/>
            <a:ext cx="4618990" cy="27089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09123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971600" y="260648"/>
            <a:ext cx="7677472" cy="93848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300" b="1" dirty="0" smtClean="0"/>
              <a:t/>
            </a:r>
            <a:br>
              <a:rPr lang="ru-RU" sz="5300" b="1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4900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Виды социальных групп</a:t>
            </a:r>
            <a:r>
              <a:rPr lang="ru-RU" sz="4900" b="1" dirty="0" smtClean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ru-RU" sz="4900" b="1" dirty="0" smtClean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</a:br>
            <a:endParaRPr lang="ru-RU" sz="4900" b="1" dirty="0">
              <a:solidFill>
                <a:schemeClr val="accent1">
                  <a:lumMod val="50000"/>
                </a:schemeClr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251520" y="620688"/>
            <a:ext cx="8640960" cy="1655762"/>
          </a:xfrm>
        </p:spPr>
        <p:txBody>
          <a:bodyPr>
            <a:no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2800" b="1" dirty="0" smtClean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Демографические </a:t>
            </a:r>
            <a:r>
              <a:rPr lang="ru-RU" sz="2800" dirty="0" smtClean="0">
                <a:solidFill>
                  <a:srgbClr val="0070C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– дети, подростки молодёжь, люди среднего возраста, пожилые люди, мужчины, женщины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2800" b="1" dirty="0" smtClean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Этнические </a:t>
            </a:r>
            <a:r>
              <a:rPr lang="ru-RU" sz="2800" dirty="0" smtClean="0">
                <a:solidFill>
                  <a:srgbClr val="0070C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– русские, украинцы, французы и пр.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2800" b="1" dirty="0" smtClean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Территориальные </a:t>
            </a:r>
            <a:r>
              <a:rPr lang="ru-RU" sz="2800" dirty="0" smtClean="0">
                <a:solidFill>
                  <a:srgbClr val="0070C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– горожане, жители сельской местности, москвичи, и пр.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2800" b="1" dirty="0" smtClean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Профессиональные</a:t>
            </a:r>
            <a:r>
              <a:rPr lang="ru-RU" sz="28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r>
              <a:rPr lang="ru-RU" sz="2800" dirty="0" smtClean="0">
                <a:solidFill>
                  <a:srgbClr val="0070C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– врачи, учителя архитекторы, инженеры и пр.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2800" b="1" dirty="0" smtClean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Ревизионные</a:t>
            </a:r>
            <a:r>
              <a:rPr lang="ru-RU" sz="28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r>
              <a:rPr lang="ru-RU" sz="2800" dirty="0" smtClean="0">
                <a:solidFill>
                  <a:srgbClr val="0070C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– христиане, мусульмане, иудеи  </a:t>
            </a:r>
          </a:p>
          <a:p>
            <a:r>
              <a:rPr lang="ru-RU" sz="3600" b="1" dirty="0" smtClean="0">
                <a:solidFill>
                  <a:srgbClr val="00B05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ЧЕЛОВЕК МОЖЕТ СОСТОЯТЬ СРАЗУ В НЕСКОЛЬКИХ ГРУППАХ</a:t>
            </a:r>
            <a:endParaRPr lang="ru-RU" sz="3600" b="1" dirty="0">
              <a:solidFill>
                <a:srgbClr val="00B05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202099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560" y="1196752"/>
            <a:ext cx="8052568" cy="381642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7200" b="1" dirty="0" smtClean="0"/>
              <a:t/>
            </a:r>
            <a:br>
              <a:rPr lang="ru-RU" sz="7200" b="1" dirty="0" smtClean="0"/>
            </a:br>
            <a:r>
              <a:rPr lang="ru-RU" sz="7200" b="1" dirty="0"/>
              <a:t/>
            </a:r>
            <a:br>
              <a:rPr lang="ru-RU" sz="7200" b="1" dirty="0"/>
            </a:br>
            <a:r>
              <a:rPr lang="ru-RU" sz="7200" b="1" dirty="0" smtClean="0"/>
              <a:t/>
            </a:r>
            <a:br>
              <a:rPr lang="ru-RU" sz="7200" b="1" dirty="0" smtClean="0"/>
            </a:br>
            <a:r>
              <a:rPr lang="ru-RU" sz="7200" b="1" dirty="0" smtClean="0"/>
              <a:t/>
            </a:r>
            <a:br>
              <a:rPr lang="ru-RU" sz="7200" b="1" dirty="0" smtClean="0"/>
            </a:br>
            <a:r>
              <a:rPr lang="ru-RU" sz="7200" b="1" dirty="0"/>
              <a:t/>
            </a:r>
            <a:br>
              <a:rPr lang="ru-RU" sz="7200" b="1" dirty="0"/>
            </a:br>
            <a:r>
              <a:rPr lang="ru-RU" sz="7200" b="1" dirty="0" smtClean="0">
                <a:solidFill>
                  <a:srgbClr val="FF0000"/>
                </a:solidFill>
              </a:rPr>
              <a:t>Социальные группы:</a:t>
            </a:r>
            <a:r>
              <a:rPr lang="ru-RU" sz="7200" b="1" dirty="0" smtClean="0"/>
              <a:t/>
            </a:r>
            <a:br>
              <a:rPr lang="ru-RU" sz="7200" b="1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1.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Малые           </a:t>
            </a:r>
            <a:b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2.Средние </a:t>
            </a:r>
            <a:b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3.Большие</a:t>
            </a:r>
            <a:b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b="1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b="1" i="1" u="sng" dirty="0" smtClean="0">
                <a:solidFill>
                  <a:srgbClr val="92D050"/>
                </a:solidFill>
              </a:rPr>
              <a:t>Количество</a:t>
            </a:r>
            <a:endParaRPr lang="ru-RU" b="1" i="1" u="sng" dirty="0">
              <a:solidFill>
                <a:srgbClr val="92D050"/>
              </a:solidFill>
            </a:endParaRPr>
          </a:p>
        </p:txBody>
      </p:sp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8244408" y="5805264"/>
            <a:ext cx="410196" cy="428403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15239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188640"/>
            <a:ext cx="8532440" cy="1152128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Классификация социальных групп</a:t>
            </a:r>
            <a:endParaRPr lang="ru-RU" sz="4000" b="1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611560" y="1988840"/>
            <a:ext cx="7886700" cy="1500187"/>
          </a:xfrm>
        </p:spPr>
        <p:txBody>
          <a:bodyPr/>
          <a:lstStyle/>
          <a:p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3977610"/>
              </p:ext>
            </p:extLst>
          </p:nvPr>
        </p:nvGraphicFramePr>
        <p:xfrm>
          <a:off x="323528" y="1844824"/>
          <a:ext cx="8208912" cy="41044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2228"/>
                <a:gridCol w="2052228"/>
                <a:gridCol w="2052228"/>
                <a:gridCol w="2052228"/>
              </a:tblGrid>
              <a:tr h="1127842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Критерии</a:t>
                      </a:r>
                      <a:endParaRPr lang="ru-RU" sz="2000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Названия</a:t>
                      </a:r>
                      <a:endParaRPr lang="ru-RU" sz="2000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Особенности</a:t>
                      </a:r>
                      <a:endParaRPr lang="ru-RU" sz="2000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Примеры</a:t>
                      </a:r>
                      <a:endParaRPr lang="ru-RU" sz="2000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/>
                </a:tc>
              </a:tr>
              <a:tr h="297661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77678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188640"/>
            <a:ext cx="8532440" cy="1152128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Классификация социальных групп</a:t>
            </a:r>
            <a:endParaRPr lang="ru-RU" sz="4000" b="1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611560" y="1988840"/>
            <a:ext cx="7886700" cy="1500187"/>
          </a:xfrm>
        </p:spPr>
        <p:txBody>
          <a:bodyPr/>
          <a:lstStyle/>
          <a:p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1727751"/>
              </p:ext>
            </p:extLst>
          </p:nvPr>
        </p:nvGraphicFramePr>
        <p:xfrm>
          <a:off x="323528" y="1556792"/>
          <a:ext cx="8208912" cy="47854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4176"/>
                <a:gridCol w="1368152"/>
                <a:gridCol w="3204356"/>
                <a:gridCol w="2052228"/>
              </a:tblGrid>
              <a:tr h="1127842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Критерии</a:t>
                      </a:r>
                      <a:endParaRPr lang="ru-RU" sz="2000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Названия</a:t>
                      </a:r>
                      <a:endParaRPr lang="ru-RU" sz="2000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Особенности</a:t>
                      </a:r>
                      <a:endParaRPr lang="ru-RU" sz="2000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Примеры</a:t>
                      </a:r>
                      <a:endParaRPr lang="ru-RU" sz="2000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/>
                </a:tc>
              </a:tr>
              <a:tr h="2976614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Количество</a:t>
                      </a:r>
                      <a:endParaRPr lang="ru-RU" sz="1800" b="1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Малая</a:t>
                      </a:r>
                      <a:endParaRPr lang="ru-RU" sz="1800" b="1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ru-RU" sz="1800" b="1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До 30 человек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1800" b="1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Тесные межличностные отношения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1800" b="1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Длительный срок отношения.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1800" b="1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Информированность о каждом члене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1800" b="1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Наличие и выполнение общих целей и задач.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1800" b="1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Эмоциональная</a:t>
                      </a:r>
                      <a:r>
                        <a:rPr lang="ru-RU" sz="1800" b="1" baseline="0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 поддержка </a:t>
                      </a:r>
                      <a:endParaRPr lang="ru-RU" sz="1800" b="1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ru-RU" sz="1800" b="1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Семья 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1800" b="1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Класс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1800" b="1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Соседи</a:t>
                      </a:r>
                      <a:endParaRPr lang="ru-RU" sz="1800" b="1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94789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188640"/>
            <a:ext cx="8532440" cy="1152128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Классификация социальных групп</a:t>
            </a:r>
            <a:endParaRPr lang="ru-RU" sz="4000" b="1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611560" y="1988840"/>
            <a:ext cx="7886700" cy="1500187"/>
          </a:xfrm>
        </p:spPr>
        <p:txBody>
          <a:bodyPr/>
          <a:lstStyle/>
          <a:p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4949808"/>
              </p:ext>
            </p:extLst>
          </p:nvPr>
        </p:nvGraphicFramePr>
        <p:xfrm>
          <a:off x="539551" y="1844824"/>
          <a:ext cx="7992888" cy="41044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6204"/>
                <a:gridCol w="1620181"/>
                <a:gridCol w="2484275"/>
                <a:gridCol w="2052228"/>
              </a:tblGrid>
              <a:tr h="1127842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Критерии</a:t>
                      </a:r>
                      <a:endParaRPr lang="ru-RU" sz="2000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Названия</a:t>
                      </a:r>
                      <a:endParaRPr lang="ru-RU" sz="2000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Особенности</a:t>
                      </a:r>
                      <a:endParaRPr lang="ru-RU" sz="2000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Примеры</a:t>
                      </a:r>
                      <a:endParaRPr lang="ru-RU" sz="2000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/>
                </a:tc>
              </a:tr>
              <a:tr h="2976614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Количество </a:t>
                      </a:r>
                      <a:endParaRPr lang="ru-RU" sz="1600" b="1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Средняя</a:t>
                      </a:r>
                      <a:endParaRPr lang="ru-RU" sz="1600" b="1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ru-RU" sz="1600" b="1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До несколько</a:t>
                      </a:r>
                      <a:r>
                        <a:rPr lang="ru-RU" sz="1600" b="1" baseline="0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 </a:t>
                      </a:r>
                      <a:r>
                        <a:rPr lang="ru-RU" sz="1600" b="1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сот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1600" b="1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Упорядоченное целеполагание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1600" b="1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Частичный характер межличностных отношений 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1600" b="1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Личное  знакомство не со всеми </a:t>
                      </a:r>
                      <a:endParaRPr lang="ru-RU" sz="1600" b="1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ru-RU" sz="1600" b="1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Заводы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1600" b="1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Учреждения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1600" b="1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Школа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1600" b="1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Университет</a:t>
                      </a:r>
                      <a:endParaRPr lang="ru-RU" sz="1600" b="1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88879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188640"/>
            <a:ext cx="8532440" cy="1152128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Классификация социальных групп</a:t>
            </a:r>
            <a:endParaRPr lang="ru-RU" sz="4000" b="1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611560" y="1988840"/>
            <a:ext cx="7886700" cy="1500187"/>
          </a:xfrm>
        </p:spPr>
        <p:txBody>
          <a:bodyPr/>
          <a:lstStyle/>
          <a:p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5722708"/>
              </p:ext>
            </p:extLst>
          </p:nvPr>
        </p:nvGraphicFramePr>
        <p:xfrm>
          <a:off x="179512" y="1844824"/>
          <a:ext cx="8856984" cy="42484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6149"/>
                <a:gridCol w="1427365"/>
                <a:gridCol w="2635136"/>
                <a:gridCol w="2708334"/>
              </a:tblGrid>
              <a:tr h="1167415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Критерии</a:t>
                      </a:r>
                      <a:endParaRPr lang="ru-RU" sz="2000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Названия</a:t>
                      </a:r>
                      <a:endParaRPr lang="ru-RU" sz="2000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Особенности</a:t>
                      </a:r>
                      <a:endParaRPr lang="ru-RU" sz="2000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Примеры</a:t>
                      </a:r>
                      <a:endParaRPr lang="ru-RU" sz="2000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/>
                </a:tc>
              </a:tr>
              <a:tr h="3081057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Количество</a:t>
                      </a:r>
                      <a:endParaRPr lang="ru-RU" sz="2000" b="1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Большая</a:t>
                      </a:r>
                      <a:endParaRPr lang="ru-RU" sz="2000" b="1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ru-RU" sz="2000" b="1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От нескольких сот до общего числа жителей планета Земля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2000" b="1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Наличие общих целей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2000" b="1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Опосредованный тип</a:t>
                      </a:r>
                      <a:endParaRPr lang="ru-RU" sz="2000" b="1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ru-RU" sz="2000" b="1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Общественный класс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2000" b="1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Нация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2000" b="1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Верующие</a:t>
                      </a:r>
                    </a:p>
                    <a:p>
                      <a:pPr marL="342900" indent="-342900">
                        <a:buAutoNum type="arabicPeriod"/>
                      </a:pPr>
                      <a:endParaRPr lang="ru-RU" sz="2000" b="1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11209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560" y="1196752"/>
            <a:ext cx="8052568" cy="381642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7200" b="1" dirty="0" smtClean="0"/>
              <a:t/>
            </a:r>
            <a:br>
              <a:rPr lang="ru-RU" sz="7200" b="1" dirty="0" smtClean="0"/>
            </a:br>
            <a:r>
              <a:rPr lang="ru-RU" sz="7200" b="1" dirty="0"/>
              <a:t/>
            </a:r>
            <a:br>
              <a:rPr lang="ru-RU" sz="7200" b="1" dirty="0"/>
            </a:br>
            <a:r>
              <a:rPr lang="ru-RU" sz="7200" b="1" dirty="0" smtClean="0"/>
              <a:t/>
            </a:r>
            <a:br>
              <a:rPr lang="ru-RU" sz="7200" b="1" dirty="0" smtClean="0"/>
            </a:br>
            <a:r>
              <a:rPr lang="ru-RU" sz="7200" b="1" dirty="0" smtClean="0"/>
              <a:t/>
            </a:r>
            <a:br>
              <a:rPr lang="ru-RU" sz="7200" b="1" dirty="0" smtClean="0"/>
            </a:br>
            <a:r>
              <a:rPr lang="ru-RU" sz="7200" b="1" dirty="0"/>
              <a:t/>
            </a:r>
            <a:br>
              <a:rPr lang="ru-RU" sz="7200" b="1" dirty="0"/>
            </a:br>
            <a:r>
              <a:rPr lang="ru-RU" sz="7200" b="1" dirty="0" smtClean="0">
                <a:solidFill>
                  <a:srgbClr val="FF0000"/>
                </a:solidFill>
              </a:rPr>
              <a:t>Социальные группы:</a:t>
            </a:r>
            <a:r>
              <a:rPr lang="ru-RU" sz="7200" b="1" dirty="0" smtClean="0"/>
              <a:t/>
            </a:r>
            <a:br>
              <a:rPr lang="ru-RU" sz="7200" b="1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1.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Первичные </a:t>
            </a:r>
            <a:b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2. Вторичные           </a:t>
            </a:r>
            <a:b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b="1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b="1" i="1" u="sng" dirty="0" smtClean="0">
                <a:solidFill>
                  <a:srgbClr val="92D050"/>
                </a:solidFill>
              </a:rPr>
              <a:t>Характер взаимодействия</a:t>
            </a:r>
            <a:endParaRPr lang="ru-RU" b="1" i="1" u="sng" dirty="0">
              <a:solidFill>
                <a:srgbClr val="92D050"/>
              </a:solidFill>
            </a:endParaRPr>
          </a:p>
        </p:txBody>
      </p:sp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8244408" y="5805264"/>
            <a:ext cx="410196" cy="428403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59095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188640"/>
            <a:ext cx="8532440" cy="1152128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Классификация социальных групп</a:t>
            </a:r>
            <a:endParaRPr lang="ru-RU" sz="4000" b="1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611560" y="1988840"/>
            <a:ext cx="7886700" cy="1500187"/>
          </a:xfrm>
        </p:spPr>
        <p:txBody>
          <a:bodyPr/>
          <a:lstStyle/>
          <a:p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870992"/>
              </p:ext>
            </p:extLst>
          </p:nvPr>
        </p:nvGraphicFramePr>
        <p:xfrm>
          <a:off x="323528" y="1844824"/>
          <a:ext cx="8640960" cy="41044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/>
                <a:gridCol w="1872208"/>
                <a:gridCol w="3240360"/>
                <a:gridCol w="1800200"/>
              </a:tblGrid>
              <a:tr h="1127842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Критерии</a:t>
                      </a:r>
                      <a:endParaRPr lang="ru-RU" sz="2000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Названия</a:t>
                      </a:r>
                      <a:endParaRPr lang="ru-RU" sz="2000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Особенности</a:t>
                      </a:r>
                      <a:endParaRPr lang="ru-RU" sz="2000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Примеры</a:t>
                      </a:r>
                      <a:endParaRPr lang="ru-RU" sz="2000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/>
                </a:tc>
              </a:tr>
              <a:tr h="2976614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Характер</a:t>
                      </a:r>
                    </a:p>
                    <a:p>
                      <a:r>
                        <a:rPr lang="ru-RU" sz="2400" b="1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взаимодействия </a:t>
                      </a:r>
                      <a:endParaRPr lang="ru-RU" sz="2400" b="1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Первичная</a:t>
                      </a:r>
                      <a:endParaRPr lang="ru-RU" sz="2400" b="1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ru-RU" sz="2400" b="1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Эмоциональная сторона 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2400" b="1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Межличностный характер общения 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2400" b="1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Взаимная поддержка</a:t>
                      </a:r>
                      <a:endParaRPr lang="ru-RU" sz="2400" b="1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ru-RU" sz="2400" b="1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Семья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2400" b="1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Друзья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2400" b="1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Соседи</a:t>
                      </a:r>
                      <a:endParaRPr lang="ru-RU" sz="2400" b="1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08337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48680"/>
            <a:ext cx="8280920" cy="5040560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Социальная структура общества </a:t>
            </a:r>
            <a:r>
              <a:rPr lang="ru-RU" sz="4800" b="1" dirty="0" smtClean="0">
                <a:solidFill>
                  <a:schemeClr val="accent5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– это внутреннее устройство общества, совокупность социальных групп и отношений между ними.</a:t>
            </a:r>
            <a:r>
              <a:rPr lang="ru-RU" dirty="0" smtClean="0">
                <a:solidFill>
                  <a:schemeClr val="accent5"/>
                </a:solidFill>
              </a:rPr>
              <a:t/>
            </a:r>
            <a:br>
              <a:rPr lang="ru-RU" dirty="0" smtClean="0">
                <a:solidFill>
                  <a:schemeClr val="accent5"/>
                </a:solidFill>
              </a:rPr>
            </a:br>
            <a:endParaRPr lang="ru-RU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1110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188640"/>
            <a:ext cx="8532440" cy="1152128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Классификация социальных групп</a:t>
            </a:r>
            <a:endParaRPr lang="ru-RU" sz="4000" b="1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611560" y="1988840"/>
            <a:ext cx="7886700" cy="1500187"/>
          </a:xfrm>
        </p:spPr>
        <p:txBody>
          <a:bodyPr/>
          <a:lstStyle/>
          <a:p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0780444"/>
              </p:ext>
            </p:extLst>
          </p:nvPr>
        </p:nvGraphicFramePr>
        <p:xfrm>
          <a:off x="323528" y="1844824"/>
          <a:ext cx="8640960" cy="41044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56184"/>
                <a:gridCol w="1800200"/>
                <a:gridCol w="2700300"/>
                <a:gridCol w="2484276"/>
              </a:tblGrid>
              <a:tr h="1127842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Критерии</a:t>
                      </a:r>
                      <a:endParaRPr lang="ru-RU" sz="2000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Названия</a:t>
                      </a:r>
                      <a:endParaRPr lang="ru-RU" sz="2000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Особенности</a:t>
                      </a:r>
                      <a:endParaRPr lang="ru-RU" sz="2000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Примеры</a:t>
                      </a:r>
                      <a:endParaRPr lang="ru-RU" sz="2000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/>
                </a:tc>
              </a:tr>
              <a:tr h="2976614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Характер</a:t>
                      </a:r>
                    </a:p>
                    <a:p>
                      <a:r>
                        <a:rPr lang="ru-RU" sz="2000" b="1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взаимодействия </a:t>
                      </a:r>
                    </a:p>
                    <a:p>
                      <a:endParaRPr lang="ru-RU" sz="2000" b="1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Вторичная </a:t>
                      </a:r>
                      <a:endParaRPr lang="ru-RU" sz="2000" b="1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ru-RU" sz="2000" b="1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Формальное общение 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2000" b="1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Деловой характер 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2000" b="1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Общие цели без эмоциональной</a:t>
                      </a:r>
                      <a:r>
                        <a:rPr lang="ru-RU" sz="2000" b="1" baseline="0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 окраски </a:t>
                      </a:r>
                      <a:endParaRPr lang="ru-RU" sz="2000" b="1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ru-RU" sz="2000" b="1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Производственные коллективы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2000" b="1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Организации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2000" b="1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Политические партии </a:t>
                      </a:r>
                      <a:endParaRPr lang="ru-RU" sz="2000" b="1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72473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560" y="1196752"/>
            <a:ext cx="8052568" cy="381642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7200" b="1" dirty="0" smtClean="0"/>
              <a:t/>
            </a:r>
            <a:br>
              <a:rPr lang="ru-RU" sz="7200" b="1" dirty="0" smtClean="0"/>
            </a:br>
            <a:r>
              <a:rPr lang="ru-RU" sz="7200" b="1" dirty="0"/>
              <a:t/>
            </a:r>
            <a:br>
              <a:rPr lang="ru-RU" sz="7200" b="1" dirty="0"/>
            </a:br>
            <a:r>
              <a:rPr lang="ru-RU" sz="7200" b="1" dirty="0" smtClean="0"/>
              <a:t/>
            </a:r>
            <a:br>
              <a:rPr lang="ru-RU" sz="7200" b="1" dirty="0" smtClean="0"/>
            </a:br>
            <a:r>
              <a:rPr lang="ru-RU" sz="7200" b="1" dirty="0" smtClean="0"/>
              <a:t/>
            </a:r>
            <a:br>
              <a:rPr lang="ru-RU" sz="7200" b="1" dirty="0" smtClean="0"/>
            </a:br>
            <a:r>
              <a:rPr lang="ru-RU" sz="7200" b="1" dirty="0"/>
              <a:t/>
            </a:r>
            <a:br>
              <a:rPr lang="ru-RU" sz="7200" b="1" dirty="0"/>
            </a:br>
            <a:r>
              <a:rPr lang="ru-RU" sz="7200" b="1" dirty="0" smtClean="0">
                <a:solidFill>
                  <a:srgbClr val="FF0000"/>
                </a:solidFill>
              </a:rPr>
              <a:t>Социальные группы:</a:t>
            </a:r>
            <a:r>
              <a:rPr lang="ru-RU" sz="7200" b="1" dirty="0" smtClean="0"/>
              <a:t/>
            </a:r>
            <a:br>
              <a:rPr lang="ru-RU" sz="7200" b="1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1.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Формальные </a:t>
            </a:r>
            <a:b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2. Неформальные</a:t>
            </a:r>
            <a:b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b="1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b="1" i="1" u="sng" dirty="0" smtClean="0">
                <a:solidFill>
                  <a:srgbClr val="92D050"/>
                </a:solidFill>
              </a:rPr>
              <a:t>Способ организации и регулирования взаимодействия</a:t>
            </a:r>
            <a:endParaRPr lang="ru-RU" b="1" i="1" u="sng" dirty="0">
              <a:solidFill>
                <a:srgbClr val="92D050"/>
              </a:solidFill>
            </a:endParaRPr>
          </a:p>
        </p:txBody>
      </p:sp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8244408" y="5805264"/>
            <a:ext cx="410196" cy="428403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40111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188640"/>
            <a:ext cx="8532440" cy="1152128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Классификация социальных групп</a:t>
            </a:r>
            <a:endParaRPr lang="ru-RU" sz="4000" b="1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611560" y="1988840"/>
            <a:ext cx="7886700" cy="1500187"/>
          </a:xfrm>
        </p:spPr>
        <p:txBody>
          <a:bodyPr/>
          <a:lstStyle/>
          <a:p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9396596"/>
              </p:ext>
            </p:extLst>
          </p:nvPr>
        </p:nvGraphicFramePr>
        <p:xfrm>
          <a:off x="323528" y="1844824"/>
          <a:ext cx="8568952" cy="41044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2228"/>
                <a:gridCol w="2052228"/>
                <a:gridCol w="2376264"/>
                <a:gridCol w="2088232"/>
              </a:tblGrid>
              <a:tr h="1127842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Критерии</a:t>
                      </a:r>
                      <a:endParaRPr lang="ru-RU" sz="2000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Названия</a:t>
                      </a:r>
                      <a:endParaRPr lang="ru-RU" sz="2000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Особенности</a:t>
                      </a:r>
                      <a:endParaRPr lang="ru-RU" sz="2000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Примеры</a:t>
                      </a:r>
                      <a:endParaRPr lang="ru-RU" sz="2000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/>
                </a:tc>
              </a:tr>
              <a:tr h="2976614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Способ организации и регулирования взаимодействия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Формальные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Уставной порядок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Достижение поставленной цели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Иерархия отношений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1.Организаия</a:t>
                      </a:r>
                    </a:p>
                    <a:p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2.Предприятия</a:t>
                      </a:r>
                    </a:p>
                    <a:p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3. Учреждения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80305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188640"/>
            <a:ext cx="8532440" cy="1152128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Классификация социальных групп</a:t>
            </a:r>
            <a:endParaRPr lang="ru-RU" sz="4000" b="1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611560" y="1988840"/>
            <a:ext cx="7886700" cy="1500187"/>
          </a:xfrm>
        </p:spPr>
        <p:txBody>
          <a:bodyPr/>
          <a:lstStyle/>
          <a:p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3563713"/>
              </p:ext>
            </p:extLst>
          </p:nvPr>
        </p:nvGraphicFramePr>
        <p:xfrm>
          <a:off x="107505" y="1844824"/>
          <a:ext cx="8424936" cy="41044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8232"/>
                <a:gridCol w="1872208"/>
                <a:gridCol w="2412268"/>
                <a:gridCol w="2052228"/>
              </a:tblGrid>
              <a:tr h="1127842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Критерии</a:t>
                      </a:r>
                      <a:endParaRPr lang="ru-RU" sz="2000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Названия</a:t>
                      </a:r>
                      <a:endParaRPr lang="ru-RU" sz="2000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Особенности</a:t>
                      </a:r>
                      <a:endParaRPr lang="ru-RU" sz="2000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Примеры</a:t>
                      </a:r>
                      <a:endParaRPr lang="ru-RU" sz="2000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/>
                </a:tc>
              </a:tr>
              <a:tr h="2976614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Способ организации и регулирования взаимодействия</a:t>
                      </a:r>
                      <a:endParaRPr lang="ru-RU" sz="1600" b="1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Неформальные</a:t>
                      </a:r>
                      <a:endParaRPr lang="ru-RU" sz="1600" b="1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ru-RU" sz="1600" b="1" baseline="0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Межличностные отношения 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1600" b="1" baseline="0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Нет юридического статуса 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1600" b="1" baseline="0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Эмоциональная окраска</a:t>
                      </a:r>
                      <a:endParaRPr lang="ru-RU" sz="1600" b="1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ru-RU" sz="1600" b="1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Дружеские компании 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1600" b="1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Фанатские клубы 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1600" b="1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Театральные кружки </a:t>
                      </a:r>
                      <a:endParaRPr lang="ru-RU" sz="1600" b="1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10632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560" y="1196752"/>
            <a:ext cx="8052568" cy="381642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7200" b="1" dirty="0" smtClean="0"/>
              <a:t/>
            </a:r>
            <a:br>
              <a:rPr lang="ru-RU" sz="7200" b="1" dirty="0" smtClean="0"/>
            </a:br>
            <a:r>
              <a:rPr lang="ru-RU" sz="7200" b="1" dirty="0"/>
              <a:t/>
            </a:r>
            <a:br>
              <a:rPr lang="ru-RU" sz="7200" b="1" dirty="0"/>
            </a:br>
            <a:r>
              <a:rPr lang="ru-RU" sz="7200" b="1" dirty="0" smtClean="0"/>
              <a:t/>
            </a:r>
            <a:br>
              <a:rPr lang="ru-RU" sz="7200" b="1" dirty="0" smtClean="0"/>
            </a:br>
            <a:r>
              <a:rPr lang="ru-RU" sz="7200" b="1" dirty="0" smtClean="0"/>
              <a:t/>
            </a:r>
            <a:br>
              <a:rPr lang="ru-RU" sz="7200" b="1" dirty="0" smtClean="0"/>
            </a:br>
            <a:r>
              <a:rPr lang="ru-RU" sz="7200" b="1" dirty="0"/>
              <a:t/>
            </a:r>
            <a:br>
              <a:rPr lang="ru-RU" sz="7200" b="1" dirty="0"/>
            </a:br>
            <a:r>
              <a:rPr lang="ru-RU" sz="7200" b="1" dirty="0" smtClean="0">
                <a:solidFill>
                  <a:srgbClr val="FF0000"/>
                </a:solidFill>
              </a:rPr>
              <a:t>Социальные группы:</a:t>
            </a:r>
            <a:r>
              <a:rPr lang="ru-RU" sz="7200" b="1" dirty="0" smtClean="0"/>
              <a:t/>
            </a:r>
            <a:br>
              <a:rPr lang="ru-RU" sz="7200" b="1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1.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Реальные </a:t>
            </a:r>
            <a:b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2. Номинальные</a:t>
            </a:r>
            <a:b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b="1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b="1" i="1" u="sng" dirty="0" smtClean="0">
                <a:solidFill>
                  <a:srgbClr val="92D050"/>
                </a:solidFill>
              </a:rPr>
              <a:t>Социальная значимость</a:t>
            </a:r>
            <a:endParaRPr lang="ru-RU" b="1" i="1" u="sng" dirty="0">
              <a:solidFill>
                <a:srgbClr val="92D050"/>
              </a:solidFill>
            </a:endParaRPr>
          </a:p>
        </p:txBody>
      </p:sp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8244408" y="5805264"/>
            <a:ext cx="410196" cy="428403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41775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188640"/>
            <a:ext cx="8532440" cy="1152128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Классификация социальных групп</a:t>
            </a:r>
            <a:endParaRPr lang="ru-RU" sz="4000" b="1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611560" y="1988840"/>
            <a:ext cx="7886700" cy="1500187"/>
          </a:xfrm>
        </p:spPr>
        <p:txBody>
          <a:bodyPr/>
          <a:lstStyle/>
          <a:p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9476256"/>
              </p:ext>
            </p:extLst>
          </p:nvPr>
        </p:nvGraphicFramePr>
        <p:xfrm>
          <a:off x="323528" y="1844824"/>
          <a:ext cx="8208912" cy="41044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4176"/>
                <a:gridCol w="1584176"/>
                <a:gridCol w="2988332"/>
                <a:gridCol w="2052228"/>
              </a:tblGrid>
              <a:tr h="1127842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Критерии</a:t>
                      </a:r>
                      <a:endParaRPr lang="ru-RU" sz="2000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Названия</a:t>
                      </a:r>
                      <a:endParaRPr lang="ru-RU" sz="2000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Особенности</a:t>
                      </a:r>
                      <a:endParaRPr lang="ru-RU" sz="2000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Примеры</a:t>
                      </a:r>
                      <a:endParaRPr lang="ru-RU" sz="2000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/>
                </a:tc>
              </a:tr>
              <a:tr h="2976614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Социальная значимость</a:t>
                      </a:r>
                      <a:endParaRPr lang="ru-RU" sz="1800" b="1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Реальные</a:t>
                      </a:r>
                      <a:endParaRPr lang="ru-RU" sz="1800" b="1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ru-RU" sz="1800" b="1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Демографический признак 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1800" b="1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Конфессиональный признак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1800" b="1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Этнический признак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1800" b="1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Уровень дохода</a:t>
                      </a:r>
                      <a:endParaRPr lang="ru-RU" sz="1800" b="1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Мужчины</a:t>
                      </a:r>
                    </a:p>
                    <a:p>
                      <a:r>
                        <a:rPr lang="ru-RU" sz="1800" b="1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Женщины</a:t>
                      </a:r>
                    </a:p>
                    <a:p>
                      <a:r>
                        <a:rPr lang="ru-RU" sz="1800" b="1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Христиане</a:t>
                      </a:r>
                    </a:p>
                    <a:p>
                      <a:r>
                        <a:rPr lang="ru-RU" sz="1800" b="1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Мусульманин</a:t>
                      </a:r>
                      <a:r>
                        <a:rPr lang="ru-RU" sz="1800" b="1" baseline="0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 </a:t>
                      </a:r>
                    </a:p>
                    <a:p>
                      <a:r>
                        <a:rPr lang="ru-RU" sz="1800" b="1" baseline="0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Русский </a:t>
                      </a:r>
                    </a:p>
                    <a:p>
                      <a:r>
                        <a:rPr lang="ru-RU" sz="1800" b="1" baseline="0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Татарин</a:t>
                      </a:r>
                    </a:p>
                    <a:p>
                      <a:r>
                        <a:rPr lang="ru-RU" sz="1800" b="1" baseline="0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Богатый, бедный</a:t>
                      </a:r>
                      <a:endParaRPr lang="ru-RU" sz="1800" b="1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8727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188640"/>
            <a:ext cx="8532440" cy="1152128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Классификация социальных групп</a:t>
            </a:r>
            <a:endParaRPr lang="ru-RU" sz="4000" b="1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611560" y="1988840"/>
            <a:ext cx="7886700" cy="1500187"/>
          </a:xfrm>
        </p:spPr>
        <p:txBody>
          <a:bodyPr/>
          <a:lstStyle/>
          <a:p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3420924"/>
              </p:ext>
            </p:extLst>
          </p:nvPr>
        </p:nvGraphicFramePr>
        <p:xfrm>
          <a:off x="323528" y="1844824"/>
          <a:ext cx="8208912" cy="41044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4176"/>
                <a:gridCol w="2016224"/>
                <a:gridCol w="2556284"/>
                <a:gridCol w="2052228"/>
              </a:tblGrid>
              <a:tr h="1127842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Критерии</a:t>
                      </a:r>
                      <a:endParaRPr lang="ru-RU" sz="2000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Названия</a:t>
                      </a:r>
                      <a:endParaRPr lang="ru-RU" sz="2000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Особенности</a:t>
                      </a:r>
                      <a:endParaRPr lang="ru-RU" sz="2000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Примеры</a:t>
                      </a:r>
                      <a:endParaRPr lang="ru-RU" sz="2000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/>
                </a:tc>
              </a:tr>
              <a:tr h="2976614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Социальная значимость</a:t>
                      </a:r>
                      <a:endParaRPr lang="ru-RU" sz="1800" b="1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Номинальные</a:t>
                      </a:r>
                      <a:endParaRPr lang="ru-RU" sz="1800" b="1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1.</a:t>
                      </a:r>
                      <a:r>
                        <a:rPr lang="ru-RU" sz="1800" b="1" baseline="0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 </a:t>
                      </a:r>
                      <a:r>
                        <a:rPr lang="ru-RU" sz="1800" b="1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 Социологическое исследование</a:t>
                      </a:r>
                    </a:p>
                    <a:p>
                      <a:r>
                        <a:rPr lang="ru-RU" sz="1800" b="1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2. Статистический учёт</a:t>
                      </a:r>
                    </a:p>
                    <a:p>
                      <a:endParaRPr lang="ru-RU" sz="1800" b="1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ru-RU" sz="1800" b="1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Покупатели чая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1800" b="1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Распространение инфекции</a:t>
                      </a:r>
                      <a:endParaRPr lang="ru-RU" sz="1800" b="1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1486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560" y="1196752"/>
            <a:ext cx="8052568" cy="381642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7200" b="1" dirty="0" smtClean="0"/>
              <a:t/>
            </a:r>
            <a:br>
              <a:rPr lang="ru-RU" sz="7200" b="1" dirty="0" smtClean="0"/>
            </a:br>
            <a:r>
              <a:rPr lang="ru-RU" sz="7200" b="1" dirty="0"/>
              <a:t/>
            </a:r>
            <a:br>
              <a:rPr lang="ru-RU" sz="7200" b="1" dirty="0"/>
            </a:br>
            <a:r>
              <a:rPr lang="ru-RU" sz="7200" b="1" dirty="0" smtClean="0"/>
              <a:t/>
            </a:r>
            <a:br>
              <a:rPr lang="ru-RU" sz="7200" b="1" dirty="0" smtClean="0"/>
            </a:br>
            <a:r>
              <a:rPr lang="ru-RU" sz="7200" b="1" dirty="0" smtClean="0"/>
              <a:t/>
            </a:r>
            <a:br>
              <a:rPr lang="ru-RU" sz="7200" b="1" dirty="0" smtClean="0"/>
            </a:br>
            <a:r>
              <a:rPr lang="ru-RU" sz="7200" b="1" dirty="0"/>
              <a:t/>
            </a:r>
            <a:br>
              <a:rPr lang="ru-RU" sz="7200" b="1" dirty="0"/>
            </a:br>
            <a:r>
              <a:rPr lang="ru-RU" sz="7200" b="1" dirty="0" smtClean="0"/>
              <a:t/>
            </a:r>
            <a:br>
              <a:rPr lang="ru-RU" sz="7200" b="1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b="1" i="1" u="sng" dirty="0">
              <a:solidFill>
                <a:srgbClr val="92D050"/>
              </a:solidFill>
            </a:endParaRPr>
          </a:p>
        </p:txBody>
      </p:sp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1547664" y="4999990"/>
            <a:ext cx="7178948" cy="428403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rgbClr val="FF0000"/>
                </a:solidFill>
                <a:latin typeface="Bad Script" panose="02000000000000000000" pitchFamily="2" charset="0"/>
              </a:rPr>
              <a:t>Какой вид социальных групп характеризует данная картинка?</a:t>
            </a:r>
          </a:p>
          <a:p>
            <a:r>
              <a:rPr lang="ru-RU" sz="2400" dirty="0" smtClean="0">
                <a:solidFill>
                  <a:srgbClr val="0070C0"/>
                </a:solidFill>
                <a:latin typeface="Bad Script" panose="02000000000000000000" pitchFamily="2" charset="0"/>
              </a:rPr>
              <a:t>1. Малая группа  (численность до 30 человек)</a:t>
            </a:r>
          </a:p>
          <a:p>
            <a:r>
              <a:rPr lang="ru-RU" sz="2400" dirty="0" smtClean="0">
                <a:solidFill>
                  <a:srgbClr val="0070C0"/>
                </a:solidFill>
                <a:latin typeface="Bad Script" panose="02000000000000000000" pitchFamily="2" charset="0"/>
              </a:rPr>
              <a:t>2. Первичная ( личный контакт , эмоциональная связь, близость и солидарность)</a:t>
            </a:r>
            <a:endParaRPr lang="ru-RU" sz="2400" dirty="0">
              <a:solidFill>
                <a:srgbClr val="0070C0"/>
              </a:solidFill>
              <a:latin typeface="Bad Script" panose="02000000000000000000" pitchFamily="2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88640"/>
            <a:ext cx="7217024" cy="481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42432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560" y="1196752"/>
            <a:ext cx="8052568" cy="381642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7200" b="1" dirty="0" smtClean="0"/>
              <a:t/>
            </a:r>
            <a:br>
              <a:rPr lang="ru-RU" sz="7200" b="1" dirty="0" smtClean="0"/>
            </a:br>
            <a:r>
              <a:rPr lang="ru-RU" sz="7200" b="1" dirty="0"/>
              <a:t/>
            </a:r>
            <a:br>
              <a:rPr lang="ru-RU" sz="7200" b="1" dirty="0"/>
            </a:br>
            <a:r>
              <a:rPr lang="ru-RU" sz="7200" b="1" dirty="0" smtClean="0"/>
              <a:t/>
            </a:r>
            <a:br>
              <a:rPr lang="ru-RU" sz="7200" b="1" dirty="0" smtClean="0"/>
            </a:br>
            <a:r>
              <a:rPr lang="ru-RU" sz="7200" b="1" dirty="0" smtClean="0"/>
              <a:t/>
            </a:r>
            <a:br>
              <a:rPr lang="ru-RU" sz="7200" b="1" dirty="0" smtClean="0"/>
            </a:br>
            <a:r>
              <a:rPr lang="ru-RU" sz="7200" b="1" dirty="0"/>
              <a:t/>
            </a:r>
            <a:br>
              <a:rPr lang="ru-RU" sz="7200" b="1" dirty="0"/>
            </a:br>
            <a:r>
              <a:rPr lang="ru-RU" sz="7200" b="1" dirty="0" smtClean="0"/>
              <a:t/>
            </a:r>
            <a:br>
              <a:rPr lang="ru-RU" sz="7200" b="1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b="1" i="1" u="sng" dirty="0">
              <a:solidFill>
                <a:srgbClr val="92D050"/>
              </a:solidFill>
            </a:endParaRPr>
          </a:p>
        </p:txBody>
      </p:sp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4535996" y="620688"/>
            <a:ext cx="4428492" cy="4807705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rgbClr val="FF0000"/>
                </a:solidFill>
                <a:latin typeface="Bad Script" panose="02000000000000000000" pitchFamily="2" charset="0"/>
              </a:rPr>
              <a:t>Какой вид социальных групп характеризует данная картинка?</a:t>
            </a:r>
          </a:p>
          <a:p>
            <a:r>
              <a:rPr lang="ru-RU" sz="2400" dirty="0" smtClean="0">
                <a:solidFill>
                  <a:srgbClr val="0070C0"/>
                </a:solidFill>
                <a:latin typeface="Bad Script" panose="02000000000000000000" pitchFamily="2" charset="0"/>
              </a:rPr>
              <a:t>1. Средняя группа  (численность  от 10 до сотен человек)</a:t>
            </a:r>
          </a:p>
          <a:p>
            <a:r>
              <a:rPr lang="ru-RU" sz="2400" dirty="0" smtClean="0">
                <a:solidFill>
                  <a:srgbClr val="0070C0"/>
                </a:solidFill>
                <a:latin typeface="Bad Script" panose="02000000000000000000" pitchFamily="2" charset="0"/>
              </a:rPr>
              <a:t>2. Вторичная  (приоритетом является производственная функция)</a:t>
            </a:r>
          </a:p>
          <a:p>
            <a:r>
              <a:rPr lang="ru-RU" sz="2400" dirty="0" smtClean="0">
                <a:solidFill>
                  <a:srgbClr val="0070C0"/>
                </a:solidFill>
                <a:latin typeface="Bad Script" panose="02000000000000000000" pitchFamily="2" charset="0"/>
              </a:rPr>
              <a:t>3. Формальная группа (разделение функций, отделение руководства от исполнителей)</a:t>
            </a:r>
          </a:p>
          <a:p>
            <a:r>
              <a:rPr lang="ru-RU" sz="2400" dirty="0" smtClean="0">
                <a:solidFill>
                  <a:srgbClr val="0070C0"/>
                </a:solidFill>
                <a:latin typeface="Bad Script" panose="02000000000000000000" pitchFamily="2" charset="0"/>
              </a:rPr>
              <a:t>4. Реальная (есть профессиональные работники: инженеры, слесари, лаборанты, мужчины, женщины) </a:t>
            </a:r>
            <a:endParaRPr lang="ru-RU" sz="2400" dirty="0">
              <a:solidFill>
                <a:srgbClr val="0070C0"/>
              </a:solidFill>
              <a:latin typeface="Bad Script" panose="02000000000000000000" pitchFamily="2" charset="0"/>
            </a:endParaRPr>
          </a:p>
        </p:txBody>
      </p:sp>
      <p:pic>
        <p:nvPicPr>
          <p:cNvPr id="2052" name="Picture 4" descr="В Москве достроили завод, который будет выпускать детали для «Москвичей» —  Moto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21" y="1196752"/>
            <a:ext cx="4428492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9699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560" y="1196752"/>
            <a:ext cx="8052568" cy="381642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7200" b="1" dirty="0" smtClean="0"/>
              <a:t/>
            </a:r>
            <a:br>
              <a:rPr lang="ru-RU" sz="7200" b="1" dirty="0" smtClean="0"/>
            </a:br>
            <a:r>
              <a:rPr lang="ru-RU" sz="7200" b="1" dirty="0"/>
              <a:t/>
            </a:r>
            <a:br>
              <a:rPr lang="ru-RU" sz="7200" b="1" dirty="0"/>
            </a:br>
            <a:r>
              <a:rPr lang="ru-RU" sz="7200" b="1" dirty="0" smtClean="0"/>
              <a:t/>
            </a:r>
            <a:br>
              <a:rPr lang="ru-RU" sz="7200" b="1" dirty="0" smtClean="0"/>
            </a:br>
            <a:r>
              <a:rPr lang="ru-RU" sz="7200" b="1" dirty="0" smtClean="0"/>
              <a:t/>
            </a:r>
            <a:br>
              <a:rPr lang="ru-RU" sz="7200" b="1" dirty="0" smtClean="0"/>
            </a:br>
            <a:r>
              <a:rPr lang="ru-RU" sz="7200" b="1" dirty="0"/>
              <a:t/>
            </a:r>
            <a:br>
              <a:rPr lang="ru-RU" sz="7200" b="1" dirty="0"/>
            </a:br>
            <a:r>
              <a:rPr lang="ru-RU" sz="7200" b="1" dirty="0" smtClean="0"/>
              <a:t/>
            </a:r>
            <a:br>
              <a:rPr lang="ru-RU" sz="7200" b="1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b="1" i="1" u="sng" dirty="0">
              <a:solidFill>
                <a:srgbClr val="92D050"/>
              </a:solidFill>
            </a:endParaRPr>
          </a:p>
        </p:txBody>
      </p:sp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1043608" y="620688"/>
            <a:ext cx="7200800" cy="4807705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solidFill>
                  <a:srgbClr val="0070C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Домашнее задание </a:t>
            </a:r>
          </a:p>
          <a:p>
            <a:pPr algn="ctr"/>
            <a:r>
              <a:rPr lang="ru-RU" sz="2400" dirty="0" smtClean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Параграф 13 стр.105-113</a:t>
            </a:r>
          </a:p>
          <a:p>
            <a:pPr algn="ctr"/>
            <a:r>
              <a:rPr lang="ru-RU" sz="2400" dirty="0" smtClean="0">
                <a:solidFill>
                  <a:srgbClr val="0070C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Пересказ. </a:t>
            </a:r>
          </a:p>
          <a:p>
            <a:pPr algn="ctr"/>
            <a:r>
              <a:rPr lang="ru-RU" sz="2400" dirty="0" smtClean="0">
                <a:solidFill>
                  <a:srgbClr val="0070C0"/>
                </a:solidFill>
                <a:latin typeface="Bad Script" panose="02000000000000000000" pitchFamily="2" charset="0"/>
                <a:ea typeface="Batang" panose="02030600000101010101" pitchFamily="18" charset="-127"/>
              </a:rPr>
              <a:t>Письменно в тетради выполнить задание 1 в разделе </a:t>
            </a:r>
          </a:p>
          <a:p>
            <a:pPr algn="ctr"/>
            <a:r>
              <a:rPr lang="ru-RU" sz="2400" dirty="0" smtClean="0">
                <a:solidFill>
                  <a:srgbClr val="0070C0"/>
                </a:solidFill>
                <a:latin typeface="Bad Script" panose="02000000000000000000" pitchFamily="2" charset="0"/>
                <a:ea typeface="Batang" panose="02030600000101010101" pitchFamily="18" charset="-127"/>
              </a:rPr>
              <a:t>«В классе и дома» стр. 113</a:t>
            </a:r>
            <a:endParaRPr lang="ru-RU" sz="2400" dirty="0">
              <a:solidFill>
                <a:srgbClr val="0070C0"/>
              </a:solidFill>
              <a:latin typeface="Bad Script" panose="02000000000000000000" pitchFamily="2" charset="0"/>
              <a:ea typeface="Batang" panose="02030600000101010101" pitchFamily="18" charset="-127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3717032"/>
            <a:ext cx="2143125" cy="214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24418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9696"/>
            <a:ext cx="8424936" cy="3975368"/>
          </a:xfrm>
        </p:spPr>
        <p:txBody>
          <a:bodyPr>
            <a:normAutofit/>
          </a:bodyPr>
          <a:lstStyle/>
          <a:p>
            <a:r>
              <a:rPr lang="ru-RU" sz="2000" b="1" i="1" dirty="0" smtClean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«Стратификация» </a:t>
            </a:r>
            <a:r>
              <a:rPr lang="ru-RU" sz="2000" b="1" i="1" dirty="0" smtClean="0">
                <a:solidFill>
                  <a:srgbClr val="0070C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от лат. происхождения </a:t>
            </a:r>
            <a:r>
              <a:rPr lang="en-US" sz="2000" b="1" i="1" dirty="0" smtClean="0">
                <a:solidFill>
                  <a:srgbClr val="0070C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stratum-</a:t>
            </a:r>
            <a:r>
              <a:rPr lang="ru-RU" sz="2000" b="1" i="1" dirty="0" smtClean="0">
                <a:solidFill>
                  <a:srgbClr val="0070C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 слои, пласт</a:t>
            </a:r>
            <a:br>
              <a:rPr lang="ru-RU" sz="2000" b="1" i="1" dirty="0" smtClean="0">
                <a:solidFill>
                  <a:srgbClr val="0070C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ru-RU" sz="2000" b="1" i="1" dirty="0">
                <a:solidFill>
                  <a:srgbClr val="0070C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ru-RU" sz="2000" b="1" i="1" dirty="0">
                <a:solidFill>
                  <a:srgbClr val="0070C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ru-RU" sz="2000" b="1" i="1" dirty="0" smtClean="0">
                <a:solidFill>
                  <a:srgbClr val="0070C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ru-RU" sz="2000" b="1" i="1" dirty="0" smtClean="0">
                <a:solidFill>
                  <a:srgbClr val="0070C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ru-RU" sz="4400" b="1" dirty="0" smtClean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Страты </a:t>
            </a:r>
            <a:r>
              <a:rPr lang="ru-RU" sz="2000" b="1" dirty="0" smtClean="0">
                <a:solidFill>
                  <a:srgbClr val="0070C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–большие группы людей, отличающихся  по своему положению в социальной структуре общества</a:t>
            </a:r>
            <a:r>
              <a:rPr lang="en-US" sz="4800" b="1" dirty="0" smtClean="0">
                <a:solidFill>
                  <a:srgbClr val="0070C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r>
              <a:rPr lang="ru-RU" dirty="0" smtClean="0">
                <a:solidFill>
                  <a:srgbClr val="0070C0"/>
                </a:solidFill>
              </a:rPr>
              <a:t/>
            </a:r>
            <a:br>
              <a:rPr lang="ru-RU" dirty="0" smtClean="0">
                <a:solidFill>
                  <a:srgbClr val="0070C0"/>
                </a:solidFill>
              </a:rPr>
            </a:b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4098" name="Picture 2" descr="Социальные группы: признаки, виды, функции | Блог 4brai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3284984"/>
            <a:ext cx="6120680" cy="3060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6395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757240"/>
            <a:ext cx="8424936" cy="231172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i="1" dirty="0" smtClean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ru-RU" sz="4000" b="1" i="1" dirty="0" smtClean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ru-RU" sz="4000" b="1" i="1" dirty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ru-RU" sz="4000" b="1" i="1" dirty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ru-RU" sz="4000" b="1" i="1" dirty="0" smtClean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ru-RU" sz="4000" b="1" i="1" dirty="0" smtClean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ru-RU" sz="4000" b="1" i="1" dirty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ru-RU" sz="4000" b="1" i="1" dirty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ru-RU" sz="4000" b="1" i="1" dirty="0" smtClean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ru-RU" sz="4000" b="1" i="1" dirty="0" smtClean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ru-RU" sz="4000" b="1" i="1" dirty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ru-RU" sz="4000" b="1" i="1" dirty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ru-RU" sz="4000" b="1" i="1" dirty="0" smtClean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ru-RU" sz="4000" b="1" i="1" dirty="0" smtClean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ru-RU" sz="4000" b="1" i="1" dirty="0" smtClean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Система стратификации</a:t>
            </a:r>
            <a:r>
              <a:rPr lang="ru-RU" sz="4000" b="1" i="1" dirty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ru-RU" sz="4000" b="1" i="1" dirty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ru-RU" sz="4000" b="1" i="1" dirty="0" smtClean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ru-RU" sz="4000" b="1" i="1" dirty="0" smtClean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ru-RU" sz="4000" b="1" i="1" dirty="0" smtClean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ru-RU" sz="4000" b="1" i="1" dirty="0" smtClean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ru-RU" sz="3600" b="1" i="1" dirty="0" smtClean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Открытая             Закрытая</a:t>
            </a:r>
            <a:r>
              <a:rPr lang="ru-RU" sz="3600" b="1" i="1" dirty="0" smtClean="0">
                <a:solidFill>
                  <a:srgbClr val="0070C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ru-RU" sz="3600" b="1" i="1" dirty="0" smtClean="0">
                <a:solidFill>
                  <a:srgbClr val="0070C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ru-RU" sz="3600" b="1" i="1" dirty="0" smtClean="0">
                <a:solidFill>
                  <a:srgbClr val="0070C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ru-RU" sz="3600" b="1" i="1" dirty="0" smtClean="0">
                <a:solidFill>
                  <a:srgbClr val="0070C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ru-RU" sz="3600" b="1" i="1" dirty="0" smtClean="0">
                <a:solidFill>
                  <a:srgbClr val="0070C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ru-RU" sz="3600" b="1" i="1" dirty="0" smtClean="0">
                <a:solidFill>
                  <a:srgbClr val="0070C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ru-RU" sz="2200" b="1" i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современное общество        рабство, сословия, касты</a:t>
            </a:r>
            <a:r>
              <a:rPr lang="ru-RU" sz="3600" b="1" i="1" dirty="0" smtClean="0">
                <a:solidFill>
                  <a:srgbClr val="0070C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ru-RU" sz="3600" b="1" i="1" dirty="0" smtClean="0">
                <a:solidFill>
                  <a:srgbClr val="0070C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ru-RU" sz="4000" b="1" i="1" dirty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ru-RU" sz="4000" b="1" i="1" dirty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ru-RU" dirty="0" smtClean="0">
                <a:solidFill>
                  <a:srgbClr val="0070C0"/>
                </a:solidFill>
              </a:rPr>
              <a:t/>
            </a:r>
            <a:br>
              <a:rPr lang="ru-RU" dirty="0" smtClean="0">
                <a:solidFill>
                  <a:srgbClr val="0070C0"/>
                </a:solidFill>
              </a:rPr>
            </a:br>
            <a:endParaRPr lang="ru-RU" dirty="0">
              <a:solidFill>
                <a:srgbClr val="0070C0"/>
              </a:solidFill>
            </a:endParaRPr>
          </a:p>
        </p:txBody>
      </p:sp>
      <p:cxnSp>
        <p:nvCxnSpPr>
          <p:cNvPr id="4" name="Прямая со стрелкой 3"/>
          <p:cNvCxnSpPr/>
          <p:nvPr/>
        </p:nvCxnSpPr>
        <p:spPr>
          <a:xfrm flipH="1">
            <a:off x="3131840" y="2080260"/>
            <a:ext cx="720080" cy="7200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>
            <a:off x="5580112" y="2080260"/>
            <a:ext cx="792088" cy="5760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3131840" y="3573016"/>
            <a:ext cx="0" cy="4320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6444208" y="3573016"/>
            <a:ext cx="0" cy="4320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48202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548" y="188640"/>
            <a:ext cx="8208912" cy="72754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i="1" dirty="0" smtClean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ru-RU" sz="4000" b="1" i="1" dirty="0" smtClean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ru-RU" sz="4000" b="1" i="1" dirty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ru-RU" sz="4000" b="1" i="1" dirty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ru-RU" sz="4000" b="1" i="1" dirty="0" smtClean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ru-RU" sz="4000" b="1" i="1" dirty="0" smtClean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ru-RU" sz="4000" b="1" i="1" dirty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ru-RU" sz="4000" b="1" i="1" dirty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ru-RU" sz="4000" b="1" i="1" dirty="0" smtClean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ru-RU" sz="4000" b="1" i="1" dirty="0" smtClean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ru-RU" sz="4000" b="1" i="1" dirty="0" smtClean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Кастовый строй в Индии</a:t>
            </a:r>
            <a:r>
              <a:rPr lang="ru-RU" sz="4000" b="1" i="1" dirty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ru-RU" sz="4000" b="1" i="1" dirty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ru-RU" sz="4000" b="1" i="1" dirty="0" smtClean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ru-RU" sz="4000" b="1" i="1" dirty="0" smtClean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ru-RU" sz="3600" b="1" i="1" dirty="0" smtClean="0">
                <a:solidFill>
                  <a:srgbClr val="0070C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ru-RU" sz="3600" b="1" i="1" dirty="0" smtClean="0">
                <a:solidFill>
                  <a:srgbClr val="0070C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ru-RU" sz="4000" b="1" i="1" dirty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ru-RU" sz="4000" b="1" i="1" dirty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ru-RU" dirty="0" smtClean="0">
                <a:solidFill>
                  <a:srgbClr val="0070C0"/>
                </a:solidFill>
              </a:rPr>
              <a:t/>
            </a:r>
            <a:br>
              <a:rPr lang="ru-RU" dirty="0" smtClean="0">
                <a:solidFill>
                  <a:srgbClr val="0070C0"/>
                </a:solidFill>
              </a:rPr>
            </a:br>
            <a:r>
              <a:rPr lang="ru-RU" dirty="0" smtClean="0">
                <a:solidFill>
                  <a:srgbClr val="0070C0"/>
                </a:solidFill>
              </a:rPr>
              <a:t>Ка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160748"/>
            <a:ext cx="6840760" cy="51305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98532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-459432"/>
            <a:ext cx="78867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i="1" dirty="0" smtClean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ru-RU" sz="4000" b="1" i="1" dirty="0" smtClean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ru-RU" sz="4000" b="1" i="1" dirty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ru-RU" sz="4000" b="1" i="1" dirty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ru-RU" sz="4000" b="1" i="1" dirty="0" smtClean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ru-RU" sz="4000" b="1" i="1" dirty="0" smtClean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ru-RU" sz="4000" b="1" i="1" dirty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ru-RU" sz="4000" b="1" i="1" dirty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ru-RU" sz="4000" b="1" i="1" dirty="0" smtClean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ru-RU" sz="4000" b="1" i="1" dirty="0" smtClean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ru-RU" sz="4000" b="1" i="1" dirty="0" smtClean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Сословный строй в России</a:t>
            </a:r>
            <a:r>
              <a:rPr lang="ru-RU" sz="4000" b="1" i="1" dirty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ru-RU" sz="4000" b="1" i="1" dirty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ru-RU" sz="4000" b="1" i="1" dirty="0" smtClean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ru-RU" sz="4000" b="1" i="1" dirty="0" smtClean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ru-RU" sz="3600" b="1" i="1" dirty="0" smtClean="0">
                <a:solidFill>
                  <a:srgbClr val="0070C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ru-RU" sz="3600" b="1" i="1" dirty="0" smtClean="0">
                <a:solidFill>
                  <a:srgbClr val="0070C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ru-RU" sz="4000" b="1" i="1" dirty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ru-RU" sz="4000" b="1" i="1" dirty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ru-RU" dirty="0" smtClean="0">
                <a:solidFill>
                  <a:srgbClr val="0070C0"/>
                </a:solidFill>
              </a:rPr>
              <a:t/>
            </a:r>
            <a:br>
              <a:rPr lang="ru-RU" dirty="0" smtClean="0">
                <a:solidFill>
                  <a:srgbClr val="0070C0"/>
                </a:solidFill>
              </a:rPr>
            </a:b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33256" y="2958160"/>
            <a:ext cx="2863230" cy="504055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 smtClean="0"/>
              <a:t>Дворянство</a:t>
            </a:r>
            <a:endParaRPr lang="ru-RU" b="1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836712"/>
            <a:ext cx="3538670" cy="2142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5108" y="757703"/>
            <a:ext cx="3189300" cy="23005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886838" y="3059668"/>
            <a:ext cx="18722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Духовенство</a:t>
            </a:r>
            <a:endParaRPr lang="ru-RU" b="1" dirty="0"/>
          </a:p>
        </p:txBody>
      </p:sp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6653" y="3619784"/>
            <a:ext cx="3311491" cy="24173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566719" y="6165304"/>
            <a:ext cx="15183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/>
              <a:t>Крестьянство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446010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180274"/>
            <a:ext cx="7886700" cy="2852737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i="1" dirty="0" smtClean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ru-RU" sz="4000" b="1" i="1" dirty="0" smtClean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ru-RU" sz="4000" b="1" i="1" dirty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ru-RU" sz="4000" b="1" i="1" dirty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ru-RU" sz="4000" b="1" i="1" dirty="0" smtClean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ru-RU" sz="4000" b="1" i="1" dirty="0" smtClean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ru-RU" sz="4000" b="1" i="1" dirty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ru-RU" sz="4000" b="1" i="1" dirty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ru-RU" sz="4000" b="1" i="1" dirty="0" smtClean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ru-RU" sz="4000" b="1" i="1" dirty="0" smtClean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ru-RU" sz="4000" b="1" i="1" dirty="0" smtClean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ru-RU" sz="4000" b="1" i="1" dirty="0" smtClean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ru-RU" sz="4000" b="1" i="1" dirty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ru-RU" sz="4000" b="1" i="1" dirty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ru-RU" sz="4000" b="1" i="1" dirty="0" smtClean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ru-RU" sz="4000" b="1" i="1" dirty="0" smtClean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ru-RU" sz="4000" b="1" i="1" dirty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ru-RU" sz="4000" b="1" i="1" dirty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ru-RU" sz="4000" b="1" i="1" dirty="0" smtClean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Классовая </a:t>
            </a:r>
            <a:r>
              <a:rPr lang="ru-RU" sz="4000" b="1" i="1" dirty="0" err="1" smtClean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стратификационная</a:t>
            </a:r>
            <a:r>
              <a:rPr lang="ru-RU" sz="4000" b="1" i="1" dirty="0" smtClean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 система</a:t>
            </a:r>
            <a:r>
              <a:rPr lang="ru-RU" sz="4000" b="1" i="1" dirty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ru-RU" sz="4000" b="1" i="1" dirty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ru-RU" sz="4000" b="1" i="1" dirty="0" smtClean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ru-RU" sz="4000" b="1" i="1" dirty="0" smtClean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ru-RU" sz="3600" b="1" i="1" dirty="0" smtClean="0">
                <a:solidFill>
                  <a:srgbClr val="0070C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ru-RU" sz="3600" b="1" i="1" dirty="0" smtClean="0">
                <a:solidFill>
                  <a:srgbClr val="0070C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ru-RU" sz="4000" b="1" i="1" dirty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ru-RU" sz="4000" b="1" i="1" dirty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ru-RU" dirty="0" smtClean="0">
                <a:solidFill>
                  <a:srgbClr val="0070C0"/>
                </a:solidFill>
              </a:rPr>
              <a:t/>
            </a:r>
            <a:br>
              <a:rPr lang="ru-RU" dirty="0" smtClean="0">
                <a:solidFill>
                  <a:srgbClr val="0070C0"/>
                </a:solidFill>
              </a:rPr>
            </a:b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11" name="Текст 10"/>
          <p:cNvSpPr>
            <a:spLocks noGrp="1"/>
          </p:cNvSpPr>
          <p:nvPr>
            <p:ph type="body" idx="1"/>
          </p:nvPr>
        </p:nvSpPr>
        <p:spPr>
          <a:xfrm>
            <a:off x="736662" y="4365104"/>
            <a:ext cx="8083810" cy="1872208"/>
          </a:xfrm>
        </p:spPr>
        <p:txBody>
          <a:bodyPr>
            <a:normAutofit fontScale="92500" lnSpcReduction="20000"/>
          </a:bodyPr>
          <a:lstStyle/>
          <a:p>
            <a:r>
              <a:rPr lang="ru-RU" sz="2600" b="1" dirty="0" smtClean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Критерии стратификации современного общества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600" dirty="0" smtClean="0">
                <a:solidFill>
                  <a:schemeClr val="accent1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Доход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600" dirty="0" smtClean="0">
                <a:solidFill>
                  <a:schemeClr val="accent1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Власть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600" dirty="0" smtClean="0">
                <a:solidFill>
                  <a:schemeClr val="accent1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Престиж профессии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600" dirty="0" smtClean="0">
                <a:solidFill>
                  <a:schemeClr val="accent1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Образование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995037" y="1712897"/>
            <a:ext cx="3672408" cy="74269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ВЫСШИЙ КЛАСС</a:t>
            </a:r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538542" y="2455590"/>
            <a:ext cx="4585398" cy="83746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СРЕДНИЙ КЛАСС</a:t>
            </a:r>
            <a:endParaRPr lang="ru-RU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002232" y="3208962"/>
            <a:ext cx="5658019" cy="8640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НИЗШИЙ КЛАСС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1782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980728"/>
            <a:ext cx="78867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i="1" dirty="0" smtClean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ru-RU" sz="4000" b="1" i="1" dirty="0" smtClean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ru-RU" sz="4000" b="1" i="1" dirty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ru-RU" sz="4000" b="1" i="1" dirty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ru-RU" sz="4000" b="1" i="1" dirty="0" smtClean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ru-RU" sz="4000" b="1" i="1" dirty="0" smtClean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ru-RU" sz="4000" b="1" i="1" dirty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ru-RU" sz="4000" b="1" i="1" dirty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ru-RU" sz="4000" b="1" i="1" dirty="0" smtClean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ru-RU" sz="4000" b="1" i="1" dirty="0" smtClean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ru-RU" sz="4000" b="1" i="1" dirty="0" smtClean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ru-RU" sz="4000" b="1" i="1" dirty="0" smtClean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ru-RU" sz="4000" b="1" i="1" dirty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ru-RU" sz="4000" b="1" i="1" dirty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ru-RU" sz="4000" b="1" i="1" dirty="0" smtClean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ru-RU" sz="4000" b="1" i="1" dirty="0" smtClean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ru-RU" sz="4000" b="1" i="1" dirty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ru-RU" sz="4000" b="1" i="1" dirty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ru-RU" sz="4000" b="1" i="1" dirty="0" smtClean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Социальная мобильность – </a:t>
            </a:r>
            <a:r>
              <a:rPr lang="ru-RU" sz="4000" b="1" i="1" dirty="0" smtClean="0">
                <a:solidFill>
                  <a:srgbClr val="0070C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перемещение людей из одного социального слоя в другой, повышая или понижая свой социальный статус</a:t>
            </a:r>
            <a:br>
              <a:rPr lang="ru-RU" sz="4000" b="1" i="1" dirty="0" smtClean="0">
                <a:solidFill>
                  <a:srgbClr val="0070C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ru-RU" sz="2000" b="1" i="1" dirty="0">
                <a:solidFill>
                  <a:srgbClr val="0070C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ru-RU" sz="2000" b="1" i="1" dirty="0">
                <a:solidFill>
                  <a:srgbClr val="0070C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ru-RU" sz="2000" b="1" i="1" dirty="0" smtClean="0">
                <a:solidFill>
                  <a:srgbClr val="0070C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Виды социальной мобильности</a:t>
            </a:r>
            <a:br>
              <a:rPr lang="ru-RU" sz="2000" b="1" i="1" dirty="0" smtClean="0">
                <a:solidFill>
                  <a:srgbClr val="0070C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ru-RU" sz="2000" b="1" i="1" dirty="0" smtClean="0">
                <a:solidFill>
                  <a:srgbClr val="0070C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1.</a:t>
            </a:r>
            <a:r>
              <a:rPr lang="ru-RU" sz="2000" b="1" i="1" dirty="0" smtClean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Горизантальная </a:t>
            </a:r>
            <a:r>
              <a:rPr lang="ru-RU" sz="2000" b="1" i="1" dirty="0" smtClean="0">
                <a:solidFill>
                  <a:srgbClr val="0070C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– переход индивида из одной социальной группы в другую расположенную на одном и том же уровне (переход из одной школы в другую, повторный брак, смена гражданства, миграция и </a:t>
            </a:r>
            <a:r>
              <a:rPr lang="ru-RU" sz="2000" b="1" i="1" dirty="0" err="1" smtClean="0">
                <a:solidFill>
                  <a:srgbClr val="0070C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др</a:t>
            </a:r>
            <a:r>
              <a:rPr lang="ru-RU" sz="2000" b="1" i="1" dirty="0" smtClean="0">
                <a:solidFill>
                  <a:srgbClr val="0070C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)</a:t>
            </a:r>
            <a:br>
              <a:rPr lang="ru-RU" sz="2000" b="1" i="1" dirty="0" smtClean="0">
                <a:solidFill>
                  <a:srgbClr val="0070C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ru-RU" sz="2000" b="1" i="1" dirty="0" smtClean="0">
                <a:solidFill>
                  <a:srgbClr val="0070C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2. </a:t>
            </a:r>
            <a:r>
              <a:rPr lang="ru-RU" sz="2000" b="1" i="1" dirty="0" smtClean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Вертикальная </a:t>
            </a:r>
            <a:r>
              <a:rPr lang="ru-RU" sz="2000" b="1" i="1" dirty="0" smtClean="0">
                <a:solidFill>
                  <a:srgbClr val="0070C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– продвижение по  социальной лестнице  вверх </a:t>
            </a:r>
            <a:r>
              <a:rPr lang="ru-RU" sz="2000" b="1" i="1" dirty="0" smtClean="0">
                <a:solidFill>
                  <a:schemeClr val="accent6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(входящая) </a:t>
            </a:r>
            <a:r>
              <a:rPr lang="ru-RU" sz="2000" b="1" i="1" dirty="0" smtClean="0">
                <a:solidFill>
                  <a:srgbClr val="0070C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или вниз  </a:t>
            </a:r>
            <a:r>
              <a:rPr lang="ru-RU" sz="2000" b="1" i="1" dirty="0" smtClean="0">
                <a:solidFill>
                  <a:schemeClr val="accent6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(нисходящая)</a:t>
            </a:r>
            <a:r>
              <a:rPr lang="ru-RU" sz="4000" b="1" i="1" dirty="0">
                <a:solidFill>
                  <a:schemeClr val="accent6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ru-RU" sz="4000" b="1" i="1" dirty="0">
                <a:solidFill>
                  <a:schemeClr val="accent6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ru-RU" sz="4000" b="1" i="1" dirty="0" smtClean="0">
                <a:solidFill>
                  <a:schemeClr val="accent6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ru-RU" sz="4000" b="1" i="1" dirty="0" smtClean="0">
                <a:solidFill>
                  <a:schemeClr val="accent6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ru-RU" sz="3600" b="1" i="1" dirty="0" smtClean="0">
                <a:solidFill>
                  <a:srgbClr val="0070C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ru-RU" sz="3600" b="1" i="1" dirty="0" smtClean="0">
                <a:solidFill>
                  <a:srgbClr val="0070C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ru-RU" sz="4000" b="1" i="1" dirty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ru-RU" sz="4000" b="1" i="1" dirty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ru-RU" dirty="0" smtClean="0">
                <a:solidFill>
                  <a:srgbClr val="0070C0"/>
                </a:solidFill>
              </a:rPr>
              <a:t/>
            </a:r>
            <a:br>
              <a:rPr lang="ru-RU" dirty="0" smtClean="0">
                <a:solidFill>
                  <a:srgbClr val="0070C0"/>
                </a:solidFill>
              </a:rPr>
            </a:b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5054903"/>
            <a:ext cx="2627784" cy="17518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82706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908720"/>
            <a:ext cx="7886700" cy="1325563"/>
          </a:xfrm>
        </p:spPr>
        <p:txBody>
          <a:bodyPr>
            <a:normAutofit fontScale="90000"/>
          </a:bodyPr>
          <a:lstStyle/>
          <a:p>
            <a:r>
              <a:rPr lang="ru-RU" sz="4000" b="1" i="1" dirty="0" smtClean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ru-RU" sz="4000" b="1" i="1" dirty="0" smtClean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ru-RU" sz="4000" b="1" i="1" dirty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ru-RU" sz="4000" b="1" i="1" dirty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ru-RU" sz="4000" b="1" i="1" dirty="0" smtClean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ru-RU" sz="4000" b="1" i="1" dirty="0" smtClean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ru-RU" sz="4000" b="1" i="1" dirty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ru-RU" sz="4000" b="1" i="1" dirty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ru-RU" sz="4000" b="1" i="1" dirty="0" smtClean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ru-RU" sz="4000" b="1" i="1" dirty="0" smtClean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ru-RU" sz="4000" b="1" i="1" dirty="0" smtClean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ru-RU" sz="4000" b="1" i="1" dirty="0" smtClean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ru-RU" sz="4000" b="1" i="1" dirty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ru-RU" sz="4000" b="1" i="1" dirty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ru-RU" sz="4000" b="1" i="1" dirty="0" smtClean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ru-RU" sz="4000" b="1" i="1" dirty="0" smtClean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ru-RU" sz="4000" b="1" i="1" dirty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ru-RU" sz="4000" b="1" i="1" dirty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ru-RU" sz="4000" b="1" i="1" dirty="0" smtClean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Социальные «лифты» (каналы социальной мобильности) </a:t>
            </a:r>
            <a:r>
              <a:rPr lang="ru-RU" sz="4000" b="1" i="1" dirty="0" smtClean="0">
                <a:solidFill>
                  <a:schemeClr val="accent1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– пути по которым происходит перемещение людей из одних социальных групп в другие.</a:t>
            </a:r>
            <a:br>
              <a:rPr lang="ru-RU" sz="4000" b="1" i="1" dirty="0" smtClean="0">
                <a:solidFill>
                  <a:schemeClr val="accent1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ru-RU" sz="4000" b="1" i="1" dirty="0">
                <a:solidFill>
                  <a:schemeClr val="accent1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ru-RU" sz="4000" b="1" i="1" dirty="0">
                <a:solidFill>
                  <a:schemeClr val="accent1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ru-RU" sz="4000" b="1" i="1" dirty="0" smtClean="0">
                <a:latin typeface="Bad Script" panose="02000000000000000000" pitchFamily="2" charset="0"/>
                <a:ea typeface="Batang" panose="02030600000101010101" pitchFamily="18" charset="-127"/>
              </a:rPr>
              <a:t>Примеры </a:t>
            </a:r>
            <a:r>
              <a:rPr lang="ru-RU" sz="4000" b="1" i="1" dirty="0" smtClean="0">
                <a:solidFill>
                  <a:schemeClr val="accent1"/>
                </a:solidFill>
                <a:latin typeface="Bad Script" panose="02000000000000000000" pitchFamily="2" charset="0"/>
                <a:ea typeface="Batang" panose="02030600000101010101" pitchFamily="18" charset="-127"/>
              </a:rPr>
              <a:t/>
            </a:r>
            <a:br>
              <a:rPr lang="ru-RU" sz="4000" b="1" i="1" dirty="0" smtClean="0">
                <a:solidFill>
                  <a:schemeClr val="accent1"/>
                </a:solidFill>
                <a:latin typeface="Bad Script" panose="02000000000000000000" pitchFamily="2" charset="0"/>
                <a:ea typeface="Batang" panose="02030600000101010101" pitchFamily="18" charset="-127"/>
              </a:rPr>
            </a:br>
            <a:r>
              <a:rPr lang="ru-RU" sz="4000" b="1" i="1" dirty="0" smtClean="0">
                <a:solidFill>
                  <a:srgbClr val="FF0000"/>
                </a:solidFill>
                <a:latin typeface="Bad Script" panose="02000000000000000000" pitchFamily="2" charset="0"/>
                <a:ea typeface="Batang" panose="02030600000101010101" pitchFamily="18" charset="-127"/>
              </a:rPr>
              <a:t>Социальные лифт : </a:t>
            </a:r>
            <a:r>
              <a:rPr lang="ru-RU" sz="4000" b="1" i="1" dirty="0" smtClean="0">
                <a:solidFill>
                  <a:schemeClr val="accent1"/>
                </a:solidFill>
                <a:latin typeface="Bad Script" panose="02000000000000000000" pitchFamily="2" charset="0"/>
                <a:ea typeface="Batang" panose="02030600000101010101" pitchFamily="18" charset="-127"/>
              </a:rPr>
              <a:t>школа, ВУЗ, армия, брак, бизнес, церковь, наука, искусство.</a:t>
            </a:r>
            <a:r>
              <a:rPr lang="ru-RU" sz="4000" b="1" i="1" dirty="0">
                <a:solidFill>
                  <a:schemeClr val="accent6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ru-RU" sz="4000" b="1" i="1" dirty="0">
                <a:solidFill>
                  <a:schemeClr val="accent6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ru-RU" sz="4000" b="1" i="1" dirty="0" smtClean="0">
                <a:solidFill>
                  <a:schemeClr val="accent6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ru-RU" sz="4000" b="1" i="1" dirty="0" smtClean="0">
                <a:solidFill>
                  <a:schemeClr val="accent6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ru-RU" sz="3600" b="1" i="1" dirty="0" smtClean="0">
                <a:solidFill>
                  <a:srgbClr val="0070C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ru-RU" sz="3600" b="1" i="1" dirty="0" smtClean="0">
                <a:solidFill>
                  <a:srgbClr val="0070C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ru-RU" sz="4000" b="1" i="1" dirty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ru-RU" sz="4000" b="1" i="1" dirty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ru-RU" dirty="0" smtClean="0">
                <a:solidFill>
                  <a:srgbClr val="0070C0"/>
                </a:solidFill>
              </a:rPr>
              <a:t/>
            </a:r>
            <a:br>
              <a:rPr lang="ru-RU" dirty="0" smtClean="0">
                <a:solidFill>
                  <a:srgbClr val="0070C0"/>
                </a:solidFill>
              </a:rPr>
            </a:b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5085184"/>
            <a:ext cx="2746885" cy="1409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88518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299</TotalTime>
  <Words>479</Words>
  <Application>Microsoft Office PowerPoint</Application>
  <PresentationFormat>Экран (4:3)</PresentationFormat>
  <Paragraphs>184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Тема Office</vt:lpstr>
      <vt:lpstr>Тема: Социальная структура общества </vt:lpstr>
      <vt:lpstr>Социальная структура общества – это внутреннее устройство общества, совокупность социальных групп и отношений между ними. </vt:lpstr>
      <vt:lpstr>«Стратификация» от лат. происхождения stratum- слои, пласт   Страты –большие группы людей, отличающихся  по своему положению в социальной структуре общества  </vt:lpstr>
      <vt:lpstr>       Система стратификации   Открытая             Закрытая   современное общество        рабство, сословия, касты   </vt:lpstr>
      <vt:lpstr>     Кастовый строй в Индии     Ка</vt:lpstr>
      <vt:lpstr>     Сословный строй в России     </vt:lpstr>
      <vt:lpstr>         Классовая стратификационная система     </vt:lpstr>
      <vt:lpstr>         Социальная мобильность – перемещение людей из одного социального слоя в другой, повышая или понижая свой социальный статус  Виды социальной мобильности 1.Горизантальная – переход индивида из одной социальной группы в другую расположенную на одном и том же уровне (переход из одной школы в другую, повторный брак, смена гражданства, миграция и др) 2. Вертикальная – продвижение по  социальной лестнице  вверх (входящая) или вниз  (нисходящая)     </vt:lpstr>
      <vt:lpstr>         Социальные «лифты» (каналы социальной мобильности) – пути по которым происходит перемещение людей из одних социальных групп в другие.  Примеры  Социальные лифт : школа, ВУЗ, армия, брак, бизнес, церковь, наука, искусство.     </vt:lpstr>
      <vt:lpstr>          Социальное неравенство – неодинаковый доступ к основным ресурсам, которые ограничены   Причины социальных конфликтов  -разное социальное положение -разные интересы -разный уровень жизни -разные ценности (политические, экономические, культурные, религиозные)     </vt:lpstr>
      <vt:lpstr>  Социальная группа – это совокупность  людей с устойчивыми связями, схожими интересами определёнными правилами поведения и взаимоотношения.</vt:lpstr>
      <vt:lpstr>  Виды социальных групп </vt:lpstr>
      <vt:lpstr>     Социальные группы:  1.Малые            2.Средние  3.Большие  Количество</vt:lpstr>
      <vt:lpstr>Классификация социальных групп</vt:lpstr>
      <vt:lpstr>Классификация социальных групп</vt:lpstr>
      <vt:lpstr>Классификация социальных групп</vt:lpstr>
      <vt:lpstr>Классификация социальных групп</vt:lpstr>
      <vt:lpstr>     Социальные группы:  1.Первичные  2. Вторичные              Характер взаимодействия</vt:lpstr>
      <vt:lpstr>Классификация социальных групп</vt:lpstr>
      <vt:lpstr>Классификация социальных групп</vt:lpstr>
      <vt:lpstr>     Социальные группы:  1.Формальные  2. Неформальные  Способ организации и регулирования взаимодействия</vt:lpstr>
      <vt:lpstr>Классификация социальных групп</vt:lpstr>
      <vt:lpstr>Классификация социальных групп</vt:lpstr>
      <vt:lpstr>     Социальные группы:  1.Реальные  2. Номинальные  Социальная значимость</vt:lpstr>
      <vt:lpstr>Классификация социальных групп</vt:lpstr>
      <vt:lpstr>Классификация социальных групп</vt:lpstr>
      <vt:lpstr>       </vt:lpstr>
      <vt:lpstr>       </vt:lpstr>
      <vt:lpstr>     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Возникновение земледелия  и скотоводства</dc:title>
  <dc:creator>Sony</dc:creator>
  <cp:lastModifiedBy>Ученик</cp:lastModifiedBy>
  <cp:revision>85</cp:revision>
  <dcterms:created xsi:type="dcterms:W3CDTF">2012-09-23T12:45:49Z</dcterms:created>
  <dcterms:modified xsi:type="dcterms:W3CDTF">2024-01-30T08:31:40Z</dcterms:modified>
</cp:coreProperties>
</file>