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9" r:id="rId1"/>
  </p:sldMasterIdLst>
  <p:notesMasterIdLst>
    <p:notesMasterId r:id="rId33"/>
  </p:notesMasterIdLst>
  <p:sldIdLst>
    <p:sldId id="299" r:id="rId2"/>
    <p:sldId id="271" r:id="rId3"/>
    <p:sldId id="273" r:id="rId4"/>
    <p:sldId id="274" r:id="rId5"/>
    <p:sldId id="301" r:id="rId6"/>
    <p:sldId id="279" r:id="rId7"/>
    <p:sldId id="303" r:id="rId8"/>
    <p:sldId id="280" r:id="rId9"/>
    <p:sldId id="281" r:id="rId10"/>
    <p:sldId id="302" r:id="rId11"/>
    <p:sldId id="304" r:id="rId12"/>
    <p:sldId id="305" r:id="rId13"/>
    <p:sldId id="306" r:id="rId14"/>
    <p:sldId id="307" r:id="rId15"/>
    <p:sldId id="308" r:id="rId16"/>
    <p:sldId id="283" r:id="rId17"/>
    <p:sldId id="309" r:id="rId18"/>
    <p:sldId id="316" r:id="rId19"/>
    <p:sldId id="291" r:id="rId20"/>
    <p:sldId id="284" r:id="rId21"/>
    <p:sldId id="286" r:id="rId22"/>
    <p:sldId id="289" r:id="rId23"/>
    <p:sldId id="290" r:id="rId24"/>
    <p:sldId id="317" r:id="rId25"/>
    <p:sldId id="311" r:id="rId26"/>
    <p:sldId id="310" r:id="rId27"/>
    <p:sldId id="312" r:id="rId28"/>
    <p:sldId id="313" r:id="rId29"/>
    <p:sldId id="318" r:id="rId30"/>
    <p:sldId id="295" r:id="rId31"/>
    <p:sldId id="31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69C17-442F-4A06-BD7B-CE852D13CE38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CAF7D-C853-49CD-A355-EF6D4CC61B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544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B2E92-CED1-4CCE-A707-DE8E5CB74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fresher.ru/manager_content/images/vsemirno-izvestnyj-lager-smerti/big/4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resher.ru/manager_content/images/vsemirno-izvestnyj-lager-smerti/big/13.jpg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www.fresher.ru/manager_content/images/vsemirno-izvestnyj-lager-smerti/big/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resher.ru/manager_content/images/vsemirno-izvestnyj-lager-smerti/big/12.jpg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www.fresher.ru/manager_content/images/vsemirno-izvestnyj-lager-smerti/big/11.jpg" TargetMode="External"/><Relationship Id="rId9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fresher.ru/manager_content/images/vsemirno-izvestnyj-lager-smerti/big/16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fresher.ru/manager_content/images/vsemirno-izvestnyj-lager-smerti/big/19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fresher.ru/manager_content/images/vsemirno-izvestnyj-lager-smerti/big/28.jpg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fresher.ru/manager_content/images/vsemirno-izvestnyj-lager-smerti/big/33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http://www.annefrank.com/jpgs/illustration_anne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commons.wikimedia.org/wiki/File:Irena_Sendlerowa_1942.jpg?uselang=ru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eg"/><Relationship Id="rId4" Type="http://schemas.openxmlformats.org/officeDocument/2006/relationships/hyperlink" Target="http://selfire.com/wp-content/uploads/2011/01/b32b85dd7ab3.jpg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fresher.ru/manager_content/images/vsemirno-izvestnyj-lager-smerti/big/1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fresher.ru/manager_content/images/vsemirno-izvestnyj-lager-smerti/big/5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hyperlink" Target="http://www.fresher.ru/manager_content/images/vsemirno-izvestnyj-lager-smerti/big/6.jp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980728"/>
            <a:ext cx="7992888" cy="5544616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3600" b="1" dirty="0" smtClean="0"/>
              <a:t>   </a:t>
            </a:r>
            <a:r>
              <a:rPr lang="ru-RU" sz="4000" b="1" i="1" dirty="0" smtClean="0">
                <a:solidFill>
                  <a:srgbClr val="C00000"/>
                </a:solidFill>
              </a:rPr>
              <a:t>«Память о Холокосте необходима, чтобы наши дети никогда не были жертвами, палачами или равнодушными наблюдателями»</a:t>
            </a:r>
          </a:p>
          <a:p>
            <a:pPr eaLnBrk="1" hangingPunct="1">
              <a:lnSpc>
                <a:spcPct val="90000"/>
              </a:lnSpc>
            </a:pPr>
            <a:endParaRPr lang="ru-RU" sz="3600" b="1" dirty="0" smtClean="0"/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</a:t>
            </a:r>
            <a:r>
              <a:rPr lang="ru-RU" i="1"/>
              <a:t> </a:t>
            </a:r>
            <a:r>
              <a:rPr lang="ru-RU" i="1" smtClean="0"/>
              <a:t>                      </a:t>
            </a:r>
            <a:endParaRPr lang="ru-RU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семирно известный лагерь смерти - Освенци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20688"/>
            <a:ext cx="8455408" cy="5615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семирно известный лагерь смерти - Освенци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214313"/>
            <a:ext cx="37861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Всемирно известный лагерь смерти - Освенцим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3" y="428625"/>
            <a:ext cx="43576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Всемирно известный лагерь смерти - Освенцим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3" y="2428875"/>
            <a:ext cx="4000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семирно известный лагерь смерти - Освенцим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57750" y="3929063"/>
            <a:ext cx="42862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2"/>
          <p:cNvSpPr>
            <a:spLocks noChangeArrowheads="1"/>
          </p:cNvSpPr>
          <p:nvPr/>
        </p:nvSpPr>
        <p:spPr bwMode="auto">
          <a:xfrm>
            <a:off x="0" y="4643438"/>
            <a:ext cx="4357688" cy="23082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На фото видны протезы, оставшиеся от инвалидов. Всех больных, слабых, старых, беременных, маленьких детей убивали сразу по прибытию в лагерь.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семирно известный лагерь смерти - Освенци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25" y="2428875"/>
            <a:ext cx="63817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0" y="0"/>
            <a:ext cx="9144000" cy="22463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/>
            <a:r>
              <a:rPr lang="ru-RU" sz="2800" dirty="0">
                <a:solidFill>
                  <a:schemeClr val="accent1"/>
                </a:solidFill>
                <a:latin typeface="Calibri" pitchFamily="34" charset="0"/>
                <a:cs typeface="Times New Roman" pitchFamily="18" charset="0"/>
              </a:rPr>
              <a:t>     </a:t>
            </a:r>
            <a:r>
              <a:rPr lang="ru-RU" sz="28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Всех убитых в газовых камерах сжигали в крематории, который работал круглосуточно. Одно тело сгорало в печи, работающей на коксовом угле за 30-40 минут, таким образом, в день пропускная способность крематория равнялась 360 сожженным трупам.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3"/>
          <p:cNvSpPr>
            <a:spLocks noGrp="1"/>
          </p:cNvSpPr>
          <p:nvPr>
            <p:ph sz="half" idx="4294967295"/>
          </p:nvPr>
        </p:nvSpPr>
        <p:spPr>
          <a:xfrm>
            <a:off x="0" y="1989138"/>
            <a:ext cx="4105275" cy="37433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Карцер был размером 90 на 90 сантиметров, на фото видны три карцера, стена разобрана специально. Залезть в него можно было только на четвереньках. В одну камеру карцера помещали по 4 человека.</a:t>
            </a:r>
          </a:p>
          <a:p>
            <a:pPr eaLnBrk="1" hangingPunct="1"/>
            <a:endParaRPr lang="ru-RU" sz="2800" dirty="0" smtClean="0"/>
          </a:p>
        </p:txBody>
      </p:sp>
      <p:pic>
        <p:nvPicPr>
          <p:cNvPr id="6" name="Содержимое 5" descr="Всемирно известный лагерь смерти - Освенцим">
            <a:hlinkClick r:id="rId2"/>
          </p:cNvPr>
          <p:cNvPicPr>
            <a:picLocks noGrp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29125" y="1928813"/>
            <a:ext cx="4714875" cy="3778250"/>
          </a:xfrm>
        </p:spPr>
      </p:pic>
      <p:sp>
        <p:nvSpPr>
          <p:cNvPr id="4" name="Прямоугольник 3"/>
          <p:cNvSpPr/>
          <p:nvPr/>
        </p:nvSpPr>
        <p:spPr>
          <a:xfrm>
            <a:off x="683568" y="188640"/>
            <a:ext cx="8136904" cy="11079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За любую провинность заключенный помещался в карцер. Например, если арестант подбирал окурок, который бросил эсэсовец, то он должен был сутки простоять в карцере. 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семирно известный лагерь смерти - Освенци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2214563"/>
            <a:ext cx="63817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0" y="0"/>
            <a:ext cx="8892480" cy="19383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На фото — санитарный барак, туалет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.</a:t>
            </a:r>
            <a:endParaRPr lang="en-US" sz="2400" b="1" dirty="0" smtClean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В этом же бараке находились и умывальни — большие ванны с водой, которой можно было помыть себя. Не было ни бумаги, ни сидений. Заключенные приходили в туалет по расписанию, два раза в день, утром и вечером.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0080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dirty="0" smtClean="0"/>
              <a:t>Медицинские эксперименты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700808"/>
            <a:ext cx="4392488" cy="48965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2800" b="1" dirty="0" smtClean="0"/>
              <a:t>Заключенных подвергали:</a:t>
            </a:r>
          </a:p>
          <a:p>
            <a:r>
              <a:rPr lang="ru-RU" dirty="0" smtClean="0"/>
              <a:t>Заражению вирусами</a:t>
            </a:r>
          </a:p>
          <a:p>
            <a:r>
              <a:rPr lang="ru-RU" dirty="0" smtClean="0"/>
              <a:t>Голоду</a:t>
            </a:r>
          </a:p>
          <a:p>
            <a:r>
              <a:rPr lang="ru-RU" dirty="0" smtClean="0"/>
              <a:t>Переохлаждению</a:t>
            </a:r>
          </a:p>
          <a:p>
            <a:r>
              <a:rPr lang="ru-RU" dirty="0" smtClean="0"/>
              <a:t>Обезвоживанию</a:t>
            </a:r>
          </a:p>
          <a:p>
            <a:r>
              <a:rPr lang="ru-RU" dirty="0" smtClean="0"/>
              <a:t>Гипоксии</a:t>
            </a:r>
          </a:p>
        </p:txBody>
      </p:sp>
      <p:pic>
        <p:nvPicPr>
          <p:cNvPr id="11269" name="Picture 5" descr="Стол для препариров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96752"/>
            <a:ext cx="4248472" cy="5450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11269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3469E-6 L 0 0.18871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260350"/>
            <a:ext cx="9144000" cy="6337300"/>
          </a:xfrm>
        </p:spPr>
        <p:txBody>
          <a:bodyPr/>
          <a:lstStyle/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  <a:p>
            <a:pPr algn="ctr" eaLnBrk="1" hangingPunct="1"/>
            <a:endParaRPr lang="ru-RU" sz="2400" b="1" smtClean="0"/>
          </a:p>
          <a:p>
            <a:pPr algn="ctr" eaLnBrk="1" hangingPunct="1">
              <a:buFont typeface="Arial" charset="0"/>
              <a:buNone/>
            </a:pPr>
            <a:r>
              <a:rPr lang="ru-RU" sz="2400" b="1" smtClean="0"/>
              <a:t>Тела жертв, уничтоженных в лагере Аушвиц-Биркенау.</a:t>
            </a:r>
          </a:p>
        </p:txBody>
      </p:sp>
      <p:pic>
        <p:nvPicPr>
          <p:cNvPr id="18435" name="Picture 4" descr="Тела жертв уничтоженных в лагере Аушви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04813"/>
            <a:ext cx="864235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4"/>
          <p:cNvSpPr>
            <a:spLocks noGrp="1"/>
          </p:cNvSpPr>
          <p:nvPr>
            <p:ph sz="half" idx="4294967295"/>
          </p:nvPr>
        </p:nvSpPr>
        <p:spPr>
          <a:xfrm>
            <a:off x="4644008" y="1268761"/>
            <a:ext cx="4031555" cy="42484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Это было сделано именно в </a:t>
            </a:r>
            <a:r>
              <a:rPr lang="ru-RU" sz="2000" b="1" dirty="0" err="1" smtClean="0">
                <a:solidFill>
                  <a:schemeClr val="tx1"/>
                </a:solidFill>
              </a:rPr>
              <a:t>Аушвице</a:t>
            </a:r>
            <a:r>
              <a:rPr lang="ru-RU" sz="2000" b="1" dirty="0" smtClean="0">
                <a:solidFill>
                  <a:schemeClr val="tx1"/>
                </a:solidFill>
              </a:rPr>
              <a:t>, рядом не только с бараками, колючей проволокой, крематорием, но и рядом с домом, в котором он жил. </a:t>
            </a:r>
          </a:p>
          <a:p>
            <a:pPr algn="ctr" eaLnBrk="1" hangingPunct="1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      Его жена, </a:t>
            </a:r>
            <a:r>
              <a:rPr lang="ru-RU" sz="2000" b="1" dirty="0" err="1" smtClean="0">
                <a:solidFill>
                  <a:schemeClr val="tx1"/>
                </a:solidFill>
              </a:rPr>
              <a:t>Хедвиге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Хензель</a:t>
            </a:r>
            <a:r>
              <a:rPr lang="ru-RU" sz="2000" b="1" dirty="0" smtClean="0">
                <a:solidFill>
                  <a:schemeClr val="tx1"/>
                </a:solidFill>
              </a:rPr>
              <a:t>, описывала их жизнь с пятью детьми в этом доме, в концентрационном лагере, как РАЙСКУЮ. </a:t>
            </a:r>
          </a:p>
          <a:p>
            <a:pPr eaLnBrk="1" hangingPunct="1"/>
            <a:endParaRPr lang="ru-RU" sz="2000" b="1" dirty="0" smtClean="0">
              <a:solidFill>
                <a:schemeClr val="accent1"/>
              </a:solidFill>
            </a:endParaRPr>
          </a:p>
        </p:txBody>
      </p:sp>
      <p:pic>
        <p:nvPicPr>
          <p:cNvPr id="6" name="Содержимое 5" descr="Всемирно известный лагерь смерти - Освенцим">
            <a:hlinkClick r:id="rId2"/>
          </p:cNvPr>
          <p:cNvPicPr>
            <a:picLocks noGrp="1"/>
          </p:cNvPicPr>
          <p:nvPr>
            <p:ph sz="half" idx="4294967295"/>
          </p:nvPr>
        </p:nvPicPr>
        <p:blipFill>
          <a:blip r:embed="rId3" cstate="print"/>
          <a:srcRect r="6153" b="-469"/>
          <a:stretch>
            <a:fillRect/>
          </a:stretch>
        </p:blipFill>
        <p:spPr>
          <a:xfrm>
            <a:off x="395536" y="1196975"/>
            <a:ext cx="3816424" cy="4895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1"/>
            <a:ext cx="7776864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 это — виселица на которой был повешен  по решению </a:t>
            </a:r>
            <a:r>
              <a:rPr lang="ru-RU" sz="2400" b="1" dirty="0" err="1" smtClean="0">
                <a:solidFill>
                  <a:schemeClr val="tx1"/>
                </a:solidFill>
              </a:rPr>
              <a:t>Нюнберского</a:t>
            </a:r>
            <a:r>
              <a:rPr lang="ru-RU" sz="2400" b="1" dirty="0" smtClean="0">
                <a:solidFill>
                  <a:schemeClr val="tx1"/>
                </a:solidFill>
              </a:rPr>
              <a:t> суда комендант Освенцима –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Рудольф </a:t>
            </a:r>
            <a:r>
              <a:rPr lang="ru-RU" sz="2400" b="1" dirty="0" err="1" smtClean="0">
                <a:solidFill>
                  <a:schemeClr val="tx1"/>
                </a:solidFill>
              </a:rPr>
              <a:t>Хёсс</a:t>
            </a:r>
            <a:r>
              <a:rPr lang="ru-RU" sz="2400" b="1" dirty="0" smtClean="0">
                <a:solidFill>
                  <a:schemeClr val="tx1"/>
                </a:solidFill>
              </a:rPr>
              <a:t>. 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776608"/>
            <a:ext cx="7560840" cy="406265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Аушвиц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 был настоящей «фабрикой смерти».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По разным подсчетам там погибли от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</a:rPr>
              <a:t>1,1 до 1,3 млн.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человек; примерно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</a:rPr>
              <a:t>90% из них – евреи.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Узниками лагеря были представители 29 национальностей. Среди погибших –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</a:rPr>
              <a:t>75 тысяч поляков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</a:rPr>
              <a:t>21 тысяча цыган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</a:rPr>
              <a:t>15 тысяч советских военнопленных*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79512" y="5945063"/>
            <a:ext cx="87849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i="1" dirty="0" smtClean="0" bmk="">
                <a:latin typeface="Calibri" pitchFamily="34" charset="0"/>
                <a:ea typeface="Calibri" pitchFamily="34" charset="0"/>
                <a:cs typeface="Times New Roman" pitchFamily="18" charset="0"/>
              </a:rPr>
              <a:t>*данные по материалам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учебного пособия «Холокост. Память и предупреждение», авторы И.А.Альтман и Д.И.Полторак, М., Русское слово, 2010г.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93175" cy="865188"/>
          </a:xfrm>
        </p:spPr>
        <p:txBody>
          <a:bodyPr/>
          <a:lstStyle/>
          <a:p>
            <a:pPr eaLnBrk="1" hangingPunct="1"/>
            <a:r>
              <a:rPr lang="ru-RU" b="1" i="1" u="sng" smtClean="0"/>
              <a:t>Холокост глазами детей…</a:t>
            </a:r>
          </a:p>
        </p:txBody>
      </p:sp>
      <p:pic>
        <p:nvPicPr>
          <p:cNvPr id="26627" name="Picture 6" descr="Плакат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908050"/>
            <a:ext cx="4033838" cy="5545138"/>
          </a:xfrm>
        </p:spPr>
      </p:pic>
      <p:pic>
        <p:nvPicPr>
          <p:cNvPr id="26628" name="Picture 7" descr="Пасько Вика ВНедельская О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908050"/>
            <a:ext cx="4032250" cy="54737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027988" cy="13414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u="sng" dirty="0" smtClean="0">
                <a:solidFill>
                  <a:srgbClr val="C00000"/>
                </a:solidFill>
                <a:latin typeface="Arial Black" pitchFamily="34" charset="0"/>
              </a:rPr>
              <a:t>ОСНОВНЫЕ ПОНЯТИЯ: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5538"/>
            <a:ext cx="9144000" cy="547211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6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Холокост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(от греческого слова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Holocaustos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– всесожжение, жертвоприношение с помощью огня) - термин, обозначающий преследование и уничтожение 6 миллионов евреев нацистами и их пособниками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соучастниками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после прихода к власти Гитлера и до окончания Второй мировой войны (1933 – 1945 гг.). </a:t>
            </a:r>
          </a:p>
          <a:p>
            <a:pPr>
              <a:lnSpc>
                <a:spcPct val="80000"/>
              </a:lnSpc>
            </a:pPr>
            <a:r>
              <a:rPr lang="ru-RU" sz="26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Геноцид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– истребление отдельных групп населения по расовым, национальным, этническим и религиозным признакам, а также умышленное создание жизненных условий, рассчитанных на их уничтожение. </a:t>
            </a:r>
          </a:p>
          <a:p>
            <a:pPr eaLnBrk="1" hangingPunct="1">
              <a:lnSpc>
                <a:spcPct val="80000"/>
              </a:lnSpc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6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Антисемитизм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– одна из форм национальной нетерпимости, выражающаяся во враждебном отношении к евреям.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8969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b="1" dirty="0" smtClean="0"/>
              <a:t>Дети в Освенциме</a:t>
            </a: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1520" y="1268413"/>
            <a:ext cx="8892480" cy="558958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b="1" dirty="0" smtClean="0"/>
              <a:t>Из 1 миллиона 300 тысяч узников Освенцима -  дети  и подростки не старше 18 лет составили около </a:t>
            </a:r>
            <a:r>
              <a:rPr lang="ru-RU" sz="2000" b="1" i="1" dirty="0" smtClean="0"/>
              <a:t>234 000</a:t>
            </a:r>
            <a:r>
              <a:rPr lang="ru-RU" sz="2000" b="1" dirty="0" smtClean="0"/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/>
              <a:t>Из них - 220 000 еврейских детей, 11 тысяч цыганских; несколько тысяч белорусских, украинских, русских, польских.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/>
              <a:t>Большинство еврейских детей уничтожались сразу же после прибытия. 12 сентября 1944 г., например, 12 300 детей из Каунаса были направлены в газовые камеры.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/>
              <a:t>В начале октября  в </a:t>
            </a:r>
            <a:r>
              <a:rPr lang="ru-RU" sz="2000" b="1" dirty="0" err="1" smtClean="0"/>
              <a:t>Аушвице</a:t>
            </a:r>
            <a:r>
              <a:rPr lang="ru-RU" sz="2000" b="1" dirty="0" smtClean="0"/>
              <a:t> было 2 510 мальчиков и девочек. 10 января 45-го их оставалось 611. </a:t>
            </a:r>
          </a:p>
        </p:txBody>
      </p:sp>
      <p:pic>
        <p:nvPicPr>
          <p:cNvPr id="19460" name="Picture 4" descr="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76700"/>
            <a:ext cx="3456384" cy="2781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 descr="5134"/>
          <p:cNvPicPr>
            <a:picLocks noChangeAspect="1" noChangeArrowheads="1"/>
          </p:cNvPicPr>
          <p:nvPr/>
        </p:nvPicPr>
        <p:blipFill>
          <a:blip r:embed="rId3" cstate="print">
            <a:lum bright="-6000" contrast="-6000"/>
          </a:blip>
          <a:stretch>
            <a:fillRect/>
          </a:stretch>
        </p:blipFill>
        <p:spPr>
          <a:xfrm>
            <a:off x="4644008" y="4149080"/>
            <a:ext cx="3810000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Rot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Василий Яковлевич Петренко, Герой Советского Союза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(«До и после Освенцима»)</a:t>
            </a:r>
          </a:p>
        </p:txBody>
      </p:sp>
      <p:sp>
        <p:nvSpPr>
          <p:cNvPr id="2150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673225"/>
            <a:ext cx="9144000" cy="51847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None/>
            </a:pPr>
            <a:r>
              <a:rPr lang="ru-RU" sz="2800" i="1" dirty="0" smtClean="0">
                <a:latin typeface="+mj-lt"/>
              </a:rPr>
              <a:t>«Об отношении немцев к евреям я читал в листовках, но в них ничего не говорилось об уничтожении детей, женщин и стариков. О судьбе евреев Европы я узнал уже в Освенциме. Я приехал туда 29 января 1945 года. Меня, не раз видевшего своими глазами гибель людей на фронте, поразила такая невиданная жестокость нацистов к заключенным лагеря, превратившимся в живых скелетов. …Потом я увидел детей… Жуткая картина: вздутые от голода животы, блуждающие глаза; руки как плети, тоненькие ножки; голова огромная, а все остальное как бы не человеческое – как будто пришито. Ребятишки молчали и показывали только номера, вытатуированные на руке.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800" i="1" dirty="0" smtClean="0">
                <a:latin typeface="+mj-lt"/>
              </a:rPr>
              <a:t>Слез у этих людей не было. Я видел, они пытаются утереть глаза, а глаза оставались сухими…»</a:t>
            </a:r>
          </a:p>
          <a:p>
            <a:pPr eaLnBrk="1" hangingPunct="1">
              <a:lnSpc>
                <a:spcPct val="80000"/>
              </a:lnSpc>
            </a:pPr>
            <a:endParaRPr lang="ru-RU" sz="2800" b="1" dirty="0" smtClean="0">
              <a:latin typeface="Monotype Corsiva" pitchFamily="66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800" b="1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3923928" y="333375"/>
            <a:ext cx="5220072" cy="403172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endParaRPr lang="ru-RU" sz="2400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«Дневник Анны Франк» - </a:t>
            </a:r>
            <a:r>
              <a:rPr lang="ru-RU" sz="2400" dirty="0" smtClean="0"/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записи на нидерландском языке, которые вела еврейская девочка Анна Франк с 12 июня 1942 г. по 1 августа 1944 года в период нацистской оккупации Нидерландов. Эти письма она писала вымышленной ею подруге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Китти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 них она рассказывала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Китти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всё, что происходило с ней и с другими обитателями убежища каждый день. Свой дневник Анна назвала — «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Убежище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400" dirty="0" smtClean="0"/>
              <a:t> </a:t>
            </a:r>
            <a:endParaRPr lang="ru-RU" sz="2400" b="1" dirty="0" smtClean="0">
              <a:latin typeface="Times New Roman" pitchFamily="18" charset="0"/>
            </a:endParaRPr>
          </a:p>
        </p:txBody>
      </p:sp>
      <p:pic>
        <p:nvPicPr>
          <p:cNvPr id="24580" name="Picture 5" descr="http://www.annefrank.com/jpgs/illustration_anne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23528" y="476672"/>
            <a:ext cx="3312368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4509120"/>
          <a:ext cx="8784976" cy="2348879"/>
        </p:xfrm>
        <a:graphic>
          <a:graphicData uri="http://schemas.openxmlformats.org/drawingml/2006/table">
            <a:tbl>
              <a:tblPr/>
              <a:tblGrid>
                <a:gridCol w="879024"/>
                <a:gridCol w="7905952"/>
              </a:tblGrid>
              <a:tr h="2348879">
                <a:tc>
                  <a:txBody>
                    <a:bodyPr/>
                    <a:lstStyle/>
                    <a:p>
                      <a:pPr fontAlgn="t"/>
                      <a:endParaRPr lang="ru-RU" sz="1500" dirty="0"/>
                    </a:p>
                  </a:txBody>
                  <a:tcPr marL="73891" marR="76970" marT="36945" marB="3694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/>
                        <a:t>«Немцы </a:t>
                      </a:r>
                      <a:r>
                        <a:rPr lang="ru-RU" sz="2000" i="1" dirty="0"/>
                        <a:t>звонят в каждую дверь и спрашивают, не живут ли в доме евреи... Вечером, когда темно, я вижу колонны людей с плачущими детьми. Они идут и идут, осыпаемые ударами и пинками, которые почти сбивают их с ног. Никого не осталось - старики, младенцы, беременные женщины, больные — все тронулись в этот смертельный </a:t>
                      </a:r>
                      <a:r>
                        <a:rPr lang="ru-RU" sz="2000" i="1" dirty="0" smtClean="0"/>
                        <a:t>поход»</a:t>
                      </a:r>
                      <a:endParaRPr lang="ru-RU" sz="2000" dirty="0"/>
                    </a:p>
                  </a:txBody>
                  <a:tcPr marL="73891" marR="73891" marT="36945" marB="369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4365104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Запись 19 ноября 1942:  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      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42" name="Picture 2" descr="«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6375" y="-98425"/>
            <a:ext cx="285750" cy="2190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8" descr="Убежище. Дневник в письмах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980728"/>
            <a:ext cx="3671888" cy="5040312"/>
          </a:xfrm>
        </p:spPr>
      </p:pic>
      <p:sp>
        <p:nvSpPr>
          <p:cNvPr id="25602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067175" y="404664"/>
            <a:ext cx="4753297" cy="60485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eaLnBrk="1" hangingPunct="1"/>
            <a:endParaRPr lang="ru-RU" sz="2400" b="1" i="1" dirty="0" smtClean="0"/>
          </a:p>
          <a:p>
            <a:pPr eaLnBrk="1" hangingPunct="1">
              <a:buFont typeface="Wingdings" pitchFamily="2" charset="2"/>
              <a:buNone/>
            </a:pPr>
            <a:endParaRPr lang="ru-RU" sz="2400" b="1" i="1" dirty="0" smtClean="0"/>
          </a:p>
          <a:p>
            <a:pPr eaLnBrk="1" hangingPunct="1">
              <a:buNone/>
            </a:pPr>
            <a:r>
              <a:rPr lang="ru-RU" sz="2600" b="1" i="1" dirty="0" smtClean="0"/>
              <a:t>Анна Франк умерла от тифа в немецком концлагере </a:t>
            </a:r>
            <a:r>
              <a:rPr lang="ru-RU" sz="2600" b="1" i="1" dirty="0" err="1" smtClean="0"/>
              <a:t>Берген-Бельзен</a:t>
            </a:r>
            <a:r>
              <a:rPr lang="ru-RU" sz="2600" b="1" i="1" dirty="0" smtClean="0"/>
              <a:t> на </a:t>
            </a:r>
            <a:r>
              <a:rPr lang="ru-RU" sz="2600" b="1" i="1" dirty="0" err="1" smtClean="0"/>
              <a:t>Люнебургской</a:t>
            </a:r>
            <a:r>
              <a:rPr lang="ru-RU" sz="2600" b="1" i="1" dirty="0" smtClean="0"/>
              <a:t> пустоши 12 марта 1945 года, через несколько дней после освобождения. Из восьмерых обитателей убежища Холокост пережил только отец Анны, который и опубликовал дневник своей дочери в 1947 году</a:t>
            </a:r>
            <a:r>
              <a:rPr lang="ru-RU" sz="2600" dirty="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268760"/>
            <a:ext cx="4834880" cy="485740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«Дневник Анны Франк» </a:t>
            </a:r>
            <a:r>
              <a:rPr lang="ru-RU" b="1" dirty="0" smtClean="0">
                <a:latin typeface="Times New Roman" pitchFamily="18" charset="0"/>
              </a:rPr>
              <a:t>был опубликован после войны и рассказал о своем авторе всему миру. Эта маленькая записная книжка была предъявлена на Нюрнбергском процессе, в качестве документа, обвиняющего фашизм.</a:t>
            </a:r>
          </a:p>
          <a:p>
            <a:endParaRPr lang="ru-RU" dirty="0"/>
          </a:p>
        </p:txBody>
      </p:sp>
      <p:pic>
        <p:nvPicPr>
          <p:cNvPr id="51202" name="Picture 2" descr="https://upload.wikimedia.org/wikipedia/commons/thumb/d/d4/The_Diary_of_a_Young_Girl_at_the_Anne_Frank_Zentrum.jpg/300px-The_Diary_of_a_Young_Girl_at_the_Anne_Frank_Zentr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3707904" cy="2780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Плака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3528" y="422714"/>
            <a:ext cx="4177854" cy="5743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788024" y="4005064"/>
            <a:ext cx="4176464" cy="23391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b="1" dirty="0" smtClean="0"/>
              <a:t>Стихотворение Павла Фридмана «Бабочка» </a:t>
            </a:r>
            <a:r>
              <a:rPr lang="ru-RU" sz="1600" i="1" dirty="0" smtClean="0"/>
              <a:t>было написано в 1942 году в концлагере </a:t>
            </a:r>
            <a:r>
              <a:rPr lang="ru-RU" sz="1600" i="1" dirty="0" err="1" smtClean="0"/>
              <a:t>Терезиенштадт</a:t>
            </a:r>
            <a:r>
              <a:rPr lang="ru-RU" sz="1600" i="1" dirty="0" smtClean="0"/>
              <a:t> в Чехии. </a:t>
            </a:r>
          </a:p>
          <a:p>
            <a:pPr algn="just"/>
            <a:r>
              <a:rPr lang="ru-RU" sz="1600" i="1" dirty="0" smtClean="0"/>
              <a:t>Его автор родился в Праге 7 января 1926 года, был депортирован в концлагерь </a:t>
            </a:r>
            <a:r>
              <a:rPr lang="ru-RU" sz="1600" i="1" dirty="0" err="1" smtClean="0"/>
              <a:t>Терезин</a:t>
            </a:r>
            <a:r>
              <a:rPr lang="ru-RU" sz="1600" i="1" dirty="0" smtClean="0"/>
              <a:t> 26 апреля 1942г.</a:t>
            </a:r>
          </a:p>
          <a:p>
            <a:pPr algn="just"/>
            <a:r>
              <a:rPr lang="ru-RU" sz="1600" i="1" dirty="0" smtClean="0"/>
              <a:t>Погиб в Освенциме 29 сентября  1977 г. Ему было 18 лет. Стихи Павла Фридмана сохранил его друг Шмидт.</a:t>
            </a:r>
            <a:endParaRPr lang="ru-RU" sz="16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188641"/>
            <a:ext cx="4032448" cy="369331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ru-RU" b="1" i="1" dirty="0" smtClean="0"/>
              <a:t>«…В гетто живу уже седьмую неделю</a:t>
            </a:r>
            <a:br>
              <a:rPr lang="ru-RU" b="1" i="1" dirty="0" smtClean="0"/>
            </a:br>
            <a:r>
              <a:rPr lang="ru-RU" b="1" i="1" dirty="0" smtClean="0"/>
              <a:t>подругой мне стала каштана белая ветвь</a:t>
            </a:r>
            <a:br>
              <a:rPr lang="ru-RU" b="1" i="1" dirty="0" smtClean="0"/>
            </a:br>
            <a:r>
              <a:rPr lang="ru-RU" b="1" i="1" dirty="0" smtClean="0"/>
              <a:t>друзьями в саду - желтые одуванчики</a:t>
            </a:r>
            <a:br>
              <a:rPr lang="ru-RU" b="1" i="1" dirty="0" smtClean="0"/>
            </a:br>
            <a:r>
              <a:rPr lang="ru-RU" b="1" i="1" dirty="0" smtClean="0"/>
              <a:t>Но бабочки здесь больше я не встречал</a:t>
            </a:r>
            <a:br>
              <a:rPr lang="ru-RU" b="1" i="1" dirty="0" smtClean="0"/>
            </a:br>
            <a:r>
              <a:rPr lang="ru-RU" b="1" i="1" dirty="0" smtClean="0"/>
              <a:t>та была самой последней бабочкой в гетто</a:t>
            </a:r>
            <a:br>
              <a:rPr lang="ru-RU" b="1" i="1" dirty="0" smtClean="0"/>
            </a:br>
            <a:r>
              <a:rPr lang="ru-RU" b="1" i="1" dirty="0" smtClean="0"/>
              <a:t>бабочки здесь не живут».</a:t>
            </a:r>
          </a:p>
          <a:p>
            <a:pPr algn="r"/>
            <a:r>
              <a:rPr lang="ru-RU" b="1" i="1" dirty="0" smtClean="0"/>
              <a:t> </a:t>
            </a:r>
          </a:p>
          <a:p>
            <a:pPr algn="r"/>
            <a:r>
              <a:rPr lang="ru-RU" b="1" i="1" u="sng" dirty="0" smtClean="0"/>
              <a:t>Павел Фридман</a:t>
            </a: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548680"/>
            <a:ext cx="3888432" cy="27363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900" dirty="0" smtClean="0"/>
              <a:t>Скульптура американского </a:t>
            </a:r>
            <a:r>
              <a:rPr lang="ru-RU" sz="2900" dirty="0"/>
              <a:t>скульптора, </a:t>
            </a:r>
            <a:r>
              <a:rPr lang="ru-RU" sz="2900" dirty="0" smtClean="0"/>
              <a:t>художника и </a:t>
            </a:r>
            <a:r>
              <a:rPr lang="ru-RU" sz="2900" dirty="0"/>
              <a:t>дизайнера </a:t>
            </a:r>
            <a:r>
              <a:rPr lang="ru-RU" sz="2900" b="1" dirty="0">
                <a:solidFill>
                  <a:srgbClr val="FF0000"/>
                </a:solidFill>
              </a:rPr>
              <a:t>Дэвида </a:t>
            </a:r>
            <a:r>
              <a:rPr lang="ru-RU" sz="2900" b="1" dirty="0" smtClean="0">
                <a:solidFill>
                  <a:srgbClr val="FF0000"/>
                </a:solidFill>
              </a:rPr>
              <a:t>Кракова</a:t>
            </a:r>
            <a:r>
              <a:rPr lang="ru-RU" sz="2900" dirty="0"/>
              <a:t> </a:t>
            </a:r>
            <a:r>
              <a:rPr lang="ru-RU" sz="2900" dirty="0" smtClean="0"/>
              <a:t>(на заказ Музея Холокоста в Санкт-Петербурге (Флорида)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4180344"/>
            <a:ext cx="8964488" cy="26776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Вдохновение для этой работы скульптор почерпнул из стихотворения молодого узника концлагеря </a:t>
            </a:r>
            <a:r>
              <a:rPr lang="ru-RU" sz="2400" dirty="0" err="1" smtClean="0"/>
              <a:t>Терезин</a:t>
            </a:r>
            <a:r>
              <a:rPr lang="ru-RU" sz="2400" dirty="0" smtClean="0"/>
              <a:t>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Павла Фридмана «Бабочка».</a:t>
            </a:r>
            <a:r>
              <a:rPr lang="ru-RU" sz="2400" dirty="0" smtClean="0"/>
              <a:t> </a:t>
            </a:r>
          </a:p>
          <a:p>
            <a:pPr algn="ctr"/>
            <a:r>
              <a:rPr lang="ru-RU" sz="2400" dirty="0" smtClean="0"/>
              <a:t>Скульптура состоит из бабочек, которые представляют детей возрастом до 16 лет, погибших в концлагере Освенцим. Мультипликационные герои символизируют чистоту и невиновность детей, потерявших свои жизни, едва их начав.</a:t>
            </a:r>
            <a:endParaRPr lang="ru-RU" sz="2400" dirty="0"/>
          </a:p>
        </p:txBody>
      </p:sp>
      <p:pic>
        <p:nvPicPr>
          <p:cNvPr id="65538" name="Picture 2" descr="Скульптура из металла на заказ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7080" r="4669" b="8400"/>
          <a:stretch>
            <a:fillRect/>
          </a:stretch>
        </p:blipFill>
        <p:spPr bwMode="auto">
          <a:xfrm>
            <a:off x="0" y="0"/>
            <a:ext cx="4968552" cy="4221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14176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Подвиг </a:t>
            </a:r>
            <a:r>
              <a:rPr lang="ru-RU" b="1" dirty="0" err="1" smtClean="0"/>
              <a:t>Ирены</a:t>
            </a:r>
            <a:r>
              <a:rPr lang="ru-RU" b="1" dirty="0" smtClean="0"/>
              <a:t> </a:t>
            </a:r>
            <a:r>
              <a:rPr lang="ru-RU" b="1" dirty="0" err="1" smtClean="0"/>
              <a:t>Сендлер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3928" y="1556792"/>
            <a:ext cx="4762872" cy="49685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Ирена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Сендлер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/>
              <a:t> — активистка подпольного движения, которая спасла 2,500 еврейских детей из Варшавского гетто во время Второй Мировой Войны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</a:t>
            </a:r>
            <a:r>
              <a:rPr lang="ru-RU" dirty="0"/>
              <a:t> помощью организации сопротивления «</a:t>
            </a:r>
            <a:r>
              <a:rPr lang="ru-RU" dirty="0" err="1"/>
              <a:t>Зегота</a:t>
            </a:r>
            <a:r>
              <a:rPr lang="ru-RU" dirty="0"/>
              <a:t>» в оккупированной немцами Варшаве, </a:t>
            </a:r>
            <a:r>
              <a:rPr lang="ru-RU" dirty="0" smtClean="0"/>
              <a:t> эта женщина, обеспечивала </a:t>
            </a:r>
            <a:r>
              <a:rPr lang="ru-RU" dirty="0"/>
              <a:t>детям поддельные документы и с командой единомышленников тайно вывозила их из гетто, отдавая в приюты, частные семьи и монастыри.</a:t>
            </a:r>
          </a:p>
          <a:p>
            <a:endParaRPr lang="ru-RU" dirty="0"/>
          </a:p>
        </p:txBody>
      </p:sp>
      <p:pic>
        <p:nvPicPr>
          <p:cNvPr id="5" name="Содержимое 4" descr="Irena Sendlerowa 1942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556792"/>
            <a:ext cx="2088232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://mtdata.ru/u17/photo532E/20375671185-0/original.jpg#20375671185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4221088"/>
            <a:ext cx="1941066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88641"/>
            <a:ext cx="5616624" cy="59093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ru-RU" b="1" dirty="0" smtClean="0">
                <a:solidFill>
                  <a:srgbClr val="C00000"/>
                </a:solidFill>
              </a:rPr>
              <a:t>В 2003 году </a:t>
            </a:r>
            <a:r>
              <a:rPr lang="ru-RU" b="1" dirty="0" smtClean="0">
                <a:solidFill>
                  <a:schemeClr val="tx1"/>
                </a:solidFill>
              </a:rPr>
              <a:t>папа Иоанн Павел II прислал </a:t>
            </a:r>
            <a:r>
              <a:rPr lang="ru-RU" b="1" dirty="0" err="1" smtClean="0">
                <a:solidFill>
                  <a:schemeClr val="tx1"/>
                </a:solidFill>
              </a:rPr>
              <a:t>Ирене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Сендлер</a:t>
            </a:r>
            <a:r>
              <a:rPr lang="ru-RU" b="1" dirty="0" smtClean="0">
                <a:solidFill>
                  <a:schemeClr val="tx1"/>
                </a:solidFill>
              </a:rPr>
              <a:t> письмо с благодарностью за её вклад в спасение человеческих жизней в период второй мировой войны, а 10 октября 2003 года ей была вручена высшая польская награда- </a:t>
            </a:r>
            <a:r>
              <a:rPr lang="ru-RU" b="1" dirty="0" smtClean="0">
                <a:solidFill>
                  <a:srgbClr val="C00000"/>
                </a:solidFill>
              </a:rPr>
              <a:t>Орден Белого Орла.</a:t>
            </a:r>
            <a:endParaRPr lang="ru-RU" b="1" dirty="0" smtClean="0">
              <a:solidFill>
                <a:schemeClr val="tx1"/>
              </a:solidFill>
            </a:endParaRPr>
          </a:p>
          <a:p>
            <a:pPr fontAlgn="base"/>
            <a:r>
              <a:rPr lang="ru-RU" b="1" dirty="0" smtClean="0">
                <a:solidFill>
                  <a:srgbClr val="C00000"/>
                </a:solidFill>
              </a:rPr>
              <a:t>В 2007 году Ирина </a:t>
            </a:r>
            <a:r>
              <a:rPr lang="ru-RU" b="1" dirty="0" err="1" smtClean="0">
                <a:solidFill>
                  <a:srgbClr val="C00000"/>
                </a:solidFill>
              </a:rPr>
              <a:t>Сендлер</a:t>
            </a:r>
            <a:r>
              <a:rPr lang="ru-RU" b="1" dirty="0" smtClean="0">
                <a:solidFill>
                  <a:srgbClr val="C00000"/>
                </a:solidFill>
              </a:rPr>
              <a:t> была номинирована Польшей и Израилем на Нобелевскую премию Мира</a:t>
            </a:r>
            <a:r>
              <a:rPr lang="ru-RU" b="1" dirty="0" smtClean="0">
                <a:solidFill>
                  <a:schemeClr val="tx1"/>
                </a:solidFill>
              </a:rPr>
              <a:t>. Но она не была избрана, поскольку члены Нобелевского комитета решили вручить премию вице-президенту США Эл Гору – за его фильм на тему всемирного потепления…</a:t>
            </a:r>
          </a:p>
          <a:p>
            <a:pPr fontAlgn="base"/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dirty="0" smtClean="0"/>
              <a:t>Последние годы жизни </a:t>
            </a:r>
            <a:r>
              <a:rPr lang="ru-RU" b="1" dirty="0" err="1" smtClean="0"/>
              <a:t>Ирена</a:t>
            </a:r>
            <a:r>
              <a:rPr lang="ru-RU" b="1" dirty="0" smtClean="0"/>
              <a:t> </a:t>
            </a:r>
            <a:r>
              <a:rPr lang="ru-RU" b="1" dirty="0" err="1" smtClean="0"/>
              <a:t>Сендлер</a:t>
            </a:r>
            <a:r>
              <a:rPr lang="ru-RU" b="1" dirty="0" smtClean="0"/>
              <a:t> </a:t>
            </a:r>
            <a:r>
              <a:rPr lang="ru-RU" dirty="0" smtClean="0"/>
              <a:t>провела в Варшаве, в частном санатории Елизаветы </a:t>
            </a:r>
            <a:r>
              <a:rPr lang="ru-RU" dirty="0" err="1" smtClean="0"/>
              <a:t>Фиковской</a:t>
            </a:r>
            <a:r>
              <a:rPr lang="ru-RU" dirty="0" smtClean="0"/>
              <a:t>, которую она спасла из гетто в июле 1942 в возрасте в шести месяцев: её вынесли в ящике с плотницкими инструментами.</a:t>
            </a:r>
          </a:p>
          <a:p>
            <a:r>
              <a:rPr lang="ru-RU" dirty="0" smtClean="0"/>
              <a:t>Парламент Польши объявил ее национальной героиней – </a:t>
            </a:r>
            <a:r>
              <a:rPr lang="ru-RU" b="1" i="1" dirty="0" smtClean="0">
                <a:solidFill>
                  <a:srgbClr val="C00000"/>
                </a:solidFill>
              </a:rPr>
              <a:t>«за спасение самых беззащитных жертв нацистской идеологии: еврейских детей».</a:t>
            </a:r>
            <a:endParaRPr lang="ru-RU" sz="22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7016" y="6237312"/>
            <a:ext cx="8317432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 2008 году </a:t>
            </a:r>
            <a:r>
              <a:rPr lang="ru-RU" sz="2000" b="1" dirty="0" err="1" smtClean="0">
                <a:solidFill>
                  <a:srgbClr val="C00000"/>
                </a:solidFill>
              </a:rPr>
              <a:t>Ирена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Сендлер</a:t>
            </a:r>
            <a:r>
              <a:rPr lang="ru-RU" sz="2000" b="1" dirty="0" smtClean="0">
                <a:solidFill>
                  <a:srgbClr val="C00000"/>
                </a:solidFill>
              </a:rPr>
              <a:t> умерла в возрасте 98-и лет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74754" name="Picture 2" descr="http://www.yesheis.ru/wp-content/uploads/1308749491_1262001032_d399b6a59d6522bd9d213222c1278d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2310257" cy="3261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3861048"/>
            <a:ext cx="3635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/>
              <a:t>По биографии </a:t>
            </a:r>
            <a:r>
              <a:rPr lang="ru-RU" sz="1600" b="1" i="1" dirty="0" err="1" smtClean="0"/>
              <a:t>Ирены</a:t>
            </a:r>
            <a:r>
              <a:rPr lang="ru-RU" sz="1600" b="1" i="1" dirty="0" smtClean="0"/>
              <a:t> в 2009 году </a:t>
            </a:r>
          </a:p>
          <a:p>
            <a:r>
              <a:rPr lang="ru-RU" sz="1600" b="1" i="1" dirty="0" smtClean="0"/>
              <a:t>был снят фильм «Храброе сердце </a:t>
            </a:r>
            <a:r>
              <a:rPr lang="ru-RU" sz="1600" b="1" i="1" dirty="0" err="1" smtClean="0"/>
              <a:t>Ирены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Сендлер</a:t>
            </a:r>
            <a:r>
              <a:rPr lang="ru-RU" sz="1600" b="1" i="1" dirty="0" smtClean="0"/>
              <a:t>»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tdata.ru/u3/photoEBC3/20583432752-0/original.jpg#2058343275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3744416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211960" y="2924944"/>
            <a:ext cx="4752528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Израильский музей Холокоста «Яд </a:t>
            </a:r>
            <a:r>
              <a:rPr lang="ru-RU" sz="3200" dirty="0" err="1" smtClean="0"/>
              <a:t>ва-Шем</a:t>
            </a:r>
            <a:r>
              <a:rPr lang="ru-RU" sz="3200" dirty="0" smtClean="0"/>
              <a:t>» присвоил </a:t>
            </a:r>
            <a:r>
              <a:rPr lang="ru-RU" sz="3200" dirty="0" err="1" smtClean="0"/>
              <a:t>Ирене</a:t>
            </a:r>
            <a:r>
              <a:rPr lang="ru-RU" sz="3200" dirty="0" smtClean="0"/>
              <a:t> </a:t>
            </a:r>
            <a:r>
              <a:rPr lang="ru-RU" sz="3200" dirty="0" err="1" smtClean="0"/>
              <a:t>Сендлер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звание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Праведника мира.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88913"/>
            <a:ext cx="8640763" cy="597693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3300" b="1" i="1" dirty="0" smtClean="0"/>
              <a:t>Самым страшным проявлением</a:t>
            </a:r>
            <a:r>
              <a:rPr lang="ru-RU" b="1" dirty="0" smtClean="0"/>
              <a:t> Холокоста стали </a:t>
            </a:r>
            <a:r>
              <a:rPr lang="ru-RU" b="1" i="1" u="sng" dirty="0" smtClean="0">
                <a:solidFill>
                  <a:srgbClr val="C00000"/>
                </a:solidFill>
              </a:rPr>
              <a:t>лагеря смерти</a:t>
            </a:r>
            <a:r>
              <a:rPr lang="ru-RU" b="1" u="sng" dirty="0" smtClean="0">
                <a:solidFill>
                  <a:srgbClr val="C00000"/>
                </a:solidFill>
              </a:rPr>
              <a:t>,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/>
              <a:t>созданные нацистами для физического истребления  людей, объявленных «</a:t>
            </a:r>
            <a:r>
              <a:rPr lang="ru-RU" b="1" dirty="0" err="1" smtClean="0"/>
              <a:t>недочеловеками</a:t>
            </a:r>
            <a:r>
              <a:rPr lang="ru-RU" b="1" dirty="0" smtClean="0"/>
              <a:t>», к которым нацисты относили </a:t>
            </a:r>
          </a:p>
          <a:p>
            <a:pPr marL="0" indent="0" eaLnBrk="1" hangingPunct="1"/>
            <a:r>
              <a:rPr lang="ru-RU" b="1" dirty="0" smtClean="0"/>
              <a:t>славян, </a:t>
            </a:r>
          </a:p>
          <a:p>
            <a:pPr marL="0" indent="0" eaLnBrk="1" hangingPunct="1"/>
            <a:r>
              <a:rPr lang="ru-RU" b="1" dirty="0" smtClean="0"/>
              <a:t>евреев, </a:t>
            </a:r>
          </a:p>
          <a:p>
            <a:pPr marL="0" indent="0" eaLnBrk="1" hangingPunct="1"/>
            <a:r>
              <a:rPr lang="ru-RU" b="1" dirty="0" smtClean="0"/>
              <a:t>цыган и других…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</a:rPr>
              <a:t>Праведники народов мира</a:t>
            </a:r>
          </a:p>
        </p:txBody>
      </p:sp>
      <p:sp>
        <p:nvSpPr>
          <p:cNvPr id="30723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250825" y="1600200"/>
            <a:ext cx="4244975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1800" b="1" dirty="0" smtClean="0"/>
          </a:p>
          <a:p>
            <a:pPr eaLnBrk="1" hangingPunct="1">
              <a:buFont typeface="Wingdings" pitchFamily="2" charset="2"/>
              <a:buNone/>
            </a:pPr>
            <a:endParaRPr lang="ru-RU" sz="1800" b="1" dirty="0" smtClean="0"/>
          </a:p>
          <a:p>
            <a:pPr eaLnBrk="1" hangingPunct="1">
              <a:buFont typeface="Wingdings" pitchFamily="2" charset="2"/>
              <a:buNone/>
            </a:pPr>
            <a:endParaRPr lang="ru-RU" sz="1800" b="1" dirty="0" smtClean="0"/>
          </a:p>
          <a:p>
            <a:pPr eaLnBrk="1" hangingPunct="1">
              <a:buFont typeface="Wingdings" pitchFamily="2" charset="2"/>
              <a:buNone/>
            </a:pPr>
            <a:endParaRPr lang="ru-RU" sz="1800" b="1" dirty="0" smtClean="0"/>
          </a:p>
          <a:p>
            <a:pPr eaLnBrk="1" hangingPunct="1">
              <a:buFont typeface="Wingdings" pitchFamily="2" charset="2"/>
              <a:buNone/>
            </a:pPr>
            <a:endParaRPr lang="ru-RU" sz="1800" b="1" dirty="0" smtClean="0"/>
          </a:p>
          <a:p>
            <a:pPr eaLnBrk="1" hangingPunct="1">
              <a:buFont typeface="Wingdings" pitchFamily="2" charset="2"/>
              <a:buNone/>
            </a:pPr>
            <a:endParaRPr lang="ru-RU" sz="1800" b="1" dirty="0" smtClean="0"/>
          </a:p>
          <a:p>
            <a:pPr eaLnBrk="1" hangingPunct="1">
              <a:buFont typeface="Wingdings" pitchFamily="2" charset="2"/>
              <a:buNone/>
            </a:pPr>
            <a:endParaRPr lang="ru-RU" sz="1800" b="1" dirty="0" smtClean="0"/>
          </a:p>
          <a:p>
            <a:pPr eaLnBrk="1" hangingPunct="1">
              <a:buFont typeface="Wingdings" pitchFamily="2" charset="2"/>
              <a:buNone/>
            </a:pPr>
            <a:endParaRPr lang="ru-RU" sz="1800" b="1" dirty="0" smtClean="0"/>
          </a:p>
          <a:p>
            <a:pPr eaLnBrk="1" hangingPunct="1">
              <a:buFont typeface="Wingdings" pitchFamily="2" charset="2"/>
              <a:buNone/>
            </a:pPr>
            <a:endParaRPr lang="ru-RU" sz="1800" b="1" dirty="0" smtClean="0"/>
          </a:p>
          <a:p>
            <a:pPr eaLnBrk="1" hangingPunct="1">
              <a:buFont typeface="Wingdings" pitchFamily="2" charset="2"/>
              <a:buNone/>
            </a:pPr>
            <a:endParaRPr lang="ru-RU" sz="24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Медаль Праведника мира</a:t>
            </a:r>
          </a:p>
          <a:p>
            <a:pPr eaLnBrk="1" hangingPunct="1"/>
            <a:endParaRPr lang="ru-RU" sz="2400" dirty="0" smtClean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4140200" y="1600200"/>
            <a:ext cx="4752975" cy="46370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</a:rPr>
              <a:t>Праведники народов мира </a:t>
            </a:r>
            <a:r>
              <a:rPr lang="ru-RU" dirty="0" smtClean="0">
                <a:solidFill>
                  <a:schemeClr val="tx1"/>
                </a:solidFill>
              </a:rPr>
              <a:t>- это</a:t>
            </a:r>
            <a:r>
              <a:rPr lang="ru-RU" dirty="0" smtClean="0"/>
              <a:t>, те, кто спасал евреев во время Холокоста, рискуя при этом собственной жизнью. </a:t>
            </a:r>
          </a:p>
          <a:p>
            <a:r>
              <a:rPr lang="ru-RU" dirty="0" smtClean="0"/>
              <a:t>В настоящее время </a:t>
            </a:r>
            <a:r>
              <a:rPr lang="ru-RU" b="1" dirty="0" smtClean="0"/>
              <a:t>Праведниками мира  </a:t>
            </a:r>
            <a:r>
              <a:rPr lang="ru-RU" dirty="0" smtClean="0"/>
              <a:t>признано около 15 тысяч человек.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30725" name="Picture 4" descr="medal_2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3455987" cy="3240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323528" y="332075"/>
            <a:ext cx="8137525" cy="181588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cs typeface="Times New Roman" pitchFamily="18" charset="0"/>
              </a:rPr>
              <a:t>27 января 1945 г. </a:t>
            </a:r>
            <a:r>
              <a:rPr lang="ru-RU" sz="2800" b="1" dirty="0">
                <a:cs typeface="Times New Roman" pitchFamily="18" charset="0"/>
              </a:rPr>
              <a:t>-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день освобождения узников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нацистского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лагеря уничтожения </a:t>
            </a:r>
          </a:p>
          <a:p>
            <a:pPr algn="ctr" eaLnBrk="0" hangingPunct="0"/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Аушвиц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 (Освенцим)</a:t>
            </a:r>
          </a:p>
          <a:p>
            <a:pPr algn="ctr" eaLnBrk="0" hangingPunct="0"/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войсками 1-го Украинского фронта</a:t>
            </a:r>
          </a:p>
        </p:txBody>
      </p:sp>
      <p:pic>
        <p:nvPicPr>
          <p:cNvPr id="23555" name="Picture 4" descr="51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248" y="2420888"/>
            <a:ext cx="7590077" cy="4437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sz="2400" b="1" dirty="0" smtClean="0"/>
              <a:t>Немецкие концентрационные лагеря и лагеря смерти</a:t>
            </a:r>
            <a:br>
              <a:rPr lang="ru-RU" sz="2400" b="1" dirty="0" smtClean="0"/>
            </a:br>
            <a:r>
              <a:rPr lang="ru-RU" sz="2400" b="1" dirty="0" smtClean="0"/>
              <a:t> 1939 – 1945 гг. в границах территории современной </a:t>
            </a:r>
            <a:br>
              <a:rPr lang="ru-RU" sz="2400" b="1" dirty="0" smtClean="0"/>
            </a:br>
            <a:r>
              <a:rPr lang="ru-RU" sz="2400" b="1" dirty="0" smtClean="0"/>
              <a:t>Республики Польша</a:t>
            </a:r>
          </a:p>
        </p:txBody>
      </p:sp>
      <p:pic>
        <p:nvPicPr>
          <p:cNvPr id="9219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51258"/>
            <a:ext cx="7488758" cy="560674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Овал 7"/>
          <p:cNvSpPr/>
          <p:nvPr/>
        </p:nvSpPr>
        <p:spPr>
          <a:xfrm>
            <a:off x="3563888" y="4509120"/>
            <a:ext cx="1008112" cy="648072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семирно известный лагерь смерти - Освенци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2357438"/>
            <a:ext cx="63817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6"/>
          <p:cNvSpPr txBox="1">
            <a:spLocks noChangeArrowheads="1"/>
          </p:cNvSpPr>
          <p:nvPr/>
        </p:nvSpPr>
        <p:spPr bwMode="auto">
          <a:xfrm>
            <a:off x="357188" y="5715000"/>
            <a:ext cx="8786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196" name="Rectangle 2"/>
          <p:cNvSpPr>
            <a:spLocks noChangeArrowheads="1"/>
          </p:cNvSpPr>
          <p:nvPr/>
        </p:nvSpPr>
        <p:spPr bwMode="auto">
          <a:xfrm>
            <a:off x="467544" y="370457"/>
            <a:ext cx="8208912" cy="175432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В </a:t>
            </a:r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55 километрах  </a:t>
            </a:r>
            <a:r>
              <a:rPr lang="ru-RU" sz="20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от </a:t>
            </a:r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польского города Кракова </a:t>
            </a:r>
            <a:r>
              <a:rPr lang="ru-RU" sz="20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находится </a:t>
            </a:r>
            <a:endParaRPr lang="ru-RU" sz="2000" b="1" dirty="0" smtClean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ужасающее </a:t>
            </a:r>
            <a:r>
              <a:rPr lang="ru-RU" sz="20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место, 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которое служит хорошим уроком и </a:t>
            </a:r>
            <a:endParaRPr lang="ru-RU" sz="2000" b="1" dirty="0" smtClean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напоминанием для </a:t>
            </a:r>
            <a:r>
              <a:rPr lang="ru-RU" sz="20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потомков — </a:t>
            </a:r>
            <a:endParaRPr lang="ru-RU" sz="2000" b="1" dirty="0" smtClean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лагерь </a:t>
            </a:r>
            <a:r>
              <a:rPr lang="ru-RU" sz="28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смерти </a:t>
            </a:r>
            <a:r>
              <a:rPr lang="ru-RU" sz="2800" b="1" dirty="0" err="1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Аушвиц</a:t>
            </a:r>
            <a:endParaRPr lang="ru-RU" sz="2800" b="1" dirty="0" smtClean="0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7427168" cy="922114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</a:rPr>
              <a:t>Концлагерь </a:t>
            </a:r>
            <a:r>
              <a:rPr lang="ru-RU" b="1" dirty="0" err="1" smtClean="0">
                <a:solidFill>
                  <a:srgbClr val="C00000"/>
                </a:solidFill>
              </a:rPr>
              <a:t>Аушвиц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14339" name="Rectangle 7"/>
          <p:cNvSpPr>
            <a:spLocks noGrp="1" noRot="1" noChangeArrowheads="1"/>
          </p:cNvSpPr>
          <p:nvPr>
            <p:ph sz="half" idx="1"/>
          </p:nvPr>
        </p:nvSpPr>
        <p:spPr>
          <a:xfrm>
            <a:off x="457200" y="1600200"/>
            <a:ext cx="3034680" cy="4525963"/>
          </a:xfrm>
        </p:spPr>
        <p:txBody>
          <a:bodyPr>
            <a:normAutofit lnSpcReduction="10000"/>
          </a:bodyPr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>
              <a:buFont typeface="Arial" charset="0"/>
              <a:buNone/>
            </a:pPr>
            <a:endParaRPr lang="ru-RU" sz="900" dirty="0" smtClean="0"/>
          </a:p>
          <a:p>
            <a:pPr algn="ctr" eaLnBrk="1" hangingPunct="1">
              <a:buFont typeface="Arial" charset="0"/>
              <a:buNone/>
            </a:pPr>
            <a:r>
              <a:rPr lang="ru-RU" b="1" dirty="0" smtClean="0"/>
              <a:t>Генрих </a:t>
            </a:r>
            <a:r>
              <a:rPr lang="ru-RU" b="1" dirty="0" err="1" smtClean="0"/>
              <a:t>Гиммлер</a:t>
            </a:r>
            <a:endParaRPr lang="ru-RU" b="1" dirty="0" smtClean="0"/>
          </a:p>
        </p:txBody>
      </p:sp>
      <p:sp>
        <p:nvSpPr>
          <p:cNvPr id="14340" name="Rectangle 3"/>
          <p:cNvSpPr>
            <a:spLocks noGrp="1" noRot="1" noChangeArrowheads="1"/>
          </p:cNvSpPr>
          <p:nvPr>
            <p:ph sz="half" idx="2"/>
          </p:nvPr>
        </p:nvSpPr>
        <p:spPr>
          <a:xfrm>
            <a:off x="4648200" y="1628800"/>
            <a:ext cx="4194175" cy="44703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eaLnBrk="1" hangingPunct="1"/>
            <a:r>
              <a:rPr lang="ru-RU" b="1" dirty="0" smtClean="0"/>
              <a:t> создан </a:t>
            </a:r>
            <a:r>
              <a:rPr lang="ru-RU" b="1" dirty="0" smtClean="0">
                <a:solidFill>
                  <a:srgbClr val="C00000"/>
                </a:solidFill>
              </a:rPr>
              <a:t>27 апреля 1940 г. </a:t>
            </a:r>
            <a:r>
              <a:rPr lang="ru-RU" b="1" dirty="0" smtClean="0"/>
              <a:t>по приказу </a:t>
            </a:r>
            <a:r>
              <a:rPr lang="ru-RU" b="1" dirty="0" err="1" smtClean="0"/>
              <a:t>Гиммлера</a:t>
            </a:r>
            <a:r>
              <a:rPr lang="ru-RU" b="1" dirty="0" smtClean="0"/>
              <a:t> в предместье польского города </a:t>
            </a:r>
            <a:r>
              <a:rPr lang="ru-RU" b="1" i="1" dirty="0" smtClean="0">
                <a:solidFill>
                  <a:srgbClr val="C00000"/>
                </a:solidFill>
              </a:rPr>
              <a:t>Освенцима </a:t>
            </a:r>
            <a:r>
              <a:rPr lang="ru-RU" b="1" i="1" dirty="0" smtClean="0">
                <a:solidFill>
                  <a:schemeClr val="tx1"/>
                </a:solidFill>
              </a:rPr>
              <a:t>(переименован  немцами в АУШВИЦ)</a:t>
            </a:r>
          </a:p>
          <a:p>
            <a:pPr marL="0" indent="0" eaLnBrk="1" hangingPunct="1"/>
            <a:r>
              <a:rPr lang="ru-RU" b="1" dirty="0" smtClean="0"/>
              <a:t> Это был самый большой из созданных немцами лагерей во всей оккупированной ими Европе.</a:t>
            </a:r>
          </a:p>
        </p:txBody>
      </p:sp>
      <p:pic>
        <p:nvPicPr>
          <p:cNvPr id="14341" name="Picture 4" descr="121888_200707080838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4068068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семирно известный лагерь смерти - Освенци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7206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Всемирно известный лагерь смерти - Освенцим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3500438"/>
            <a:ext cx="57150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1"/>
          <p:cNvSpPr>
            <a:spLocks noChangeArrowheads="1"/>
          </p:cNvSpPr>
          <p:nvPr/>
        </p:nvSpPr>
        <p:spPr bwMode="auto">
          <a:xfrm>
            <a:off x="5143500" y="130314"/>
            <a:ext cx="4000500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Times New Roman" pitchFamily="18" charset="0"/>
              </a:rPr>
              <a:t>    </a:t>
            </a:r>
            <a:r>
              <a:rPr lang="ru-RU" sz="24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Новых заключенных при входе в лагерь встречала вывеска на немецком: </a:t>
            </a:r>
            <a:r>
              <a:rPr lang="ru-RU" sz="2400" b="1" dirty="0" err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Arbeit</a:t>
            </a:r>
            <a:r>
              <a:rPr lang="ru-RU" sz="24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Macht</a:t>
            </a:r>
            <a:r>
              <a:rPr lang="ru-RU" sz="24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Frei</a:t>
            </a:r>
            <a:r>
              <a:rPr lang="ru-RU" sz="24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— </a:t>
            </a:r>
            <a:r>
              <a:rPr lang="ru-RU" sz="24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труд делает свободным</a:t>
            </a:r>
            <a:r>
              <a:rPr lang="ru-RU" sz="24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, что, конечно, было ложью. Освободиться из лагеря можно было только одним путем — умереть.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269" name="Rectangle 2"/>
          <p:cNvSpPr>
            <a:spLocks noChangeArrowheads="1"/>
          </p:cNvSpPr>
          <p:nvPr/>
        </p:nvSpPr>
        <p:spPr bwMode="auto">
          <a:xfrm>
            <a:off x="285750" y="3614310"/>
            <a:ext cx="2928938" cy="23083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endParaRPr lang="ru-RU" sz="2400" b="1" dirty="0">
              <a:solidFill>
                <a:schemeClr val="accent1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Попасть на территорию лагеря для заключенный мог только через эти ворота</a:t>
            </a:r>
            <a:r>
              <a:rPr lang="ru-RU" sz="12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2588" y="288924"/>
            <a:ext cx="8509892" cy="126786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/>
              <a:t>Ворота концлагеря </a:t>
            </a:r>
            <a:r>
              <a:rPr lang="ru-RU" sz="4000" b="1" i="1" dirty="0" err="1" smtClean="0"/>
              <a:t>Аушвиц</a:t>
            </a: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>(</a:t>
            </a:r>
            <a:r>
              <a:rPr lang="en-US" sz="4000" b="1" i="1" dirty="0" err="1" smtClean="0"/>
              <a:t>Arbeit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macht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frei</a:t>
            </a:r>
            <a:r>
              <a:rPr lang="ru-RU" sz="4000" b="1" dirty="0" smtClean="0"/>
              <a:t>)</a:t>
            </a:r>
          </a:p>
        </p:txBody>
      </p:sp>
      <p:pic>
        <p:nvPicPr>
          <p:cNvPr id="15363" name="Picture 4" descr="Аушви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557338"/>
            <a:ext cx="856932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643438" y="620713"/>
            <a:ext cx="4500562" cy="54784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b="1" dirty="0" smtClean="0"/>
              <a:t>Ограждение лагеря, по которому был пропущен электрический ток, и  караульные вышки должны были изолировать лагерь и не дать заключенным бежать.</a:t>
            </a:r>
            <a:r>
              <a:rPr lang="ru-RU" dirty="0" smtClean="0"/>
              <a:t>                              </a:t>
            </a:r>
          </a:p>
        </p:txBody>
      </p:sp>
      <p:pic>
        <p:nvPicPr>
          <p:cNvPr id="16387" name="Picture 4" descr="НЕМЕЦКИЕ НАЦИСТСКИЕ ЛАГЕР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457200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</TotalTime>
  <Words>1333</Words>
  <Application>Microsoft Office PowerPoint</Application>
  <PresentationFormat>Экран (4:3)</PresentationFormat>
  <Paragraphs>129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8" baseType="lpstr">
      <vt:lpstr>Arial</vt:lpstr>
      <vt:lpstr>Arial Black</vt:lpstr>
      <vt:lpstr>Calibri</vt:lpstr>
      <vt:lpstr>Monotype Corsiva</vt:lpstr>
      <vt:lpstr>Times New Roman</vt:lpstr>
      <vt:lpstr>Wingdings</vt:lpstr>
      <vt:lpstr>Тема Office</vt:lpstr>
      <vt:lpstr>Презентация PowerPoint</vt:lpstr>
      <vt:lpstr>ОСНОВНЫЕ ПОНЯТИЯ:</vt:lpstr>
      <vt:lpstr>Презентация PowerPoint</vt:lpstr>
      <vt:lpstr>Немецкие концентрационные лагеря и лагеря смерти  1939 – 1945 гг. в границах территории современной  Республики Польша</vt:lpstr>
      <vt:lpstr>Презентация PowerPoint</vt:lpstr>
      <vt:lpstr>Концлагерь Аушвиц</vt:lpstr>
      <vt:lpstr>Презентация PowerPoint</vt:lpstr>
      <vt:lpstr>Ворота концлагеря Аушвиц (Arbeit macht frei)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Медицинские эксперименты</vt:lpstr>
      <vt:lpstr>Презентация PowerPoint</vt:lpstr>
      <vt:lpstr>Презентация PowerPoint</vt:lpstr>
      <vt:lpstr>Презентация PowerPoint</vt:lpstr>
      <vt:lpstr>Холокост глазами детей…</vt:lpstr>
      <vt:lpstr>Дети в Освенциме</vt:lpstr>
      <vt:lpstr>Василий Яковлевич Петренко, Герой Советского Союза  («До и после Освенцима»)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Подвиг Ирены Сендлер</vt:lpstr>
      <vt:lpstr>Презентация PowerPoint</vt:lpstr>
      <vt:lpstr>Презентация PowerPoint</vt:lpstr>
      <vt:lpstr>Праведники народов мира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Лагеря смерти</dc:title>
  <cp:lastModifiedBy>Пользователь</cp:lastModifiedBy>
  <cp:revision>59</cp:revision>
  <dcterms:modified xsi:type="dcterms:W3CDTF">2024-01-25T13:00:34Z</dcterms:modified>
</cp:coreProperties>
</file>