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58" r:id="rId3"/>
    <p:sldId id="259" r:id="rId4"/>
    <p:sldId id="260" r:id="rId5"/>
    <p:sldId id="263" r:id="rId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88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D7B6E-04DB-4562-8B88-AA4197E15E35}" type="datetimeFigureOut">
              <a:rPr lang="ru-RU" smtClean="0"/>
              <a:t>06.12.2023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663D5-591B-48C7-B56B-51D239A771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08242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D7B6E-04DB-4562-8B88-AA4197E15E35}" type="datetimeFigureOut">
              <a:rPr lang="ru-RU" smtClean="0"/>
              <a:t>06.12.2023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663D5-591B-48C7-B56B-51D239A771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67673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D7B6E-04DB-4562-8B88-AA4197E15E35}" type="datetimeFigureOut">
              <a:rPr lang="ru-RU" smtClean="0"/>
              <a:t>06.12.2023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663D5-591B-48C7-B56B-51D239A771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39165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D7B6E-04DB-4562-8B88-AA4197E15E35}" type="datetimeFigureOut">
              <a:rPr lang="ru-RU" smtClean="0"/>
              <a:t>06.12.2023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663D5-591B-48C7-B56B-51D239A771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17329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D7B6E-04DB-4562-8B88-AA4197E15E35}" type="datetimeFigureOut">
              <a:rPr lang="ru-RU" smtClean="0"/>
              <a:t>06.12.2023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663D5-591B-48C7-B56B-51D239A771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80146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D7B6E-04DB-4562-8B88-AA4197E15E35}" type="datetimeFigureOut">
              <a:rPr lang="ru-RU" smtClean="0"/>
              <a:t>06.12.2023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663D5-591B-48C7-B56B-51D239A771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7498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D7B6E-04DB-4562-8B88-AA4197E15E35}" type="datetimeFigureOut">
              <a:rPr lang="ru-RU" smtClean="0"/>
              <a:t>06.12.2023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663D5-591B-48C7-B56B-51D239A771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31217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D7B6E-04DB-4562-8B88-AA4197E15E35}" type="datetimeFigureOut">
              <a:rPr lang="ru-RU" smtClean="0"/>
              <a:t>06.12.2023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663D5-591B-48C7-B56B-51D239A771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7588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D7B6E-04DB-4562-8B88-AA4197E15E35}" type="datetimeFigureOut">
              <a:rPr lang="ru-RU" smtClean="0"/>
              <a:t>06.12.2023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663D5-591B-48C7-B56B-51D239A771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41315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D7B6E-04DB-4562-8B88-AA4197E15E35}" type="datetimeFigureOut">
              <a:rPr lang="ru-RU" smtClean="0"/>
              <a:t>06.12.2023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663D5-591B-48C7-B56B-51D239A771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66087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D7B6E-04DB-4562-8B88-AA4197E15E35}" type="datetimeFigureOut">
              <a:rPr lang="ru-RU" smtClean="0"/>
              <a:t>06.12.2023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663D5-591B-48C7-B56B-51D239A771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93184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BD7B6E-04DB-4562-8B88-AA4197E15E35}" type="datetimeFigureOut">
              <a:rPr lang="ru-RU" smtClean="0"/>
              <a:t>06.12.2023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7663D5-591B-48C7-B56B-51D239A771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56011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3.png"/><Relationship Id="rId5" Type="http://schemas.openxmlformats.org/officeDocument/2006/relationships/image" Target="../media/image4.jpe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3.png"/><Relationship Id="rId5" Type="http://schemas.openxmlformats.org/officeDocument/2006/relationships/image" Target="../media/image5.jpe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66976" y="428604"/>
            <a:ext cx="67151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общеобразовательное учреждение "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Черевковская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средняя школа" муниципального образования "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Красноборский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район" Архангельской области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071664" y="2996953"/>
            <a:ext cx="607223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 «Учитель года - 2023»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чный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этап: мастер-класс «Научу за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минут»</a:t>
            </a:r>
          </a:p>
          <a:p>
            <a:pPr algn="ct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Тема: </a:t>
            </a:r>
            <a:r>
              <a:rPr lang="ru-RU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Способы умножения в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разных странах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Конкурсант: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Пермиловская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Наталья Александровна – учитель математики</a:t>
            </a:r>
          </a:p>
          <a:p>
            <a:pPr algn="ctr"/>
            <a:endParaRPr lang="ru-RU" dirty="0"/>
          </a:p>
        </p:txBody>
      </p:sp>
      <p:pic>
        <p:nvPicPr>
          <p:cNvPr id="1026" name="Picture 2" descr="https://smolmetod2017.admin-smolensk.ru/files/656/gallery/detail/pelikan_167869759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63952" y="1556793"/>
            <a:ext cx="1047536" cy="97682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315445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365125"/>
            <a:ext cx="10515600" cy="1325563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Египетский</a:t>
            </a:r>
            <a:r>
              <a:rPr lang="ru-RU" dirty="0" smtClean="0"/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 умножения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9200" y="365125"/>
            <a:ext cx="2768867" cy="2076650"/>
          </a:xfrm>
          <a:prstGeom prst="rect">
            <a:avLst/>
          </a:prstGeom>
        </p:spPr>
      </p:pic>
      <p:pic>
        <p:nvPicPr>
          <p:cNvPr id="5" name="Бедуинская - народная египетская 1 (www.hotplayer.ru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127916" y="5574364"/>
            <a:ext cx="406400" cy="4064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484345" y="1690688"/>
            <a:ext cx="24736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11∙145=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44893" y="2656573"/>
            <a:ext cx="37057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11=4+5+2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98897" y="3542097"/>
            <a:ext cx="25506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4∙145=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934678" y="3542097"/>
            <a:ext cx="9240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580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98897" y="4302493"/>
            <a:ext cx="20598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5∙145=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934678" y="4302493"/>
            <a:ext cx="7844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725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98897" y="4955283"/>
            <a:ext cx="17325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2∙145=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992429" y="4955283"/>
            <a:ext cx="8999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290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841507" y="1690688"/>
            <a:ext cx="11165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1595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95149" y="5574364"/>
            <a:ext cx="58329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Полученные ответы складываем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6434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9" dur="44316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8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" grpId="0"/>
      <p:bldP spid="9" grpId="0"/>
      <p:bldP spid="11" grpId="0"/>
      <p:bldP spid="13" grpId="0"/>
      <p:bldP spid="15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Китайский способ (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рисовательный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b="0" i="1" smtClean="0">
                          <a:latin typeface="Cambria Math" panose="02040503050406030204" pitchFamily="18" charset="0"/>
                        </a:rPr>
                        <m:t>21</m:t>
                      </m:r>
                      <m:r>
                        <a:rPr lang="ru-RU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∙13=</m:t>
                      </m:r>
                    </m:oMath>
                  </m:oMathPara>
                </a14:m>
                <a:endParaRPr lang="ru-RU" b="0" dirty="0" smtClean="0">
                  <a:ea typeface="Cambria Math" panose="02040503050406030204" pitchFamily="18" charset="0"/>
                </a:endParaRPr>
              </a:p>
              <a:p>
                <a:pPr marL="0" indent="0">
                  <a:buNone/>
                </a:pPr>
                <a:endParaRPr lang="ru-RU" dirty="0"/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Прямая соединительная линия 4"/>
          <p:cNvCxnSpPr/>
          <p:nvPr/>
        </p:nvCxnSpPr>
        <p:spPr>
          <a:xfrm flipV="1">
            <a:off x="4591991" y="2735122"/>
            <a:ext cx="2772362" cy="140536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4823384" y="3694007"/>
            <a:ext cx="1805508" cy="253206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Блок-схема: узел 12"/>
          <p:cNvSpPr/>
          <p:nvPr/>
        </p:nvSpPr>
        <p:spPr>
          <a:xfrm>
            <a:off x="6194292" y="3112817"/>
            <a:ext cx="221381" cy="28394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Блок-схема: узел 13"/>
          <p:cNvSpPr/>
          <p:nvPr/>
        </p:nvSpPr>
        <p:spPr>
          <a:xfrm>
            <a:off x="5188050" y="4223579"/>
            <a:ext cx="221381" cy="28394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Блок-схема: узел 14"/>
          <p:cNvSpPr/>
          <p:nvPr/>
        </p:nvSpPr>
        <p:spPr>
          <a:xfrm>
            <a:off x="6672047" y="2891677"/>
            <a:ext cx="221381" cy="28394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Блок-схема: узел 15"/>
          <p:cNvSpPr/>
          <p:nvPr/>
        </p:nvSpPr>
        <p:spPr>
          <a:xfrm>
            <a:off x="4865397" y="3842573"/>
            <a:ext cx="221381" cy="28394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Блок-схема: узел 16"/>
          <p:cNvSpPr/>
          <p:nvPr/>
        </p:nvSpPr>
        <p:spPr>
          <a:xfrm>
            <a:off x="6199980" y="5650964"/>
            <a:ext cx="221381" cy="28394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Блок-схема: узел 17"/>
          <p:cNvSpPr/>
          <p:nvPr/>
        </p:nvSpPr>
        <p:spPr>
          <a:xfrm>
            <a:off x="8395502" y="4560754"/>
            <a:ext cx="221381" cy="28394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Блок-схема: узел 18"/>
          <p:cNvSpPr/>
          <p:nvPr/>
        </p:nvSpPr>
        <p:spPr>
          <a:xfrm>
            <a:off x="8013492" y="4782829"/>
            <a:ext cx="221381" cy="28394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Блок-схема: узел 19"/>
          <p:cNvSpPr/>
          <p:nvPr/>
        </p:nvSpPr>
        <p:spPr>
          <a:xfrm>
            <a:off x="7358558" y="3099766"/>
            <a:ext cx="221381" cy="28394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Блок-схема: узел 20"/>
          <p:cNvSpPr/>
          <p:nvPr/>
        </p:nvSpPr>
        <p:spPr>
          <a:xfrm>
            <a:off x="6959491" y="3328405"/>
            <a:ext cx="221381" cy="28394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Блок-схема: узел 21"/>
          <p:cNvSpPr/>
          <p:nvPr/>
        </p:nvSpPr>
        <p:spPr>
          <a:xfrm>
            <a:off x="6479303" y="3558627"/>
            <a:ext cx="221381" cy="28394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Блок-схема: узел 22"/>
          <p:cNvSpPr/>
          <p:nvPr/>
        </p:nvSpPr>
        <p:spPr>
          <a:xfrm>
            <a:off x="7555441" y="4991111"/>
            <a:ext cx="221381" cy="28394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Блок-схема: узел 23"/>
          <p:cNvSpPr/>
          <p:nvPr/>
        </p:nvSpPr>
        <p:spPr>
          <a:xfrm>
            <a:off x="7116598" y="2688197"/>
            <a:ext cx="221381" cy="28394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/>
          <p:cNvSpPr/>
          <p:nvPr/>
        </p:nvSpPr>
        <p:spPr>
          <a:xfrm rot="3571683">
            <a:off x="7792877" y="4140647"/>
            <a:ext cx="643290" cy="1593955"/>
          </a:xfrm>
          <a:prstGeom prst="ellipse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3168197" y="4077118"/>
            <a:ext cx="13474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Сотни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6" name="Прямая со стрелкой 25"/>
          <p:cNvCxnSpPr/>
          <p:nvPr/>
        </p:nvCxnSpPr>
        <p:spPr>
          <a:xfrm>
            <a:off x="4087651" y="4320681"/>
            <a:ext cx="630348" cy="2671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7" name="Овал 26"/>
          <p:cNvSpPr/>
          <p:nvPr/>
        </p:nvSpPr>
        <p:spPr>
          <a:xfrm>
            <a:off x="4696761" y="3625203"/>
            <a:ext cx="982578" cy="1002632"/>
          </a:xfrm>
          <a:prstGeom prst="ellipse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/>
          <p:cNvSpPr txBox="1"/>
          <p:nvPr/>
        </p:nvSpPr>
        <p:spPr>
          <a:xfrm>
            <a:off x="9662425" y="4100794"/>
            <a:ext cx="141491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диницы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0" name="Прямая со стрелкой 29"/>
          <p:cNvCxnSpPr/>
          <p:nvPr/>
        </p:nvCxnSpPr>
        <p:spPr>
          <a:xfrm flipH="1">
            <a:off x="8836894" y="4689476"/>
            <a:ext cx="881514" cy="1325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2" name="Овал 31"/>
          <p:cNvSpPr/>
          <p:nvPr/>
        </p:nvSpPr>
        <p:spPr>
          <a:xfrm rot="623214">
            <a:off x="5853225" y="2474411"/>
            <a:ext cx="1831224" cy="3728745"/>
          </a:xfrm>
          <a:prstGeom prst="ellipse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TextBox 32"/>
          <p:cNvSpPr txBox="1"/>
          <p:nvPr/>
        </p:nvSpPr>
        <p:spPr>
          <a:xfrm>
            <a:off x="8402962" y="2257226"/>
            <a:ext cx="148514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 </a:t>
            </a:r>
            <a:r>
              <a:rPr lang="ru-RU" dirty="0" smtClean="0"/>
              <a:t>   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есятки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5" name="Прямая со стрелкой 34"/>
          <p:cNvCxnSpPr/>
          <p:nvPr/>
        </p:nvCxnSpPr>
        <p:spPr>
          <a:xfrm flipH="1">
            <a:off x="7842317" y="2860485"/>
            <a:ext cx="547035" cy="37016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Рисунок 2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0030" y="-16793"/>
            <a:ext cx="2731970" cy="1707481"/>
          </a:xfrm>
          <a:prstGeom prst="rect">
            <a:avLst/>
          </a:prstGeom>
        </p:spPr>
      </p:pic>
      <p:pic>
        <p:nvPicPr>
          <p:cNvPr id="29" name="Неизвестный исполнитель - Китайская мелодия (www.hotplayer.ru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127916" y="5189353"/>
            <a:ext cx="406400" cy="406400"/>
          </a:xfrm>
          <a:prstGeom prst="rect">
            <a:avLst/>
          </a:prstGeom>
        </p:spPr>
      </p:pic>
      <p:cxnSp>
        <p:nvCxnSpPr>
          <p:cNvPr id="36" name="Прямая соединительная линия 35"/>
          <p:cNvCxnSpPr/>
          <p:nvPr/>
        </p:nvCxnSpPr>
        <p:spPr>
          <a:xfrm flipV="1">
            <a:off x="4886632" y="3185646"/>
            <a:ext cx="2772362" cy="140536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 flipV="1">
            <a:off x="5931056" y="4609868"/>
            <a:ext cx="2772362" cy="140536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>
            <a:off x="6193847" y="3069718"/>
            <a:ext cx="1805508" cy="253206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>
            <a:off x="6633286" y="2830170"/>
            <a:ext cx="1805508" cy="253206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>
            <a:off x="7068331" y="2615601"/>
            <a:ext cx="1805508" cy="253206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6792788" y="1737613"/>
            <a:ext cx="3758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424172" y="1748991"/>
            <a:ext cx="3526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073992" y="1748991"/>
            <a:ext cx="2419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82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7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8" fill="hold">
                      <p:stCondLst>
                        <p:cond delay="0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1" dur="281730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audio>
              <p:cMediaNode vol="80000">
                <p:cTn id="18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</p:childTnLst>
        </p:cTn>
      </p:par>
    </p:tnLst>
    <p:bldLst>
      <p:bldP spid="2" grpId="0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4" grpId="0" animBg="1"/>
      <p:bldP spid="8" grpId="0"/>
      <p:bldP spid="27" grpId="0" animBg="1"/>
      <p:bldP spid="28" grpId="0"/>
      <p:bldP spid="32" grpId="0" animBg="1"/>
      <p:bldP spid="33" grpId="0"/>
      <p:bldP spid="6" grpId="0"/>
      <p:bldP spid="7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Итальянский способ (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Джелозия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b="0" i="1" smtClean="0">
                          <a:latin typeface="Cambria Math" panose="02040503050406030204" pitchFamily="18" charset="0"/>
                        </a:rPr>
                        <m:t>13</m:t>
                      </m:r>
                      <m:r>
                        <a:rPr lang="ru-RU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∙62=</m:t>
                      </m:r>
                    </m:oMath>
                  </m:oMathPara>
                </a14:m>
                <a:endParaRPr lang="ru-RU" b="0" dirty="0" smtClean="0"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endParaRPr lang="ru-RU" dirty="0"/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Box 9"/>
          <p:cNvSpPr txBox="1"/>
          <p:nvPr/>
        </p:nvSpPr>
        <p:spPr>
          <a:xfrm>
            <a:off x="10184731" y="3953531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graphicFrame>
        <p:nvGraphicFramePr>
          <p:cNvPr id="35" name="Таблица 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7871352"/>
              </p:ext>
            </p:extLst>
          </p:nvPr>
        </p:nvGraphicFramePr>
        <p:xfrm>
          <a:off x="2406316" y="2870541"/>
          <a:ext cx="8087091" cy="253531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69569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6956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69569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845104">
                <a:tc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45104">
                <a:tc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45104">
                <a:tc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cxnSp>
        <p:nvCxnSpPr>
          <p:cNvPr id="37" name="Прямая соединительная линия 36"/>
          <p:cNvCxnSpPr/>
          <p:nvPr/>
        </p:nvCxnSpPr>
        <p:spPr>
          <a:xfrm flipV="1">
            <a:off x="5043638" y="3724977"/>
            <a:ext cx="5438274" cy="1684421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 flipV="1">
            <a:off x="5048451" y="3686475"/>
            <a:ext cx="2714324" cy="866273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 flipV="1">
            <a:off x="7762775" y="4567187"/>
            <a:ext cx="2719137" cy="842211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5842535" y="3907812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0</a:t>
            </a:r>
            <a:endParaRPr lang="ru-RU" dirty="0"/>
          </a:p>
        </p:txBody>
      </p:sp>
      <p:sp>
        <p:nvSpPr>
          <p:cNvPr id="43" name="TextBox 42"/>
          <p:cNvSpPr txBox="1"/>
          <p:nvPr/>
        </p:nvSpPr>
        <p:spPr>
          <a:xfrm>
            <a:off x="6930189" y="4162880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6</a:t>
            </a:r>
            <a:endParaRPr lang="ru-RU" dirty="0"/>
          </a:p>
        </p:txBody>
      </p:sp>
      <p:sp>
        <p:nvSpPr>
          <p:cNvPr id="44" name="TextBox 43"/>
          <p:cNvSpPr txBox="1"/>
          <p:nvPr/>
        </p:nvSpPr>
        <p:spPr>
          <a:xfrm>
            <a:off x="8140569" y="3934946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45" name="TextBox 44"/>
          <p:cNvSpPr txBox="1"/>
          <p:nvPr/>
        </p:nvSpPr>
        <p:spPr>
          <a:xfrm>
            <a:off x="9517380" y="4197855"/>
            <a:ext cx="1058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8</a:t>
            </a:r>
            <a:endParaRPr lang="ru-RU" dirty="0"/>
          </a:p>
        </p:txBody>
      </p:sp>
      <p:sp>
        <p:nvSpPr>
          <p:cNvPr id="46" name="TextBox 45"/>
          <p:cNvSpPr txBox="1"/>
          <p:nvPr/>
        </p:nvSpPr>
        <p:spPr>
          <a:xfrm>
            <a:off x="5515276" y="4803626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0</a:t>
            </a:r>
            <a:endParaRPr lang="ru-RU" dirty="0"/>
          </a:p>
        </p:txBody>
      </p:sp>
      <p:sp>
        <p:nvSpPr>
          <p:cNvPr id="47" name="TextBox 46"/>
          <p:cNvSpPr txBox="1"/>
          <p:nvPr/>
        </p:nvSpPr>
        <p:spPr>
          <a:xfrm>
            <a:off x="7295949" y="4942573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48" name="TextBox 47"/>
          <p:cNvSpPr txBox="1"/>
          <p:nvPr/>
        </p:nvSpPr>
        <p:spPr>
          <a:xfrm>
            <a:off x="8094850" y="4803626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0</a:t>
            </a:r>
            <a:endParaRPr lang="ru-RU" dirty="0"/>
          </a:p>
        </p:txBody>
      </p:sp>
      <p:sp>
        <p:nvSpPr>
          <p:cNvPr id="49" name="TextBox 48"/>
          <p:cNvSpPr txBox="1"/>
          <p:nvPr/>
        </p:nvSpPr>
        <p:spPr>
          <a:xfrm>
            <a:off x="9539039" y="4964155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6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0114" y="200978"/>
            <a:ext cx="2438211" cy="1624647"/>
          </a:xfrm>
          <a:prstGeom prst="rect">
            <a:avLst/>
          </a:prstGeom>
        </p:spPr>
      </p:pic>
      <p:pic>
        <p:nvPicPr>
          <p:cNvPr id="5" name="Итальянский народный танец - Тарантелла (www.hotplayer.ru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184731" y="5863390"/>
            <a:ext cx="406400" cy="4064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156847" y="3151728"/>
            <a:ext cx="24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8714360" y="3169031"/>
            <a:ext cx="3306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3505200" y="3953531"/>
            <a:ext cx="3701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6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3536367" y="4817902"/>
            <a:ext cx="2721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7642459" y="1751933"/>
            <a:ext cx="4523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238198" y="1752031"/>
            <a:ext cx="4042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795436" y="1764380"/>
            <a:ext cx="3946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5821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1" dur="14667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6" grpId="0"/>
      <p:bldP spid="7" grpId="0"/>
      <p:bldP spid="8" grpId="0"/>
      <p:bldP spid="9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5659" y="365125"/>
            <a:ext cx="7500227" cy="5625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782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</TotalTime>
  <Words>118</Words>
  <Application>Microsoft Office PowerPoint</Application>
  <PresentationFormat>Широкоэкранный</PresentationFormat>
  <Paragraphs>43</Paragraphs>
  <Slides>5</Slides>
  <Notes>0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1" baseType="lpstr">
      <vt:lpstr>Arial</vt:lpstr>
      <vt:lpstr>Calibri</vt:lpstr>
      <vt:lpstr>Calibri Light</vt:lpstr>
      <vt:lpstr>Cambria Math</vt:lpstr>
      <vt:lpstr>Times New Roman</vt:lpstr>
      <vt:lpstr>Тема Office</vt:lpstr>
      <vt:lpstr>Презентация PowerPoint</vt:lpstr>
      <vt:lpstr>Египетский способ умножения</vt:lpstr>
      <vt:lpstr>Китайский способ (рисовательный)</vt:lpstr>
      <vt:lpstr>Итальянский способ (Джелозия)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Быстрый счет в разных странах</dc:title>
  <dc:creator>User</dc:creator>
  <cp:lastModifiedBy>User</cp:lastModifiedBy>
  <cp:revision>21</cp:revision>
  <dcterms:created xsi:type="dcterms:W3CDTF">2023-11-27T17:06:01Z</dcterms:created>
  <dcterms:modified xsi:type="dcterms:W3CDTF">2023-12-06T19:03:44Z</dcterms:modified>
</cp:coreProperties>
</file>