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89" d="100"/>
          <a:sy n="89" d="100"/>
        </p:scale>
        <p:origin x="-18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4055633"/>
            <a:ext cx="5556155" cy="2527615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2077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Игровая зависимость - это чрезмерное увлечение компьютерными играми, которое приводит к проблемам в реальной жизни, поэтому важно контролировать время, проводимое за играми, и при первых признаках зависимости обратиться за помощью к родителям или психологу.</a:t>
            </a:r>
            <a:endParaRPr lang="en-US" sz="2400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2322576"/>
            <a:ext cx="5556155" cy="96443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415"/>
              </a:lnSpc>
              <a:buNone/>
            </a:pPr>
            <a:r>
              <a:rPr lang="ru-RU" sz="3320" dirty="0" smtClean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БЕЗОПАСНЫЙ ИНТЕРНЕТ.</a:t>
            </a:r>
            <a:endParaRPr lang="en-US" sz="3320" dirty="0"/>
          </a:p>
        </p:txBody>
      </p:sp>
      <p:pic>
        <p:nvPicPr>
          <p:cNvPr id="5" name="Picture 2" descr="C:\Users\User\Downloads\WhatsApp Image 2024-01-29 at 13.48.5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648" y="267866"/>
            <a:ext cx="1587460" cy="144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14389" r="14389"/>
          <a:stretch/>
        </p:blipFill>
        <p:spPr>
          <a:xfrm>
            <a:off x="7351776" y="0"/>
            <a:ext cx="4901184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12648" y="2423160"/>
            <a:ext cx="6089934" cy="8375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Зависимость от онлайн-игр - чрезмерное увлечение компьютерными играми в сети Интернет приводит к невозможности контролировать свое поведение и времяпрепровождение.</a:t>
            </a:r>
            <a:endParaRPr lang="en-US" sz="1507" dirty="0"/>
          </a:p>
        </p:txBody>
      </p:sp>
      <p:sp>
        <p:nvSpPr>
          <p:cNvPr id="4" name="Text 1"/>
          <p:cNvSpPr txBox="1"/>
          <p:nvPr/>
        </p:nvSpPr>
        <p:spPr>
          <a:xfrm>
            <a:off x="612648" y="4123944"/>
            <a:ext cx="6089934" cy="63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Интернет-мошенничество - киберпреступники могут обманным путем получить персональные и банковские данные пользователей для кражи денег.</a:t>
            </a:r>
            <a:endParaRPr lang="en-US" sz="1507" dirty="0"/>
          </a:p>
        </p:txBody>
      </p:sp>
      <p:sp>
        <p:nvSpPr>
          <p:cNvPr id="5" name="Text 2"/>
          <p:cNvSpPr txBox="1"/>
          <p:nvPr/>
        </p:nvSpPr>
        <p:spPr>
          <a:xfrm>
            <a:off x="612648" y="5614416"/>
            <a:ext cx="6089934" cy="8375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Негативный контент - дети и подростки могут столкнуться с агрессивными, насильственными и эротическими материалами, что негативно скажется на их психическом и эмоциональном развитии.</a:t>
            </a:r>
            <a:endParaRPr lang="en-US" sz="1507" dirty="0"/>
          </a:p>
        </p:txBody>
      </p:sp>
      <p:sp>
        <p:nvSpPr>
          <p:cNvPr id="6" name="Text 3"/>
          <p:cNvSpPr/>
          <p:nvPr/>
        </p:nvSpPr>
        <p:spPr>
          <a:xfrm>
            <a:off x="612648" y="2084832"/>
            <a:ext cx="608993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Зависимость от онлайн-игр</a:t>
            </a:r>
            <a:endParaRPr lang="en-US" sz="1695" dirty="0"/>
          </a:p>
        </p:txBody>
      </p:sp>
      <p:sp>
        <p:nvSpPr>
          <p:cNvPr id="7" name="Text 4"/>
          <p:cNvSpPr/>
          <p:nvPr/>
        </p:nvSpPr>
        <p:spPr>
          <a:xfrm>
            <a:off x="612648" y="3785616"/>
            <a:ext cx="608993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Интернет-мошенничество</a:t>
            </a:r>
            <a:endParaRPr lang="en-US" sz="1695" dirty="0"/>
          </a:p>
        </p:txBody>
      </p:sp>
      <p:sp>
        <p:nvSpPr>
          <p:cNvPr id="8" name="Text 5"/>
          <p:cNvSpPr/>
          <p:nvPr/>
        </p:nvSpPr>
        <p:spPr>
          <a:xfrm>
            <a:off x="612648" y="5276088"/>
            <a:ext cx="608993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Негативный контент</a:t>
            </a:r>
            <a:endParaRPr lang="en-US" sz="1695" dirty="0"/>
          </a:p>
        </p:txBody>
      </p:sp>
      <p:sp>
        <p:nvSpPr>
          <p:cNvPr id="9" name="Text 6"/>
          <p:cNvSpPr txBox="1"/>
          <p:nvPr/>
        </p:nvSpPr>
        <p:spPr>
          <a:xfrm>
            <a:off x="612648" y="612648"/>
            <a:ext cx="6089934" cy="94676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632"/>
              </a:lnSpc>
              <a:buNone/>
            </a:pPr>
            <a:r>
              <a:rPr lang="en-US" sz="3363" dirty="0">
                <a:solidFill>
                  <a:srgbClr val="12111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Опасности виртуального мира</a:t>
            </a:r>
            <a:endParaRPr lang="en-US" sz="336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2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" y="1609344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0" y="1609344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" name="Shape 2"/>
          <p:cNvSpPr/>
          <p:nvPr/>
        </p:nvSpPr>
        <p:spPr>
          <a:xfrm>
            <a:off x="612648" y="3703320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Shape 3"/>
          <p:cNvSpPr/>
          <p:nvPr/>
        </p:nvSpPr>
        <p:spPr>
          <a:xfrm>
            <a:off x="6400800" y="3703320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612648" y="612648"/>
            <a:ext cx="7133230" cy="47338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632"/>
              </a:lnSpc>
              <a:buNone/>
            </a:pPr>
            <a:r>
              <a:rPr lang="en-US" sz="3363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Признаки игровой зависимости</a:t>
            </a:r>
            <a:endParaRPr lang="en-US" sz="3363" dirty="0"/>
          </a:p>
        </p:txBody>
      </p:sp>
      <p:sp>
        <p:nvSpPr>
          <p:cNvPr id="7" name="Text 5"/>
          <p:cNvSpPr txBox="1"/>
          <p:nvPr/>
        </p:nvSpPr>
        <p:spPr>
          <a:xfrm>
            <a:off x="1289304" y="1947672"/>
            <a:ext cx="4015475" cy="113268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Чрезмерное увлечение компьютерными играми в ущерб реальной жизни - отсутствие интереса к общению с друзьями, учебе, хобби.</a:t>
            </a:r>
            <a:endParaRPr lang="en-US" sz="2000" dirty="0"/>
          </a:p>
        </p:txBody>
      </p:sp>
      <p:sp>
        <p:nvSpPr>
          <p:cNvPr id="8" name="Text 6"/>
          <p:cNvSpPr txBox="1"/>
          <p:nvPr/>
        </p:nvSpPr>
        <p:spPr>
          <a:xfrm>
            <a:off x="7068312" y="1947672"/>
            <a:ext cx="4015475" cy="133786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Невозможность контролировать время, проводимое за играми - пропуск занятий, пренебрежение домашними обязанностями из-за увлечения онлайн-играми.</a:t>
            </a:r>
            <a:endParaRPr lang="en-US" sz="2000" dirty="0"/>
          </a:p>
        </p:txBody>
      </p:sp>
      <p:sp>
        <p:nvSpPr>
          <p:cNvPr id="9" name="Text 7"/>
          <p:cNvSpPr txBox="1"/>
          <p:nvPr/>
        </p:nvSpPr>
        <p:spPr>
          <a:xfrm>
            <a:off x="1289304" y="4041648"/>
            <a:ext cx="4015475" cy="113268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Ухудшение отношений с близкими - конфликты с родителями и друзьями из-за пристрастия к компьютерным развлечениям.</a:t>
            </a:r>
            <a:endParaRPr lang="en-US" sz="2000" dirty="0"/>
          </a:p>
        </p:txBody>
      </p:sp>
      <p:sp>
        <p:nvSpPr>
          <p:cNvPr id="10" name="Text 8"/>
          <p:cNvSpPr txBox="1"/>
          <p:nvPr/>
        </p:nvSpPr>
        <p:spPr>
          <a:xfrm>
            <a:off x="7068312" y="4288536"/>
            <a:ext cx="4015475" cy="92749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Финансовые проблемы - траты на внутриигровые покупы превышают возможности бюджета, возникают долги.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289304" y="1609344"/>
            <a:ext cx="4015475" cy="344325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Потеря интереса к реальной </a:t>
            </a:r>
            <a:r>
              <a:rPr lang="en-US" sz="24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жизни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7068312" y="1609344"/>
            <a:ext cx="4015475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Проблемы с учебой и работой</a:t>
            </a:r>
            <a:endParaRPr lang="en-US" sz="1695" dirty="0"/>
          </a:p>
        </p:txBody>
      </p:sp>
      <p:sp>
        <p:nvSpPr>
          <p:cNvPr id="13" name="Text 11"/>
          <p:cNvSpPr/>
          <p:nvPr/>
        </p:nvSpPr>
        <p:spPr>
          <a:xfrm>
            <a:off x="1289304" y="3703320"/>
            <a:ext cx="4015475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Ухудшение отношений с близкими</a:t>
            </a:r>
            <a:endParaRPr lang="en-US" sz="1695" dirty="0"/>
          </a:p>
        </p:txBody>
      </p:sp>
      <p:sp>
        <p:nvSpPr>
          <p:cNvPr id="14" name="Text 12"/>
          <p:cNvSpPr/>
          <p:nvPr/>
        </p:nvSpPr>
        <p:spPr>
          <a:xfrm>
            <a:off x="7068312" y="3703320"/>
            <a:ext cx="4015475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Финансовые трудности из-за покупок в игре</a:t>
            </a:r>
            <a:endParaRPr lang="en-US" sz="169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C6FF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14389" r="14389"/>
          <a:stretch/>
        </p:blipFill>
        <p:spPr>
          <a:xfrm>
            <a:off x="0" y="0"/>
            <a:ext cx="4901184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513832" y="612648"/>
            <a:ext cx="6089934" cy="94676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632"/>
              </a:lnSpc>
              <a:buNone/>
            </a:pPr>
            <a:r>
              <a:rPr lang="en-US" sz="3363" dirty="0">
                <a:solidFill>
                  <a:srgbClr val="12111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Последствия игровой зависимости</a:t>
            </a:r>
            <a:endParaRPr lang="en-US" sz="3363" dirty="0"/>
          </a:p>
        </p:txBody>
      </p:sp>
      <p:sp>
        <p:nvSpPr>
          <p:cNvPr id="4" name="Text 1"/>
          <p:cNvSpPr txBox="1"/>
          <p:nvPr/>
        </p:nvSpPr>
        <p:spPr>
          <a:xfrm>
            <a:off x="5513832" y="2423160"/>
            <a:ext cx="6089934" cy="63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Игроки, страдающие игровой зависимостью, неспособны долго сосредотачиваться на учебе и других делах из-за постоянного желания вернуться в виртуальный мир.</a:t>
            </a:r>
            <a:endParaRPr lang="en-US" sz="1507" dirty="0"/>
          </a:p>
        </p:txBody>
      </p:sp>
      <p:sp>
        <p:nvSpPr>
          <p:cNvPr id="5" name="Text 2"/>
          <p:cNvSpPr txBox="1"/>
          <p:nvPr/>
        </p:nvSpPr>
        <p:spPr>
          <a:xfrm>
            <a:off x="5513832" y="3913632"/>
            <a:ext cx="6089934" cy="8375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Увлечение компьютерными играми приводит к тому, что подростки перестают уделять должное внимание урокам и домашним заданиям, в результате чего их оценки начинают ухудшаться.</a:t>
            </a:r>
            <a:endParaRPr lang="en-US" sz="1507" dirty="0"/>
          </a:p>
        </p:txBody>
      </p:sp>
      <p:sp>
        <p:nvSpPr>
          <p:cNvPr id="6" name="Text 3"/>
          <p:cNvSpPr txBox="1"/>
          <p:nvPr/>
        </p:nvSpPr>
        <p:spPr>
          <a:xfrm>
            <a:off x="5513832" y="5614416"/>
            <a:ext cx="6089934" cy="63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Погружение в мир компьютерных игр вытесняет из жизни реальное общение со сверстниками, учителями и семьей, что негативно сказывается на социализации играющего.</a:t>
            </a:r>
            <a:endParaRPr lang="en-US" sz="1507" dirty="0"/>
          </a:p>
        </p:txBody>
      </p:sp>
      <p:sp>
        <p:nvSpPr>
          <p:cNvPr id="7" name="Text 4"/>
          <p:cNvSpPr/>
          <p:nvPr/>
        </p:nvSpPr>
        <p:spPr>
          <a:xfrm>
            <a:off x="5513832" y="2084832"/>
            <a:ext cx="608993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Проблемы с концентрацией внимания</a:t>
            </a:r>
            <a:endParaRPr lang="en-US" sz="1695" dirty="0"/>
          </a:p>
        </p:txBody>
      </p:sp>
      <p:sp>
        <p:nvSpPr>
          <p:cNvPr id="8" name="Text 5"/>
          <p:cNvSpPr/>
          <p:nvPr/>
        </p:nvSpPr>
        <p:spPr>
          <a:xfrm>
            <a:off x="5513832" y="3575304"/>
            <a:ext cx="608993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Снижение успеваемости в школе</a:t>
            </a:r>
            <a:endParaRPr lang="en-US" sz="1695" dirty="0"/>
          </a:p>
        </p:txBody>
      </p:sp>
      <p:sp>
        <p:nvSpPr>
          <p:cNvPr id="9" name="Text 6"/>
          <p:cNvSpPr/>
          <p:nvPr/>
        </p:nvSpPr>
        <p:spPr>
          <a:xfrm>
            <a:off x="5513832" y="5276088"/>
            <a:ext cx="6089934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Отдаление от реального мира</a:t>
            </a:r>
            <a:endParaRPr lang="en-US" sz="169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C6FF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12648" y="612648"/>
            <a:ext cx="7679140" cy="47338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632"/>
              </a:lnSpc>
              <a:buNone/>
            </a:pPr>
            <a:r>
              <a:rPr lang="en-US" sz="3363" dirty="0">
                <a:solidFill>
                  <a:srgbClr val="12111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Способы борьбы с зависимостью</a:t>
            </a:r>
            <a:endParaRPr lang="en-US" sz="3363" dirty="0"/>
          </a:p>
        </p:txBody>
      </p:sp>
      <p:sp>
        <p:nvSpPr>
          <p:cNvPr id="3" name="Text 1"/>
          <p:cNvSpPr txBox="1"/>
          <p:nvPr/>
        </p:nvSpPr>
        <p:spPr>
          <a:xfrm>
            <a:off x="612648" y="1947672"/>
            <a:ext cx="7679140" cy="42483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Необходимо строго контролировать время, проводимое за компьютерными играми, и постепенно сокращать его, чтобы избежать ухудшения состояния.</a:t>
            </a:r>
            <a:endParaRPr lang="en-US" sz="1507" dirty="0"/>
          </a:p>
        </p:txBody>
      </p:sp>
      <p:sp>
        <p:nvSpPr>
          <p:cNvPr id="4" name="Text 2"/>
          <p:cNvSpPr txBox="1"/>
          <p:nvPr/>
        </p:nvSpPr>
        <p:spPr>
          <a:xfrm>
            <a:off x="612648" y="3227832"/>
            <a:ext cx="7679140" cy="63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Зависимость от виртуального общения в играх можно преодолеть, переключившись на реальное общение со сверстниками, друзьями и семьей посредством встреч, прогулок и совместных занятий.</a:t>
            </a:r>
            <a:endParaRPr lang="en-US" sz="1507" dirty="0"/>
          </a:p>
        </p:txBody>
      </p:sp>
      <p:sp>
        <p:nvSpPr>
          <p:cNvPr id="5" name="Text 3"/>
          <p:cNvSpPr txBox="1"/>
          <p:nvPr/>
        </p:nvSpPr>
        <p:spPr>
          <a:xfrm>
            <a:off x="612648" y="4718304"/>
            <a:ext cx="7679140" cy="631179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того, чтобы отвлечься от игр, нужно найти увлекательное хобби в реальной жизни, такое как спорт, творчество, рукоделие - это поможет избежать возврата к зависимости.</a:t>
            </a:r>
            <a:endParaRPr lang="en-US" sz="1507" dirty="0"/>
          </a:p>
        </p:txBody>
      </p:sp>
      <p:sp>
        <p:nvSpPr>
          <p:cNvPr id="6" name="Text 4"/>
          <p:cNvSpPr/>
          <p:nvPr/>
        </p:nvSpPr>
        <p:spPr>
          <a:xfrm>
            <a:off x="612648" y="1609344"/>
            <a:ext cx="7679140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Ограничение времени за компьютером</a:t>
            </a:r>
            <a:endParaRPr lang="en-US" sz="1695" dirty="0"/>
          </a:p>
        </p:txBody>
      </p:sp>
      <p:sp>
        <p:nvSpPr>
          <p:cNvPr id="7" name="Text 5"/>
          <p:cNvSpPr/>
          <p:nvPr/>
        </p:nvSpPr>
        <p:spPr>
          <a:xfrm>
            <a:off x="612648" y="2889504"/>
            <a:ext cx="7679140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Замена виртуального общения реальным</a:t>
            </a:r>
            <a:endParaRPr lang="en-US" sz="1695" dirty="0"/>
          </a:p>
        </p:txBody>
      </p:sp>
      <p:sp>
        <p:nvSpPr>
          <p:cNvPr id="8" name="Text 6"/>
          <p:cNvSpPr/>
          <p:nvPr/>
        </p:nvSpPr>
        <p:spPr>
          <a:xfrm>
            <a:off x="612648" y="4389120"/>
            <a:ext cx="7679140" cy="242761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Поиск хобби и увлечений вне интернета</a:t>
            </a:r>
            <a:endParaRPr lang="en-US" sz="169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23422" b="23422"/>
          <a:stretch/>
        </p:blipFill>
        <p:spPr>
          <a:xfrm>
            <a:off x="612648" y="2084832"/>
            <a:ext cx="3300984" cy="1755648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rcRect t="23422" b="23422"/>
          <a:stretch/>
        </p:blipFill>
        <p:spPr>
          <a:xfrm>
            <a:off x="4471416" y="2084832"/>
            <a:ext cx="3300984" cy="1755648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rcRect t="23422" b="23422"/>
          <a:stretch/>
        </p:blipFill>
        <p:spPr>
          <a:xfrm>
            <a:off x="8330184" y="2084832"/>
            <a:ext cx="3300984" cy="1755648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612648" y="612648"/>
            <a:ext cx="7679140" cy="94676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632"/>
              </a:lnSpc>
              <a:buNone/>
            </a:pPr>
            <a:r>
              <a:rPr lang="en-US" sz="3363" dirty="0">
                <a:solidFill>
                  <a:srgbClr val="12111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Рекомендации по безопасности в интернете</a:t>
            </a:r>
            <a:endParaRPr lang="en-US" sz="3363" dirty="0"/>
          </a:p>
        </p:txBody>
      </p:sp>
      <p:sp>
        <p:nvSpPr>
          <p:cNvPr id="6" name="Text 1"/>
          <p:cNvSpPr txBox="1"/>
          <p:nvPr/>
        </p:nvSpPr>
        <p:spPr>
          <a:xfrm>
            <a:off x="612648" y="4700016"/>
            <a:ext cx="3287594" cy="126235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предотвращения игровой зависимости необходимо строго контролировать время, проводимое за компьютерными играми, и постепенно уменьшать его.</a:t>
            </a:r>
            <a:endParaRPr lang="en-US" sz="1507" dirty="0"/>
          </a:p>
        </p:txBody>
      </p:sp>
      <p:sp>
        <p:nvSpPr>
          <p:cNvPr id="7" name="Text 2"/>
          <p:cNvSpPr txBox="1"/>
          <p:nvPr/>
        </p:nvSpPr>
        <p:spPr>
          <a:xfrm>
            <a:off x="4471416" y="4700016"/>
            <a:ext cx="3287594" cy="104387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безопасности в интернете рекомендуется пользоваться проверенными и доверенными ресурсами и избегать сайтов сомнительного содержания.</a:t>
            </a:r>
            <a:endParaRPr lang="en-US" sz="1507" dirty="0"/>
          </a:p>
        </p:txBody>
      </p:sp>
      <p:sp>
        <p:nvSpPr>
          <p:cNvPr id="8" name="Text 3"/>
          <p:cNvSpPr txBox="1"/>
          <p:nvPr/>
        </p:nvSpPr>
        <p:spPr>
          <a:xfrm>
            <a:off x="8330184" y="4700016"/>
            <a:ext cx="3287594" cy="837526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Нельзя раскрывать персональные данные, такие как ФИО, контакты, место учебы и проживания незнакомым людям в интернете.</a:t>
            </a:r>
            <a:endParaRPr lang="en-US" sz="1507" dirty="0"/>
          </a:p>
        </p:txBody>
      </p:sp>
      <p:sp>
        <p:nvSpPr>
          <p:cNvPr id="9" name="Text 4"/>
          <p:cNvSpPr/>
          <p:nvPr/>
        </p:nvSpPr>
        <p:spPr>
          <a:xfrm>
            <a:off x="612648" y="4123944"/>
            <a:ext cx="3287594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Ограничить время в виртуальных мирах</a:t>
            </a:r>
            <a:endParaRPr lang="en-US" sz="1695" dirty="0"/>
          </a:p>
        </p:txBody>
      </p:sp>
      <p:sp>
        <p:nvSpPr>
          <p:cNvPr id="10" name="Text 5"/>
          <p:cNvSpPr/>
          <p:nvPr/>
        </p:nvSpPr>
        <p:spPr>
          <a:xfrm>
            <a:off x="4471416" y="4123944"/>
            <a:ext cx="3287594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Использовать проверенные ресурсы</a:t>
            </a:r>
            <a:endParaRPr lang="en-US" sz="1695" dirty="0"/>
          </a:p>
        </p:txBody>
      </p:sp>
      <p:sp>
        <p:nvSpPr>
          <p:cNvPr id="11" name="Text 6"/>
          <p:cNvSpPr/>
          <p:nvPr/>
        </p:nvSpPr>
        <p:spPr>
          <a:xfrm>
            <a:off x="8330184" y="4123944"/>
            <a:ext cx="3287594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 делиться личной информацией</a:t>
            </a:r>
            <a:endParaRPr lang="en-US" sz="169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2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" y="2084832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3" name="Shape 1"/>
          <p:cNvSpPr/>
          <p:nvPr/>
        </p:nvSpPr>
        <p:spPr>
          <a:xfrm>
            <a:off x="4434840" y="2084832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4" name="Shape 2"/>
          <p:cNvSpPr/>
          <p:nvPr/>
        </p:nvSpPr>
        <p:spPr>
          <a:xfrm>
            <a:off x="8257032" y="2084832"/>
            <a:ext cx="521648" cy="521936"/>
          </a:xfrm>
          <a:prstGeom prst="ellipse">
            <a:avLst/>
          </a:prstGeom>
          <a:solidFill>
            <a:srgbClr val="000000"/>
          </a:solidFill>
          <a:ln/>
        </p:spPr>
      </p:sp>
      <p:sp>
        <p:nvSpPr>
          <p:cNvPr id="5" name="Text 3"/>
          <p:cNvSpPr txBox="1"/>
          <p:nvPr/>
        </p:nvSpPr>
        <p:spPr>
          <a:xfrm>
            <a:off x="612648" y="612648"/>
            <a:ext cx="7133230" cy="94676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3632"/>
              </a:lnSpc>
              <a:buNone/>
            </a:pPr>
            <a:r>
              <a:rPr lang="en-US" sz="3363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Профилактика игровой зависимости</a:t>
            </a:r>
            <a:endParaRPr lang="en-US" sz="3363" dirty="0"/>
          </a:p>
        </p:txBody>
      </p:sp>
      <p:sp>
        <p:nvSpPr>
          <p:cNvPr id="6" name="Text 4"/>
          <p:cNvSpPr txBox="1"/>
          <p:nvPr/>
        </p:nvSpPr>
        <p:spPr>
          <a:xfrm>
            <a:off x="612648" y="3337560"/>
            <a:ext cx="3360382" cy="1043873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Для предотвращения перехода в зависимость от компьютерных игр необходимо строго следить за временем, проводимым за играми, и постепенно уменьшать его.</a:t>
            </a:r>
            <a:endParaRPr lang="en-US" sz="1507" dirty="0"/>
          </a:p>
        </p:txBody>
      </p:sp>
      <p:sp>
        <p:nvSpPr>
          <p:cNvPr id="7" name="Text 5"/>
          <p:cNvSpPr txBox="1"/>
          <p:nvPr/>
        </p:nvSpPr>
        <p:spPr>
          <a:xfrm>
            <a:off x="4434840" y="3337560"/>
            <a:ext cx="3360382" cy="126235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Важно найти альтернативные увлечения помимо виртуального мира, такие как спорт, творчество, общественная деятельность - это поможет избежать возвращения к игровой зависимости.</a:t>
            </a:r>
            <a:endParaRPr lang="en-US" sz="1507" dirty="0"/>
          </a:p>
        </p:txBody>
      </p:sp>
      <p:sp>
        <p:nvSpPr>
          <p:cNvPr id="8" name="Text 6"/>
          <p:cNvSpPr txBox="1"/>
          <p:nvPr/>
        </p:nvSpPr>
        <p:spPr>
          <a:xfrm>
            <a:off x="8257032" y="3337560"/>
            <a:ext cx="3360382" cy="1262358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644"/>
              </a:lnSpc>
              <a:buNone/>
            </a:pPr>
            <a:r>
              <a:rPr lang="en-US" sz="1507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Необходимо поощрять реальное общение со сверстниками, семьей, уделить время учебе и хобби в офлайне для поддержания психического и физического здоровья.</a:t>
            </a:r>
            <a:endParaRPr lang="en-US" sz="1507" dirty="0"/>
          </a:p>
        </p:txBody>
      </p:sp>
      <p:sp>
        <p:nvSpPr>
          <p:cNvPr id="9" name="Text 7"/>
          <p:cNvSpPr/>
          <p:nvPr/>
        </p:nvSpPr>
        <p:spPr>
          <a:xfrm>
            <a:off x="612648" y="2761488"/>
            <a:ext cx="3360382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Ограничение времени за компьютером</a:t>
            </a:r>
            <a:endParaRPr lang="en-US" sz="1695" dirty="0"/>
          </a:p>
        </p:txBody>
      </p:sp>
      <p:sp>
        <p:nvSpPr>
          <p:cNvPr id="10" name="Text 8"/>
          <p:cNvSpPr/>
          <p:nvPr/>
        </p:nvSpPr>
        <p:spPr>
          <a:xfrm>
            <a:off x="4434840" y="2761488"/>
            <a:ext cx="3360382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Замена компьютерных игр на активный отдых</a:t>
            </a:r>
            <a:endParaRPr lang="en-US" sz="1695" dirty="0"/>
          </a:p>
        </p:txBody>
      </p:sp>
      <p:sp>
        <p:nvSpPr>
          <p:cNvPr id="11" name="Text 9"/>
          <p:cNvSpPr/>
          <p:nvPr/>
        </p:nvSpPr>
        <p:spPr>
          <a:xfrm>
            <a:off x="8257032" y="2761488"/>
            <a:ext cx="3360382" cy="485522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1825"/>
              </a:lnSpc>
              <a:buNone/>
            </a:pPr>
            <a:r>
              <a:rPr lang="en-US" sz="1695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Поощрение реального общения с друзьями</a:t>
            </a:r>
            <a:endParaRPr lang="en-US" sz="169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77" b="77"/>
          <a:stretch/>
        </p:blipFill>
        <p:spPr>
          <a:xfrm>
            <a:off x="0" y="0"/>
            <a:ext cx="12252960" cy="688543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513832" y="612648"/>
            <a:ext cx="6089934" cy="473384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 algn="r">
              <a:lnSpc>
                <a:spcPts val="3632"/>
              </a:lnSpc>
              <a:buNone/>
            </a:pPr>
            <a:r>
              <a:rPr lang="en-US" sz="3363" dirty="0">
                <a:solidFill>
                  <a:srgbClr val="12111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Спасибо за внимание</a:t>
            </a:r>
            <a:endParaRPr lang="en-US" sz="3363" dirty="0"/>
          </a:p>
        </p:txBody>
      </p:sp>
      <p:sp>
        <p:nvSpPr>
          <p:cNvPr id="5" name="Text 2"/>
          <p:cNvSpPr txBox="1"/>
          <p:nvPr/>
        </p:nvSpPr>
        <p:spPr>
          <a:xfrm>
            <a:off x="5513832" y="1892808"/>
            <a:ext cx="6089934" cy="297517"/>
          </a:xfrm>
          <a:prstGeom prst="rect">
            <a:avLst/>
          </a:prstGeom>
          <a:noFill/>
          <a:ln/>
        </p:spPr>
        <p:txBody>
          <a:bodyPr wrap="square" rtlCol="0" anchor="t">
            <a:spAutoFit/>
          </a:bodyPr>
          <a:lstStyle/>
          <a:p>
            <a:pPr marL="0" indent="0" algn="r">
              <a:lnSpc>
                <a:spcPts val="1644"/>
              </a:lnSpc>
              <a:buNone/>
            </a:pPr>
            <a:endParaRPr lang="en-US" sz="1507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09590" y="2869873"/>
            <a:ext cx="5077609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644"/>
              </a:lnSpc>
            </a:pPr>
            <a:r>
              <a:rPr lang="ru-RU" dirty="0" err="1" smtClean="0"/>
              <a:t>Габышева</a:t>
            </a:r>
            <a:r>
              <a:rPr lang="ru-RU" dirty="0" smtClean="0"/>
              <a:t> </a:t>
            </a:r>
            <a:r>
              <a:rPr lang="ru-RU" dirty="0" err="1" smtClean="0"/>
              <a:t>Нарыйа</a:t>
            </a:r>
            <a:r>
              <a:rPr lang="ru-RU" dirty="0" smtClean="0"/>
              <a:t> Гаврильевна</a:t>
            </a:r>
          </a:p>
          <a:p>
            <a:pPr algn="r">
              <a:lnSpc>
                <a:spcPts val="1644"/>
              </a:lnSpc>
            </a:pPr>
            <a:endParaRPr lang="ru-RU" dirty="0" smtClean="0"/>
          </a:p>
          <a:p>
            <a:pPr algn="r">
              <a:lnSpc>
                <a:spcPts val="1644"/>
              </a:lnSpc>
            </a:pPr>
            <a:r>
              <a:rPr lang="ru-RU" dirty="0" smtClean="0"/>
              <a:t>педагог-психолог</a:t>
            </a:r>
          </a:p>
          <a:p>
            <a:pPr algn="r">
              <a:lnSpc>
                <a:spcPts val="1644"/>
              </a:lnSpc>
            </a:pPr>
            <a:r>
              <a:rPr lang="ru-RU" dirty="0" smtClean="0"/>
              <a:t> </a:t>
            </a:r>
          </a:p>
          <a:p>
            <a:pPr algn="r">
              <a:lnSpc>
                <a:spcPts val="1644"/>
              </a:lnSpc>
            </a:pPr>
            <a:r>
              <a:rPr lang="ru-RU" dirty="0" smtClean="0"/>
              <a:t>МБОУ «</a:t>
            </a:r>
            <a:r>
              <a:rPr lang="ru-RU" dirty="0" err="1" smtClean="0"/>
              <a:t>Намской</a:t>
            </a:r>
            <a:r>
              <a:rPr lang="ru-RU" dirty="0" smtClean="0"/>
              <a:t> СОШ №1» им. </a:t>
            </a:r>
            <a:r>
              <a:rPr lang="ru-RU" dirty="0" err="1" smtClean="0"/>
              <a:t>И.С.Гаврильева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574</Words>
  <Application>Microsoft Office PowerPoint</Application>
  <PresentationFormat>Произвольный</PresentationFormat>
  <Paragraphs>60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4</cp:revision>
  <dcterms:created xsi:type="dcterms:W3CDTF">2024-01-30T05:16:43Z</dcterms:created>
  <dcterms:modified xsi:type="dcterms:W3CDTF">2024-01-30T06:30:42Z</dcterms:modified>
</cp:coreProperties>
</file>