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0F3E1-3EDC-41E3-AAD7-D62DF88BBE4F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83857A09-9C1C-40F4-B02B-5080B55F9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8773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0F3E1-3EDC-41E3-AAD7-D62DF88BBE4F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57A09-9C1C-40F4-B02B-5080B55F9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9795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0F3E1-3EDC-41E3-AAD7-D62DF88BBE4F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57A09-9C1C-40F4-B02B-5080B55F9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9749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0F3E1-3EDC-41E3-AAD7-D62DF88BBE4F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57A09-9C1C-40F4-B02B-5080B55F9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5304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AE90F3E1-3EDC-41E3-AAD7-D62DF88BBE4F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83857A09-9C1C-40F4-B02B-5080B55F9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21677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0F3E1-3EDC-41E3-AAD7-D62DF88BBE4F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57A09-9C1C-40F4-B02B-5080B55F9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2710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0F3E1-3EDC-41E3-AAD7-D62DF88BBE4F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57A09-9C1C-40F4-B02B-5080B55F9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77655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0F3E1-3EDC-41E3-AAD7-D62DF88BBE4F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57A09-9C1C-40F4-B02B-5080B55F9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8391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0F3E1-3EDC-41E3-AAD7-D62DF88BBE4F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57A09-9C1C-40F4-B02B-5080B55F9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223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0F3E1-3EDC-41E3-AAD7-D62DF88BBE4F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57A09-9C1C-40F4-B02B-5080B55F9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8308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0F3E1-3EDC-41E3-AAD7-D62DF88BBE4F}" type="datetimeFigureOut">
              <a:rPr lang="ru-RU" smtClean="0"/>
              <a:t>30.01.2024</a:t>
            </a:fld>
            <a:endParaRPr lang="ru-RU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57A09-9C1C-40F4-B02B-5080B55F9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19458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AE90F3E1-3EDC-41E3-AAD7-D62DF88BBE4F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83857A09-9C1C-40F4-B02B-5080B55F9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6824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0996" y="1950969"/>
            <a:ext cx="9966960" cy="3035808"/>
          </a:xfrm>
        </p:spPr>
        <p:txBody>
          <a:bodyPr/>
          <a:lstStyle/>
          <a:p>
            <a:pPr algn="ctr"/>
            <a:r>
              <a:rPr lang="ru-RU" sz="5400" dirty="0" smtClean="0"/>
              <a:t>Эссе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58269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61646" y="292608"/>
            <a:ext cx="10240476" cy="5431184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4000" dirty="0" smtClean="0"/>
              <a:t>На какие вопросы можно отвечать в эссе?</a:t>
            </a:r>
            <a:endParaRPr lang="ru-RU" sz="4000" dirty="0"/>
          </a:p>
          <a:p>
            <a:pPr lvl="1" algn="just"/>
            <a:r>
              <a:rPr lang="ru-RU" sz="4400" dirty="0"/>
              <a:t> </a:t>
            </a:r>
            <a:r>
              <a:rPr lang="ru-RU" sz="4400" dirty="0" smtClean="0"/>
              <a:t>П</a:t>
            </a:r>
            <a:r>
              <a:rPr lang="ru-RU" sz="4400" dirty="0" smtClean="0"/>
              <a:t>очему </a:t>
            </a:r>
            <a:r>
              <a:rPr lang="ru-RU" sz="4400" dirty="0"/>
              <a:t>я назвал именно этого человека?</a:t>
            </a:r>
          </a:p>
          <a:p>
            <a:pPr lvl="1" algn="just"/>
            <a:r>
              <a:rPr lang="ru-RU" sz="4400" dirty="0"/>
              <a:t> </a:t>
            </a:r>
            <a:r>
              <a:rPr lang="ru-RU" sz="4400" dirty="0" smtClean="0"/>
              <a:t>С</a:t>
            </a:r>
            <a:r>
              <a:rPr lang="ru-RU" sz="4400" dirty="0" smtClean="0"/>
              <a:t>тремлюсь </a:t>
            </a:r>
            <a:r>
              <a:rPr lang="ru-RU" sz="4400" dirty="0"/>
              <a:t>ли я стать таким как он?</a:t>
            </a:r>
          </a:p>
          <a:p>
            <a:pPr lvl="1" algn="just"/>
            <a:r>
              <a:rPr lang="ru-RU" sz="4400" dirty="0"/>
              <a:t> </a:t>
            </a:r>
            <a:r>
              <a:rPr lang="ru-RU" sz="4400" dirty="0" smtClean="0"/>
              <a:t>К</a:t>
            </a:r>
            <a:r>
              <a:rPr lang="ru-RU" sz="4400" dirty="0" smtClean="0"/>
              <a:t>акими </a:t>
            </a:r>
            <a:r>
              <a:rPr lang="ru-RU" sz="4400" dirty="0"/>
              <a:t>его качествами я восхищаюсь?</a:t>
            </a:r>
          </a:p>
          <a:p>
            <a:pPr lvl="1" algn="just"/>
            <a:r>
              <a:rPr lang="ru-RU" sz="4400" dirty="0"/>
              <a:t> </a:t>
            </a:r>
            <a:r>
              <a:rPr lang="ru-RU" sz="4400" dirty="0" smtClean="0"/>
              <a:t>Б</a:t>
            </a:r>
            <a:r>
              <a:rPr lang="ru-RU" sz="4400" dirty="0" smtClean="0"/>
              <a:t>ыло </a:t>
            </a:r>
            <a:r>
              <a:rPr lang="ru-RU" sz="4400" dirty="0"/>
              <a:t>ли сказано им что-то такое, что я буду помнить всю </a:t>
            </a:r>
            <a:r>
              <a:rPr lang="ru-RU" sz="4400" dirty="0" smtClean="0"/>
              <a:t>жизнь?</a:t>
            </a:r>
          </a:p>
          <a:p>
            <a:pPr lvl="1" algn="just"/>
            <a:r>
              <a:rPr lang="ru-RU" sz="4400" dirty="0"/>
              <a:t> </a:t>
            </a:r>
            <a:r>
              <a:rPr lang="ru-RU" sz="4400" dirty="0" smtClean="0"/>
              <a:t>П</a:t>
            </a:r>
            <a:r>
              <a:rPr lang="ru-RU" sz="4400" dirty="0" smtClean="0"/>
              <a:t>ересмотрел </a:t>
            </a:r>
            <a:r>
              <a:rPr lang="ru-RU" sz="4400" dirty="0"/>
              <a:t>ли я свои </a:t>
            </a:r>
            <a:r>
              <a:rPr lang="ru-RU" sz="4400" dirty="0" smtClean="0"/>
              <a:t>взгляды?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5945750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Эссе –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9848" y="1907931"/>
            <a:ext cx="10058400" cy="4264269"/>
          </a:xfrm>
        </p:spPr>
        <p:txBody>
          <a:bodyPr>
            <a:normAutofit/>
          </a:bodyPr>
          <a:lstStyle/>
          <a:p>
            <a:pPr algn="just"/>
            <a:r>
              <a:rPr lang="ru-RU" sz="4000" dirty="0" smtClean="0"/>
              <a:t>прозаическое </a:t>
            </a:r>
            <a:r>
              <a:rPr lang="ru-RU" sz="4000" dirty="0"/>
              <a:t>сочинение небольшого объема и свободной композиции, </a:t>
            </a:r>
            <a:r>
              <a:rPr lang="ru-RU" sz="4000" dirty="0" smtClean="0"/>
              <a:t>которое выражает </a:t>
            </a:r>
            <a:r>
              <a:rPr lang="ru-RU" sz="4000" b="1" dirty="0"/>
              <a:t>индивидуальные впечатления </a:t>
            </a:r>
            <a:r>
              <a:rPr lang="ru-RU" sz="4000" dirty="0"/>
              <a:t>и соображения </a:t>
            </a:r>
            <a:r>
              <a:rPr lang="ru-RU" sz="4000" b="1" dirty="0"/>
              <a:t>по </a:t>
            </a:r>
            <a:r>
              <a:rPr lang="ru-RU" sz="4000" b="1" dirty="0" smtClean="0"/>
              <a:t>конкретной </a:t>
            </a:r>
            <a:r>
              <a:rPr lang="ru-RU" sz="4000" dirty="0" smtClean="0"/>
              <a:t>или </a:t>
            </a:r>
            <a:r>
              <a:rPr lang="ru-RU" sz="4000" b="1" dirty="0" smtClean="0"/>
              <a:t>проблеме</a:t>
            </a:r>
            <a:r>
              <a:rPr lang="ru-RU" sz="4000" dirty="0"/>
              <a:t> </a:t>
            </a:r>
            <a:r>
              <a:rPr lang="ru-RU" sz="4000" dirty="0" smtClean="0"/>
              <a:t>или предмету.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55313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Эссе –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9848" y="1899138"/>
            <a:ext cx="10058400" cy="4273062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4400" dirty="0" smtClean="0"/>
              <a:t>прозаическое </a:t>
            </a:r>
            <a:r>
              <a:rPr lang="ru-RU" sz="4400" dirty="0"/>
              <a:t>сочинение небольшого объема и свободной композиции, трактующее частную тему и представляющее попытку </a:t>
            </a:r>
            <a:r>
              <a:rPr lang="ru-RU" sz="4400" b="1" dirty="0"/>
              <a:t>передать индивидуальные впечатления</a:t>
            </a:r>
            <a:r>
              <a:rPr lang="ru-RU" sz="4400" dirty="0"/>
              <a:t> и соображения, так или иначе с нею </a:t>
            </a:r>
            <a:r>
              <a:rPr lang="ru-RU" sz="4400" dirty="0" smtClean="0"/>
              <a:t>связанные</a:t>
            </a:r>
            <a:r>
              <a:rPr lang="ru-RU" sz="4400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51080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Некоторые признаки эссе: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9848" y="1538654"/>
            <a:ext cx="10058400" cy="4633546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3000" b="1" dirty="0" smtClean="0"/>
              <a:t>Наличие </a:t>
            </a:r>
            <a:r>
              <a:rPr lang="ru-RU" sz="3000" b="1" dirty="0"/>
              <a:t>конкретной темы или вопроса. </a:t>
            </a:r>
            <a:endParaRPr lang="ru-RU" sz="3000" b="1" dirty="0" smtClean="0"/>
          </a:p>
          <a:p>
            <a:pPr algn="just"/>
            <a:r>
              <a:rPr lang="ru-RU" sz="3000" dirty="0" smtClean="0"/>
              <a:t>Эссе </a:t>
            </a:r>
            <a:r>
              <a:rPr lang="ru-RU" sz="3000" dirty="0"/>
              <a:t>выражает </a:t>
            </a:r>
            <a:r>
              <a:rPr lang="ru-RU" sz="3000" b="1" dirty="0"/>
              <a:t>индивидуальные впечатления и соображения по конкретному поводу или </a:t>
            </a:r>
            <a:r>
              <a:rPr lang="ru-RU" sz="3000" b="1" dirty="0" smtClean="0"/>
              <a:t>вопросу.</a:t>
            </a:r>
          </a:p>
          <a:p>
            <a:pPr algn="just"/>
            <a:r>
              <a:rPr lang="ru-RU" sz="3000" dirty="0" smtClean="0"/>
              <a:t>Как </a:t>
            </a:r>
            <a:r>
              <a:rPr lang="ru-RU" sz="3000" dirty="0"/>
              <a:t>правило, эссе предполагает </a:t>
            </a:r>
            <a:r>
              <a:rPr lang="ru-RU" sz="3000" b="1" dirty="0"/>
              <a:t>новое, субъективно окрашенное слово о чем-либо</a:t>
            </a:r>
            <a:r>
              <a:rPr lang="ru-RU" sz="3000" dirty="0"/>
              <a:t>, такое произведение может иметь философский, историко-биографический, </a:t>
            </a:r>
            <a:r>
              <a:rPr lang="ru-RU" sz="3000" dirty="0" smtClean="0"/>
              <a:t>публицистический и т.п.</a:t>
            </a:r>
            <a:endParaRPr lang="ru-RU" sz="3000" dirty="0"/>
          </a:p>
          <a:p>
            <a:pPr algn="just"/>
            <a:r>
              <a:rPr lang="ru-RU" sz="3000" dirty="0" smtClean="0"/>
              <a:t>В содержании </a:t>
            </a:r>
            <a:r>
              <a:rPr lang="ru-RU" sz="3000" dirty="0"/>
              <a:t>эссе </a:t>
            </a:r>
            <a:r>
              <a:rPr lang="ru-RU" sz="3000" b="1" dirty="0"/>
              <a:t>оцениваются </a:t>
            </a:r>
            <a:r>
              <a:rPr lang="ru-RU" sz="3000" dirty="0"/>
              <a:t>в первую очередь </a:t>
            </a:r>
            <a:r>
              <a:rPr lang="ru-RU" sz="3000" b="1" dirty="0"/>
              <a:t>личность автора </a:t>
            </a:r>
            <a:r>
              <a:rPr lang="ru-RU" sz="3000" b="1" dirty="0" smtClean="0"/>
              <a:t>– </a:t>
            </a:r>
            <a:r>
              <a:rPr lang="ru-RU" sz="3000" b="1" dirty="0"/>
              <a:t>его мировоззрение, мысли и чувства</a:t>
            </a:r>
            <a:r>
              <a:rPr lang="ru-RU" sz="3000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53546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Отличительные признаки эссе: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9848" y="1890346"/>
            <a:ext cx="10058400" cy="4281854"/>
          </a:xfrm>
        </p:spPr>
        <p:txBody>
          <a:bodyPr>
            <a:normAutofit lnSpcReduction="10000"/>
          </a:bodyPr>
          <a:lstStyle/>
          <a:p>
            <a:r>
              <a:rPr lang="ru-RU" sz="4400" dirty="0" smtClean="0"/>
              <a:t> </a:t>
            </a:r>
            <a:r>
              <a:rPr lang="ru-RU" sz="4400" dirty="0"/>
              <a:t>прозаическое произведение;</a:t>
            </a:r>
          </a:p>
          <a:p>
            <a:r>
              <a:rPr lang="ru-RU" sz="4400" dirty="0"/>
              <a:t> </a:t>
            </a:r>
            <a:r>
              <a:rPr lang="ru-RU" sz="4400" dirty="0" smtClean="0"/>
              <a:t>небольшой </a:t>
            </a:r>
            <a:r>
              <a:rPr lang="ru-RU" sz="4400" dirty="0"/>
              <a:t>объем;</a:t>
            </a:r>
          </a:p>
          <a:p>
            <a:r>
              <a:rPr lang="ru-RU" sz="4400" dirty="0" smtClean="0"/>
              <a:t> </a:t>
            </a:r>
            <a:r>
              <a:rPr lang="ru-RU" sz="4400" dirty="0"/>
              <a:t>субъективные впечатления и размышления автора;</a:t>
            </a:r>
          </a:p>
          <a:p>
            <a:r>
              <a:rPr lang="ru-RU" sz="4400" dirty="0" smtClean="0"/>
              <a:t> </a:t>
            </a:r>
            <a:r>
              <a:rPr lang="ru-RU" sz="4400" dirty="0"/>
              <a:t>композиционная цельность;</a:t>
            </a:r>
          </a:p>
          <a:p>
            <a:r>
              <a:rPr lang="ru-RU" sz="4400" dirty="0" smtClean="0"/>
              <a:t> </a:t>
            </a:r>
            <a:r>
              <a:rPr lang="ru-RU" sz="4400" dirty="0"/>
              <a:t>образность и цитирование.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96105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Обязательные компоненты эссе: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9848" y="1815737"/>
            <a:ext cx="10058400" cy="4356463"/>
          </a:xfrm>
        </p:spPr>
        <p:txBody>
          <a:bodyPr>
            <a:normAutofit lnSpcReduction="10000"/>
          </a:bodyPr>
          <a:lstStyle/>
          <a:p>
            <a:r>
              <a:rPr lang="ru-RU" sz="3600" dirty="0" smtClean="0"/>
              <a:t> осмысление </a:t>
            </a:r>
            <a:r>
              <a:rPr lang="ru-RU" sz="3600" dirty="0"/>
              <a:t>предложенной темы;</a:t>
            </a:r>
          </a:p>
          <a:p>
            <a:r>
              <a:rPr lang="ru-RU" sz="3600" dirty="0" smtClean="0"/>
              <a:t> выделение </a:t>
            </a:r>
            <a:r>
              <a:rPr lang="ru-RU" sz="3600" dirty="0"/>
              <a:t>проблемы;</a:t>
            </a:r>
          </a:p>
          <a:p>
            <a:r>
              <a:rPr lang="ru-RU" sz="3600" dirty="0" smtClean="0"/>
              <a:t> формулирование </a:t>
            </a:r>
            <a:r>
              <a:rPr lang="ru-RU" sz="3600" dirty="0"/>
              <a:t>идеи эссе в виде тезиса;</a:t>
            </a:r>
          </a:p>
          <a:p>
            <a:r>
              <a:rPr lang="ru-RU" sz="3600" dirty="0" smtClean="0"/>
              <a:t> авторская </a:t>
            </a:r>
            <a:r>
              <a:rPr lang="ru-RU" sz="3600" dirty="0"/>
              <a:t>оценка темы и выбранной проблемы.</a:t>
            </a:r>
          </a:p>
          <a:p>
            <a:pPr marL="0" indent="0">
              <a:buNone/>
            </a:pPr>
            <a:r>
              <a:rPr lang="ru-RU" sz="3600" dirty="0"/>
              <a:t>Свободная форма эссе позволяет располагать обязательные компоненты в произвольном порядке.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91724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Структура и план эссе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9848" y="1606731"/>
            <a:ext cx="10058400" cy="456546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/>
              <a:t>Структура </a:t>
            </a:r>
            <a:r>
              <a:rPr lang="ru-RU" sz="4000" dirty="0"/>
              <a:t>эссе определяется предъявляемыми к нему требованиями:</a:t>
            </a:r>
          </a:p>
          <a:p>
            <a:pPr lvl="0"/>
            <a:r>
              <a:rPr lang="ru-RU" sz="4000" dirty="0"/>
              <a:t>мысли автора эссе по проблеме излагаются в форме кратких </a:t>
            </a:r>
            <a:r>
              <a:rPr lang="ru-RU" sz="4000" dirty="0" smtClean="0"/>
              <a:t>тезисов.</a:t>
            </a:r>
            <a:endParaRPr lang="ru-RU" sz="4000" dirty="0"/>
          </a:p>
          <a:p>
            <a:pPr lvl="0"/>
            <a:r>
              <a:rPr lang="ru-RU" sz="4000" dirty="0"/>
              <a:t>мысль должна быть подкреплена </a:t>
            </a:r>
            <a:r>
              <a:rPr lang="ru-RU" sz="4000" dirty="0" smtClean="0"/>
              <a:t>доказательствами, поэтому </a:t>
            </a:r>
            <a:r>
              <a:rPr lang="ru-RU" sz="4000" dirty="0"/>
              <a:t>за тезисом следуют </a:t>
            </a:r>
            <a:r>
              <a:rPr lang="ru-RU" sz="4000" dirty="0" smtClean="0"/>
              <a:t>аргументы.</a:t>
            </a:r>
            <a:endParaRPr lang="ru-RU" sz="4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36537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Структура и план эссе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9848" y="1658983"/>
            <a:ext cx="10752038" cy="4513217"/>
          </a:xfrm>
        </p:spPr>
        <p:txBody>
          <a:bodyPr/>
          <a:lstStyle/>
          <a:p>
            <a:pPr marL="457200" lvl="0" indent="-457200">
              <a:buFont typeface="+mj-lt"/>
              <a:buAutoNum type="arabicPeriod"/>
            </a:pPr>
            <a:r>
              <a:rPr lang="ru-RU" sz="4800" dirty="0" smtClean="0"/>
              <a:t> Вступление</a:t>
            </a:r>
            <a:endParaRPr lang="ru-RU" sz="4800" dirty="0"/>
          </a:p>
          <a:p>
            <a:pPr marL="457200" lvl="0" indent="-457200">
              <a:buFont typeface="+mj-lt"/>
              <a:buAutoNum type="arabicPeriod"/>
            </a:pPr>
            <a:r>
              <a:rPr lang="ru-RU" sz="4800" dirty="0" smtClean="0"/>
              <a:t> Основная часть (тезис</a:t>
            </a:r>
            <a:r>
              <a:rPr lang="ru-RU" sz="4800" dirty="0"/>
              <a:t>, </a:t>
            </a:r>
            <a:r>
              <a:rPr lang="ru-RU" sz="4800" dirty="0" smtClean="0"/>
              <a:t>аргументы)</a:t>
            </a:r>
            <a:endParaRPr lang="ru-RU" sz="4800" dirty="0"/>
          </a:p>
          <a:p>
            <a:pPr marL="457200" lvl="0" indent="-457200">
              <a:buFont typeface="+mj-lt"/>
              <a:buAutoNum type="arabicPeriod"/>
            </a:pPr>
            <a:r>
              <a:rPr lang="ru-RU" sz="4800" dirty="0"/>
              <a:t> </a:t>
            </a:r>
            <a:r>
              <a:rPr lang="ru-RU" sz="4800" dirty="0" smtClean="0"/>
              <a:t>Заключение</a:t>
            </a:r>
            <a:r>
              <a:rPr lang="ru-RU" sz="4800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38448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/>
              <a:t>При написании эссе важно также учитывать следующие моменты: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9848" y="1541417"/>
            <a:ext cx="10058400" cy="4630783"/>
          </a:xfrm>
        </p:spPr>
        <p:txBody>
          <a:bodyPr>
            <a:noAutofit/>
          </a:bodyPr>
          <a:lstStyle/>
          <a:p>
            <a:pPr algn="just"/>
            <a:r>
              <a:rPr lang="ru-RU" sz="2800" dirty="0"/>
              <a:t>При написании эссе важно также учитывать следующие моменты:</a:t>
            </a:r>
          </a:p>
          <a:p>
            <a:pPr lvl="0" algn="just"/>
            <a:r>
              <a:rPr lang="ru-RU" sz="2800" dirty="0"/>
              <a:t>Вступление и заключение должны фокусировать внимание на проблеме (во вступлении она ставится, в заключении </a:t>
            </a:r>
            <a:r>
              <a:rPr lang="ru-RU" sz="2800" dirty="0" smtClean="0"/>
              <a:t>резюмируется </a:t>
            </a:r>
            <a:r>
              <a:rPr lang="ru-RU" sz="2800" dirty="0"/>
              <a:t>мнение автора).</a:t>
            </a:r>
          </a:p>
          <a:p>
            <a:pPr lvl="0" algn="just"/>
            <a:r>
              <a:rPr lang="ru-RU" sz="2800" dirty="0"/>
              <a:t>Необходимо выделение </a:t>
            </a:r>
            <a:r>
              <a:rPr lang="ru-RU" sz="2800" dirty="0" smtClean="0"/>
              <a:t>абзацев, </a:t>
            </a:r>
            <a:r>
              <a:rPr lang="ru-RU" sz="2800" dirty="0"/>
              <a:t>установление логической связи </a:t>
            </a:r>
            <a:r>
              <a:rPr lang="ru-RU" sz="2800" dirty="0" smtClean="0"/>
              <a:t>абзацев.</a:t>
            </a:r>
            <a:endParaRPr lang="ru-RU" sz="2800" dirty="0"/>
          </a:p>
          <a:p>
            <a:pPr lvl="0" algn="just"/>
            <a:r>
              <a:rPr lang="ru-RU" sz="2800" dirty="0"/>
              <a:t>Стиль изложения: эссе присущи эмоциональность, экспрессивность, художественность. </a:t>
            </a:r>
            <a:r>
              <a:rPr lang="ru-RU" sz="2800" dirty="0" smtClean="0"/>
              <a:t>Особенности: короткие</a:t>
            </a:r>
            <a:r>
              <a:rPr lang="ru-RU" sz="2800" dirty="0"/>
              <a:t>, простые, разнообразные по интонации </a:t>
            </a:r>
            <a:r>
              <a:rPr lang="ru-RU" sz="2800" dirty="0" smtClean="0"/>
              <a:t>предложения</a:t>
            </a:r>
            <a:r>
              <a:rPr lang="ru-RU" sz="2800" dirty="0"/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20686332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Дерево">
  <a:themeElements>
    <a:clrScheme name="Красный и оранжевый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Дерево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Дерево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TM03090434[[fn=Дерево]]</Template>
  <TotalTime>141</TotalTime>
  <Words>360</Words>
  <Application>Microsoft Office PowerPoint</Application>
  <PresentationFormat>Широкоэкранный</PresentationFormat>
  <Paragraphs>41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Cambria</vt:lpstr>
      <vt:lpstr>Rockwell</vt:lpstr>
      <vt:lpstr>Rockwell Condensed</vt:lpstr>
      <vt:lpstr>Wingdings</vt:lpstr>
      <vt:lpstr>Дерево</vt:lpstr>
      <vt:lpstr>Эссе</vt:lpstr>
      <vt:lpstr>Эссе –</vt:lpstr>
      <vt:lpstr>Эссе –</vt:lpstr>
      <vt:lpstr>Некоторые признаки эссе: </vt:lpstr>
      <vt:lpstr>Отличительные признаки эссе: </vt:lpstr>
      <vt:lpstr>Обязательные компоненты эссе: </vt:lpstr>
      <vt:lpstr>Структура и план эссе </vt:lpstr>
      <vt:lpstr>Структура и план эссе </vt:lpstr>
      <vt:lpstr>При написании эссе важно также учитывать следующие моменты: 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Эссе «Город-герой Ленинград: память, увековеченная в названиях улиц»</dc:title>
  <dc:creator>Пользователь</dc:creator>
  <cp:lastModifiedBy>Пользователь</cp:lastModifiedBy>
  <cp:revision>21</cp:revision>
  <dcterms:created xsi:type="dcterms:W3CDTF">2024-01-25T06:38:46Z</dcterms:created>
  <dcterms:modified xsi:type="dcterms:W3CDTF">2024-01-30T06:41:43Z</dcterms:modified>
</cp:coreProperties>
</file>