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79" r:id="rId4"/>
  </p:sldMasterIdLst>
  <p:handoutMasterIdLst>
    <p:handoutMasterId r:id="rId62"/>
  </p:handoutMasterIdLst>
  <p:sldIdLst>
    <p:sldId id="256" r:id="rId5"/>
    <p:sldId id="270" r:id="rId6"/>
    <p:sldId id="257" r:id="rId7"/>
    <p:sldId id="258" r:id="rId8"/>
    <p:sldId id="259" r:id="rId9"/>
    <p:sldId id="260" r:id="rId10"/>
    <p:sldId id="271" r:id="rId11"/>
    <p:sldId id="267" r:id="rId12"/>
    <p:sldId id="268" r:id="rId13"/>
    <p:sldId id="265" r:id="rId14"/>
    <p:sldId id="266" r:id="rId15"/>
    <p:sldId id="272" r:id="rId16"/>
    <p:sldId id="273" r:id="rId17"/>
    <p:sldId id="261" r:id="rId18"/>
    <p:sldId id="262" r:id="rId19"/>
    <p:sldId id="274" r:id="rId20"/>
    <p:sldId id="275" r:id="rId21"/>
    <p:sldId id="276" r:id="rId22"/>
    <p:sldId id="269" r:id="rId23"/>
    <p:sldId id="263" r:id="rId24"/>
    <p:sldId id="277" r:id="rId25"/>
    <p:sldId id="278" r:id="rId26"/>
    <p:sldId id="279" r:id="rId27"/>
    <p:sldId id="285" r:id="rId28"/>
    <p:sldId id="280" r:id="rId29"/>
    <p:sldId id="281" r:id="rId30"/>
    <p:sldId id="284" r:id="rId31"/>
    <p:sldId id="283" r:id="rId32"/>
    <p:sldId id="282" r:id="rId33"/>
    <p:sldId id="286" r:id="rId34"/>
    <p:sldId id="290" r:id="rId35"/>
    <p:sldId id="289" r:id="rId36"/>
    <p:sldId id="288" r:id="rId37"/>
    <p:sldId id="287" r:id="rId38"/>
    <p:sldId id="291" r:id="rId39"/>
    <p:sldId id="292" r:id="rId40"/>
    <p:sldId id="293" r:id="rId41"/>
    <p:sldId id="296" r:id="rId42"/>
    <p:sldId id="295" r:id="rId43"/>
    <p:sldId id="294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6" r:id="rId52"/>
    <p:sldId id="305" r:id="rId53"/>
    <p:sldId id="307" r:id="rId54"/>
    <p:sldId id="304" r:id="rId55"/>
    <p:sldId id="308" r:id="rId56"/>
    <p:sldId id="309" r:id="rId57"/>
    <p:sldId id="312" r:id="rId58"/>
    <p:sldId id="311" r:id="rId59"/>
    <p:sldId id="310" r:id="rId60"/>
    <p:sldId id="264" r:id="rId6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1F8"/>
    <a:srgbClr val="FF00FF"/>
    <a:srgbClr val="FF0066"/>
    <a:srgbClr val="FF7C80"/>
    <a:srgbClr val="31CB31"/>
    <a:srgbClr val="830D7D"/>
    <a:srgbClr val="840C65"/>
    <a:srgbClr val="57D3FF"/>
    <a:srgbClr val="79D9FF"/>
    <a:srgbClr val="F4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56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160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EEAA5-93AF-47F9-9B91-DF726A727AF6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263AB-F390-4FB4-8143-322A3543A6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966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5E32-FC88-4652-AC90-A0357F67A31A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E2A8-DEA3-4935-ACDE-46ED2008503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_1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50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_2">
    <p:bg>
      <p:bgPr>
        <a:solidFill>
          <a:srgbClr val="1F74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4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_3">
    <p:bg>
      <p:bgPr>
        <a:solidFill>
          <a:srgbClr val="31CB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09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_4">
    <p:bg>
      <p:bgPr>
        <a:solidFill>
          <a:srgbClr val="F4B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96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_5">
    <p:bg>
      <p:bgPr>
        <a:solidFill>
          <a:srgbClr val="7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05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_6">
    <p:bg>
      <p:bgPr>
        <a:solidFill>
          <a:srgbClr val="FDD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15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ина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17272" y="1143000"/>
            <a:ext cx="7957459" cy="2677886"/>
          </a:xfrm>
        </p:spPr>
        <p:txBody>
          <a:bodyPr anchor="ctr"/>
          <a:lstStyle>
            <a:lvl1pPr algn="ctr">
              <a:defRPr sz="6000" baseline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Финальное поздравление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123255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5AB10E5-E7F4-4A0C-A17F-7BDE1227269E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69511D-E764-4C1E-9794-0B587D7708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97" r:id="rId18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audio" Target="../media/audio1.wav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11" Type="http://schemas.openxmlformats.org/officeDocument/2006/relationships/image" Target="../media/image28.png"/><Relationship Id="rId5" Type="http://schemas.openxmlformats.org/officeDocument/2006/relationships/image" Target="../media/image15.png"/><Relationship Id="rId10" Type="http://schemas.openxmlformats.org/officeDocument/2006/relationships/image" Target="../media/image6.png"/><Relationship Id="rId4" Type="http://schemas.openxmlformats.org/officeDocument/2006/relationships/image" Target="../media/image43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4.pn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39.png"/><Relationship Id="rId15" Type="http://schemas.openxmlformats.org/officeDocument/2006/relationships/image" Target="../media/image47.png"/><Relationship Id="rId10" Type="http://schemas.openxmlformats.org/officeDocument/2006/relationships/image" Target="../media/image24.png"/><Relationship Id="rId4" Type="http://schemas.openxmlformats.org/officeDocument/2006/relationships/image" Target="../media/image45.png"/><Relationship Id="rId9" Type="http://schemas.openxmlformats.org/officeDocument/2006/relationships/image" Target="../media/image3.png"/><Relationship Id="rId1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39.png"/><Relationship Id="rId15" Type="http://schemas.openxmlformats.org/officeDocument/2006/relationships/audio" Target="../media/audio1.wav"/><Relationship Id="rId10" Type="http://schemas.openxmlformats.org/officeDocument/2006/relationships/image" Target="../media/image24.png"/><Relationship Id="rId4" Type="http://schemas.openxmlformats.org/officeDocument/2006/relationships/image" Target="../media/image45.png"/><Relationship Id="rId9" Type="http://schemas.openxmlformats.org/officeDocument/2006/relationships/image" Target="../media/image3.png"/><Relationship Id="rId1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9.png"/><Relationship Id="rId7" Type="http://schemas.openxmlformats.org/officeDocument/2006/relationships/image" Target="../media/image3.png"/><Relationship Id="rId12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1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52.png"/><Relationship Id="rId4" Type="http://schemas.openxmlformats.org/officeDocument/2006/relationships/image" Target="../media/image49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53.png"/><Relationship Id="rId3" Type="http://schemas.openxmlformats.org/officeDocument/2006/relationships/image" Target="../media/image18.png"/><Relationship Id="rId7" Type="http://schemas.openxmlformats.org/officeDocument/2006/relationships/image" Target="../media/image41.png"/><Relationship Id="rId12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11" Type="http://schemas.openxmlformats.org/officeDocument/2006/relationships/image" Target="../media/image52.png"/><Relationship Id="rId5" Type="http://schemas.openxmlformats.org/officeDocument/2006/relationships/image" Target="../media/image57.png"/><Relationship Id="rId15" Type="http://schemas.openxmlformats.org/officeDocument/2006/relationships/audio" Target="../media/audio1.wav"/><Relationship Id="rId10" Type="http://schemas.openxmlformats.org/officeDocument/2006/relationships/image" Target="../media/image51.png"/><Relationship Id="rId4" Type="http://schemas.openxmlformats.org/officeDocument/2006/relationships/image" Target="../media/image10.png"/><Relationship Id="rId9" Type="http://schemas.openxmlformats.org/officeDocument/2006/relationships/image" Target="../media/image50.png"/><Relationship Id="rId1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50.png"/><Relationship Id="rId3" Type="http://schemas.openxmlformats.org/officeDocument/2006/relationships/image" Target="../media/image54.png"/><Relationship Id="rId7" Type="http://schemas.openxmlformats.org/officeDocument/2006/relationships/image" Target="../media/image6.png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png"/><Relationship Id="rId11" Type="http://schemas.openxmlformats.org/officeDocument/2006/relationships/image" Target="../media/image29.png"/><Relationship Id="rId5" Type="http://schemas.openxmlformats.org/officeDocument/2006/relationships/image" Target="../media/image60.png"/><Relationship Id="rId15" Type="http://schemas.openxmlformats.org/officeDocument/2006/relationships/image" Target="../media/image61.png"/><Relationship Id="rId10" Type="http://schemas.openxmlformats.org/officeDocument/2006/relationships/image" Target="../media/image4.png"/><Relationship Id="rId4" Type="http://schemas.openxmlformats.org/officeDocument/2006/relationships/image" Target="../media/image59.png"/><Relationship Id="rId9" Type="http://schemas.openxmlformats.org/officeDocument/2006/relationships/image" Target="../media/image15.png"/><Relationship Id="rId1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2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4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10" Type="http://schemas.openxmlformats.org/officeDocument/2006/relationships/image" Target="../media/image6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5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6.jpe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7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68.png"/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9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11" Type="http://schemas.openxmlformats.org/officeDocument/2006/relationships/image" Target="../media/image4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0.jpe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1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2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5.png"/><Relationship Id="rId7" Type="http://schemas.openxmlformats.org/officeDocument/2006/relationships/image" Target="../media/image2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11" Type="http://schemas.openxmlformats.org/officeDocument/2006/relationships/image" Target="../media/image23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56.png"/><Relationship Id="rId9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4.jpe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5.jpe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6.jpe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77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12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png"/><Relationship Id="rId11" Type="http://schemas.openxmlformats.org/officeDocument/2006/relationships/image" Target="../media/image15.png"/><Relationship Id="rId5" Type="http://schemas.openxmlformats.org/officeDocument/2006/relationships/image" Target="../media/image30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8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12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9.png"/><Relationship Id="rId1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6.png"/><Relationship Id="rId3" Type="http://schemas.openxmlformats.org/officeDocument/2006/relationships/image" Target="../media/image32.png"/><Relationship Id="rId7" Type="http://schemas.openxmlformats.org/officeDocument/2006/relationships/image" Target="../media/image25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11" Type="http://schemas.openxmlformats.org/officeDocument/2006/relationships/image" Target="../media/image4.png"/><Relationship Id="rId5" Type="http://schemas.openxmlformats.org/officeDocument/2006/relationships/image" Target="../media/image40.png"/><Relationship Id="rId15" Type="http://schemas.openxmlformats.org/officeDocument/2006/relationships/image" Target="../media/image42.png"/><Relationship Id="rId10" Type="http://schemas.openxmlformats.org/officeDocument/2006/relationships/image" Target="../media/image9.png"/><Relationship Id="rId4" Type="http://schemas.openxmlformats.org/officeDocument/2006/relationships/image" Target="../media/image39.png"/><Relationship Id="rId9" Type="http://schemas.openxmlformats.org/officeDocument/2006/relationships/image" Target="../media/image35.png"/><Relationship Id="rId1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3" y="1211114"/>
            <a:ext cx="6873359" cy="3183909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КВИЗ – ИГРА</a:t>
            </a:r>
            <a:br>
              <a:rPr lang="ru-RU" sz="4800" dirty="0" smtClean="0">
                <a:solidFill>
                  <a:srgbClr val="FF0000"/>
                </a:solidFill>
                <a:latin typeface="+mj-lt"/>
              </a:rPr>
            </a:br>
            <a:r>
              <a:rPr lang="ru-RU" sz="4800" dirty="0" smtClean="0">
                <a:solidFill>
                  <a:srgbClr val="00B050"/>
                </a:solidFill>
                <a:latin typeface="+mj-lt"/>
              </a:rPr>
              <a:t>Русские традиции</a:t>
            </a:r>
            <a:endParaRPr lang="ru-RU" sz="48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" y="5010771"/>
            <a:ext cx="645283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5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7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027609" y="2857723"/>
            <a:ext cx="1319551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8853328" y="407675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7" y="3412672"/>
            <a:ext cx="1619015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22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851">
            <a:off x="9143444" y="2141374"/>
            <a:ext cx="1206965" cy="3496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753" y="3712577"/>
            <a:ext cx="751163" cy="217616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91" y="938592"/>
            <a:ext cx="779556" cy="8034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42" y="414358"/>
            <a:ext cx="864687" cy="10145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95" y="1289756"/>
            <a:ext cx="450735" cy="4720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880" y="616645"/>
            <a:ext cx="457419" cy="4605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03" y="3394885"/>
            <a:ext cx="643420" cy="6209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503" y="5408900"/>
            <a:ext cx="817948" cy="9596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444" y="4749803"/>
            <a:ext cx="505709" cy="5091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07" y="5505706"/>
            <a:ext cx="927092" cy="86286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5" b="15614"/>
          <a:stretch/>
        </p:blipFill>
        <p:spPr bwMode="auto">
          <a:xfrm>
            <a:off x="2747687" y="1742013"/>
            <a:ext cx="5309623" cy="270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66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006" y="563654"/>
            <a:ext cx="7665577" cy="5257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1304">
            <a:off x="8180252" y="3564582"/>
            <a:ext cx="1026529" cy="23337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1516">
            <a:off x="9146313" y="2079799"/>
            <a:ext cx="1583827" cy="360068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5" y="590200"/>
            <a:ext cx="759960" cy="7756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57" y="1308113"/>
            <a:ext cx="488751" cy="4717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876" y="5964125"/>
            <a:ext cx="739549" cy="739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255" y="5729104"/>
            <a:ext cx="496967" cy="4796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84838" y="4376523"/>
            <a:ext cx="526247" cy="5078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058" y="4868749"/>
            <a:ext cx="690873" cy="8105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9" y="3323598"/>
            <a:ext cx="434825" cy="45539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13" y="645660"/>
            <a:ext cx="865255" cy="8801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71" y="5552203"/>
            <a:ext cx="626879" cy="65652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8" b="15771"/>
          <a:stretch/>
        </p:blipFill>
        <p:spPr bwMode="auto">
          <a:xfrm>
            <a:off x="253893" y="2660708"/>
            <a:ext cx="2276475" cy="1596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901" y="1487488"/>
            <a:ext cx="5400000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81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1304">
            <a:off x="8180252" y="3564582"/>
            <a:ext cx="1026529" cy="23337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1516">
            <a:off x="9146313" y="2079799"/>
            <a:ext cx="1583827" cy="360068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УЖАСА И ЗЛА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5" y="590200"/>
            <a:ext cx="759960" cy="7756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57" y="1308113"/>
            <a:ext cx="488751" cy="4717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876" y="5964125"/>
            <a:ext cx="739549" cy="739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255" y="5729104"/>
            <a:ext cx="496967" cy="4796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84838" y="4376523"/>
            <a:ext cx="526247" cy="5078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058" y="4868749"/>
            <a:ext cx="690873" cy="8105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9" y="3323598"/>
            <a:ext cx="434825" cy="45539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13" y="645660"/>
            <a:ext cx="865255" cy="8801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71" y="5552203"/>
            <a:ext cx="626879" cy="65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5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3" y="1211114"/>
            <a:ext cx="6873359" cy="3183909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2 тур</a:t>
            </a:r>
            <a:br>
              <a:rPr lang="ru-RU" sz="4800" dirty="0" smtClean="0">
                <a:solidFill>
                  <a:srgbClr val="FF0000"/>
                </a:solidFill>
                <a:latin typeface="+mj-lt"/>
              </a:rPr>
            </a:br>
            <a:r>
              <a:rPr lang="ru-RU" sz="4800" dirty="0" smtClean="0">
                <a:latin typeface="+mj-lt"/>
              </a:rPr>
              <a:t>Знатоки народных праздников</a:t>
            </a:r>
            <a:endParaRPr lang="ru-RU" sz="48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" y="5010771"/>
            <a:ext cx="645283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5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7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027609" y="2857723"/>
            <a:ext cx="1319551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8853328" y="407675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7" y="3412672"/>
            <a:ext cx="1619015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1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4"/>
            <a:ext cx="2002536" cy="3136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517" y="1313230"/>
            <a:ext cx="454479" cy="475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50" y="718788"/>
            <a:ext cx="679567" cy="6912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3" y="3273552"/>
            <a:ext cx="444736" cy="4292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834" y="1194354"/>
            <a:ext cx="446937" cy="4313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2404" y="1577722"/>
            <a:ext cx="677992" cy="6919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776" y="5006901"/>
            <a:ext cx="739549" cy="739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673" y="5507017"/>
            <a:ext cx="475651" cy="4788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574" y="317846"/>
            <a:ext cx="389164" cy="40757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rgbClr val="00B050"/>
                </a:solidFill>
              </a:rPr>
              <a:t>1.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Зима.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2. Весна.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3. Осень.</a:t>
            </a:r>
            <a:endParaRPr lang="ru-RU" baseline="0" dirty="0">
              <a:solidFill>
                <a:srgbClr val="00B050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sz="3600" dirty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какое время года отмечают праздник </a:t>
            </a:r>
            <a:r>
              <a:rPr lang="ru-RU" sz="36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Капустные посиделки</a:t>
            </a:r>
            <a:r>
              <a:rPr lang="ru-RU" sz="3600" dirty="0" smtClean="0">
                <a:solidFill>
                  <a:srgbClr val="830D7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endParaRPr lang="ru-RU" sz="3600" dirty="0">
              <a:solidFill>
                <a:srgbClr val="830D7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6607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rgbClr val="00B050"/>
                </a:solidFill>
              </a:rPr>
              <a:t>1.Святки.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2.Крещение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3.Иван-Купала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sz="3600" dirty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какой праздник зимой окунаются в прорубь не только «моржи»?</a:t>
            </a:r>
          </a:p>
        </p:txBody>
      </p:sp>
    </p:spTree>
    <p:extLst>
      <p:ext uri="{BB962C8B-B14F-4D97-AF65-F5344CB8AC3E}">
        <p14:creationId xmlns:p14="http://schemas.microsoft.com/office/powerpoint/2010/main" val="21686985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rgbClr val="00B050"/>
                </a:solidFill>
              </a:rPr>
              <a:t>1.Береза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2.Ива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3.Верба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3600" dirty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Название, какого дерева носит последнее воскресенье перед Пасхой?</a:t>
            </a:r>
          </a:p>
        </p:txBody>
      </p:sp>
    </p:spTree>
    <p:extLst>
      <p:ext uri="{BB962C8B-B14F-4D97-AF65-F5344CB8AC3E}">
        <p14:creationId xmlns:p14="http://schemas.microsoft.com/office/powerpoint/2010/main" val="18920634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rgbClr val="00B050"/>
                </a:solidFill>
              </a:rPr>
              <a:t>1.Птичек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2.Зайчиков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3.Оленей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sz="3600" dirty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день весеннего равноденствия, на праздник</a:t>
            </a:r>
          </a:p>
          <a:p>
            <a:r>
              <a:rPr lang="ru-RU" sz="3600" dirty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Сороки на Руси пекли булочки в виде:</a:t>
            </a:r>
          </a:p>
        </p:txBody>
      </p:sp>
    </p:spTree>
    <p:extLst>
      <p:ext uri="{BB962C8B-B14F-4D97-AF65-F5344CB8AC3E}">
        <p14:creationId xmlns:p14="http://schemas.microsoft.com/office/powerpoint/2010/main" val="18920634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rgbClr val="00B050"/>
                </a:solidFill>
              </a:rPr>
              <a:t>1.Сентябрь.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2.Октябрь.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3.Ноябрь.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какой месяц осени отмечают </a:t>
            </a:r>
            <a:r>
              <a:rPr lang="ru-RU" sz="3600" dirty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праздник Покров? </a:t>
            </a:r>
          </a:p>
        </p:txBody>
      </p:sp>
    </p:spTree>
    <p:extLst>
      <p:ext uri="{BB962C8B-B14F-4D97-AF65-F5344CB8AC3E}">
        <p14:creationId xmlns:p14="http://schemas.microsoft.com/office/powerpoint/2010/main" val="18920634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1592">
            <a:off x="9060181" y="2042293"/>
            <a:ext cx="1666787" cy="3663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887">
            <a:off x="8198525" y="3655952"/>
            <a:ext cx="1072691" cy="235764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517" y="1313230"/>
            <a:ext cx="454479" cy="475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50" y="718788"/>
            <a:ext cx="679567" cy="6912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3" y="3273552"/>
            <a:ext cx="444736" cy="4292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796" y="1078969"/>
            <a:ext cx="446937" cy="4313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067" y="550753"/>
            <a:ext cx="677992" cy="6919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0" y="5733651"/>
            <a:ext cx="739549" cy="7395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312" y="5760667"/>
            <a:ext cx="475651" cy="4788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107" y="188704"/>
            <a:ext cx="389164" cy="40757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804" y="5135356"/>
            <a:ext cx="712493" cy="72473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475" y="5803829"/>
            <a:ext cx="454479" cy="475975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870" y="1453668"/>
            <a:ext cx="5411968" cy="3582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3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3" y="1211114"/>
            <a:ext cx="6873359" cy="3183909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1 тур</a:t>
            </a:r>
            <a:br>
              <a:rPr lang="ru-RU" sz="4800" dirty="0" smtClean="0">
                <a:solidFill>
                  <a:srgbClr val="FF0000"/>
                </a:solidFill>
                <a:latin typeface="+mj-lt"/>
              </a:rPr>
            </a:br>
            <a:r>
              <a:rPr lang="ru-RU" sz="4800" dirty="0" smtClean="0">
                <a:solidFill>
                  <a:srgbClr val="00B050"/>
                </a:solidFill>
                <a:latin typeface="+mj-lt"/>
              </a:rPr>
              <a:t>Знатоки народных промыслов</a:t>
            </a:r>
            <a:endParaRPr lang="ru-RU" sz="48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" y="5010771"/>
            <a:ext cx="645283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5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7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027609" y="2857723"/>
            <a:ext cx="1319551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8853328" y="407675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7" y="3412672"/>
            <a:ext cx="1619015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71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453" y="588527"/>
            <a:ext cx="7663544" cy="52564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227">
            <a:off x="9061009" y="2078190"/>
            <a:ext cx="1634121" cy="35916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3300">
            <a:off x="8218403" y="3713337"/>
            <a:ext cx="1020479" cy="224288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75" y="1352100"/>
            <a:ext cx="399639" cy="402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643" y="5729100"/>
            <a:ext cx="405780" cy="4085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9" y="595028"/>
            <a:ext cx="807211" cy="947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295" y="984379"/>
            <a:ext cx="689471" cy="7105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800" y="1542102"/>
            <a:ext cx="405493" cy="4246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498" y="5841468"/>
            <a:ext cx="706892" cy="7068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245" y="6050386"/>
            <a:ext cx="487136" cy="4701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089" y="174597"/>
            <a:ext cx="487136" cy="4701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911" y="5430949"/>
            <a:ext cx="694740" cy="70667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1" b="12383"/>
          <a:stretch/>
        </p:blipFill>
        <p:spPr bwMode="auto">
          <a:xfrm>
            <a:off x="2529619" y="1525786"/>
            <a:ext cx="5747493" cy="3258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41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801" y="1472265"/>
            <a:ext cx="5225553" cy="3483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43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953" y="1311441"/>
            <a:ext cx="4792857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0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483" y="1488911"/>
            <a:ext cx="6275387" cy="3205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269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3" y="1211114"/>
            <a:ext cx="6873359" cy="3183909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3</a:t>
            </a:r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 тур</a:t>
            </a:r>
            <a:br>
              <a:rPr lang="ru-RU" sz="4800" dirty="0" smtClean="0">
                <a:solidFill>
                  <a:srgbClr val="FF0000"/>
                </a:solidFill>
                <a:latin typeface="+mj-lt"/>
              </a:rPr>
            </a:br>
            <a:r>
              <a:rPr lang="ru-RU" sz="4800" dirty="0" smtClean="0">
                <a:latin typeface="+mj-lt"/>
              </a:rPr>
              <a:t>Знатоки </a:t>
            </a:r>
            <a:r>
              <a:rPr lang="ru-RU" sz="4800" dirty="0" smtClean="0"/>
              <a:t>русского быта</a:t>
            </a:r>
            <a:endParaRPr lang="ru-RU" sz="48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" y="5010771"/>
            <a:ext cx="645283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5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7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027609" y="2857723"/>
            <a:ext cx="1319551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8853328" y="407675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7" y="3412672"/>
            <a:ext cx="1619015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1.Количеством и достатком членов семьи.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Количеством пар рук членов семьи.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Длиной обеденного стола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Чем определялась длина полотенца в русских семьях?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98" y="2142149"/>
            <a:ext cx="747851" cy="77074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243" y="438752"/>
            <a:ext cx="747851" cy="77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40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Фонарь.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Лучина.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Полная луна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Чем освещали избу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Руси</a:t>
            </a:r>
            <a:endParaRPr lang="ru-RU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559" y="1972944"/>
            <a:ext cx="747851" cy="77074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560" y="446847"/>
            <a:ext cx="747851" cy="77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40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Скалка.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Ухват.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Прялка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Деревянное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устройство для прядения шерсти, приходящее в действие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помощи ноги</a:t>
            </a:r>
            <a:endParaRPr lang="ru-RU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640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Блюдо.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Братина.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Кубок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Назовите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русский сосуд для питья вкруговую</a:t>
            </a:r>
          </a:p>
        </p:txBody>
      </p:sp>
    </p:spTree>
    <p:extLst>
      <p:ext uri="{BB962C8B-B14F-4D97-AF65-F5344CB8AC3E}">
        <p14:creationId xmlns:p14="http://schemas.microsoft.com/office/powerpoint/2010/main" val="698640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есто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, где стояла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печь.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Место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, где висела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люлька.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Место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, где висели иконы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Красный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угол в избе-это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986401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764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514350" indent="-514350" algn="l">
              <a:buAutoNum type="arabicPeriod"/>
            </a:pPr>
            <a:r>
              <a:rPr lang="ru-RU" dirty="0" err="1" smtClean="0">
                <a:solidFill>
                  <a:srgbClr val="FF0000"/>
                </a:solidFill>
              </a:rPr>
              <a:t>Жёстово</a:t>
            </a:r>
            <a:endParaRPr lang="ru-RU" dirty="0">
              <a:solidFill>
                <a:srgbClr val="FF0000"/>
              </a:solidFill>
            </a:endParaRP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Гжель </a:t>
            </a:r>
          </a:p>
          <a:p>
            <a:pPr marL="514350" indent="-514350" algn="l"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Х</a:t>
            </a:r>
            <a:r>
              <a:rPr lang="ru-RU" dirty="0" smtClean="0">
                <a:solidFill>
                  <a:srgbClr val="FF0000"/>
                </a:solidFill>
              </a:rPr>
              <a:t>охлома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Роспись по дереву золотым, красным, чёрным цветом.</a:t>
            </a:r>
            <a:b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4"/>
            <a:ext cx="2002536" cy="3136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539" y="1428867"/>
            <a:ext cx="779556" cy="8034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59" y="632083"/>
            <a:ext cx="864687" cy="10145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86" y="1428865"/>
            <a:ext cx="450735" cy="4720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605" y="938592"/>
            <a:ext cx="457419" cy="4605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03" y="3394885"/>
            <a:ext cx="643420" cy="6209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86" y="4827010"/>
            <a:ext cx="817948" cy="9596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280" y="5501095"/>
            <a:ext cx="505709" cy="50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695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003" y="497541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641" y="1447943"/>
            <a:ext cx="5554260" cy="3356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47685" y="497541"/>
            <a:ext cx="64904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Количеством 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достатком членов семьи</a:t>
            </a:r>
          </a:p>
        </p:txBody>
      </p:sp>
    </p:spTree>
    <p:extLst>
      <p:ext uri="{BB962C8B-B14F-4D97-AF65-F5344CB8AC3E}">
        <p14:creationId xmlns:p14="http://schemas.microsoft.com/office/powerpoint/2010/main" val="74685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18" name="Picture 2" descr="http://otvet.imgsmail.ru/download/28549094_09dc42c3c5630cb99b506d6cfb20225f_800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" t="5446" r="3659" b="5463"/>
          <a:stretch/>
        </p:blipFill>
        <p:spPr bwMode="auto">
          <a:xfrm>
            <a:off x="3382068" y="1488910"/>
            <a:ext cx="4533227" cy="38087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85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304" y="1525786"/>
            <a:ext cx="5346978" cy="341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5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23119" y="3058934"/>
            <a:ext cx="1210787" cy="26611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66"/>
          <a:stretch/>
        </p:blipFill>
        <p:spPr bwMode="auto">
          <a:xfrm>
            <a:off x="2718248" y="1311441"/>
            <a:ext cx="6096000" cy="3732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5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58" y="1103725"/>
            <a:ext cx="5513070" cy="4134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5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3" y="1211114"/>
            <a:ext cx="6873359" cy="3183909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4</a:t>
            </a:r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тур</a:t>
            </a:r>
            <a:br>
              <a:rPr lang="ru-RU" sz="4800" dirty="0" smtClean="0">
                <a:solidFill>
                  <a:srgbClr val="FF0000"/>
                </a:solidFill>
                <a:latin typeface="+mj-lt"/>
              </a:rPr>
            </a:br>
            <a:r>
              <a:rPr lang="ru-RU" sz="4800" dirty="0" smtClean="0">
                <a:latin typeface="+mj-lt"/>
              </a:rPr>
              <a:t>Знатоки русских </a:t>
            </a:r>
            <a:r>
              <a:rPr lang="ru-RU" sz="4800" dirty="0"/>
              <a:t>б</a:t>
            </a:r>
            <a:r>
              <a:rPr lang="ru-RU" sz="4800" dirty="0" smtClean="0">
                <a:latin typeface="+mj-lt"/>
              </a:rPr>
              <a:t>ылин</a:t>
            </a:r>
            <a:endParaRPr lang="ru-RU" sz="48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" y="5010771"/>
            <a:ext cx="645283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5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7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027609" y="2857723"/>
            <a:ext cx="1319551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8853328" y="407675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7" y="3412672"/>
            <a:ext cx="1619015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0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Перун.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Сварог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3.Леший.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 языческих богов, разгневавшись, метал на землю молнии?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solidFill>
                <a:srgbClr val="FF0000"/>
              </a:solidFill>
              <a:latin typeface="Times New Roman" pitchFamily="18" charset="0"/>
              <a:ea typeface="Verdan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97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622738" y="4099064"/>
            <a:ext cx="486821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Снегурочка.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Василиса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Микулишна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Марья Царевна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звали героиню сказки,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которая больше всего боялась Солнца?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97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635617" y="4099064"/>
            <a:ext cx="4327301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Три дня и три ночи.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Два дня и две ночи.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Сутки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Сколько </a:t>
            </a:r>
            <a:r>
              <a:rPr lang="ru-RU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времени длится богатырский </a:t>
            </a:r>
            <a:r>
              <a:rPr lang="ru-RU" sz="36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сон </a:t>
            </a:r>
            <a:endParaRPr lang="ru-RU" sz="36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97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Будь готов!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Будь здоров!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Спокойной ночи!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означает выражение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«ой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ты гой </a:t>
            </a:r>
            <a:r>
              <a:rPr lang="ru-RU" sz="3600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еси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!» </a:t>
            </a:r>
            <a:endParaRPr lang="ru-RU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97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092" y="235874"/>
            <a:ext cx="7849949" cy="44903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85" y="3271408"/>
            <a:ext cx="5588379" cy="3168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395" y="2889262"/>
            <a:ext cx="2001007" cy="3136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5" y="590200"/>
            <a:ext cx="759960" cy="7756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57" y="1308113"/>
            <a:ext cx="488751" cy="4717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96" y="5006193"/>
            <a:ext cx="739549" cy="7395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930" y="5745742"/>
            <a:ext cx="496967" cy="479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6503" y="978010"/>
            <a:ext cx="526247" cy="5078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966" y="1374526"/>
            <a:ext cx="690873" cy="8105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9" y="3323598"/>
            <a:ext cx="434825" cy="455391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514350" indent="-514350" algn="l">
              <a:buAutoNum type="arabicPeriod"/>
            </a:pPr>
            <a:r>
              <a:rPr lang="ru-RU" dirty="0" err="1" smtClean="0">
                <a:solidFill>
                  <a:srgbClr val="FF0066"/>
                </a:solidFill>
              </a:rPr>
              <a:t>Жёстово</a:t>
            </a:r>
            <a:endParaRPr lang="ru-RU" dirty="0">
              <a:solidFill>
                <a:srgbClr val="FF0066"/>
              </a:solidFill>
            </a:endParaRPr>
          </a:p>
          <a:p>
            <a:pPr marL="514350" indent="-514350" algn="l">
              <a:buAutoNum type="arabicPeriod"/>
            </a:pPr>
            <a:r>
              <a:rPr lang="ru-RU" baseline="0" dirty="0" smtClean="0">
                <a:solidFill>
                  <a:srgbClr val="FF0066"/>
                </a:solidFill>
              </a:rPr>
              <a:t>Гжель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FF0066"/>
                </a:solidFill>
              </a:rPr>
              <a:t>Хохлома</a:t>
            </a:r>
            <a:endParaRPr lang="ru-RU" baseline="0" dirty="0">
              <a:solidFill>
                <a:srgbClr val="FF0066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Роспись в сине – голубых тонах</a:t>
            </a:r>
            <a:endParaRPr lang="ru-RU" sz="4800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0369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545464" y="4099064"/>
            <a:ext cx="4945487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Василиса Прекрасная.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Царевна - Лягушка.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Забава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Путятишна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звали племянницу князя Владимира?</a:t>
            </a:r>
          </a:p>
        </p:txBody>
      </p:sp>
    </p:spTree>
    <p:extLst>
      <p:ext uri="{BB962C8B-B14F-4D97-AF65-F5344CB8AC3E}">
        <p14:creationId xmlns:p14="http://schemas.microsoft.com/office/powerpoint/2010/main" val="221697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6149" name="Picture 5" descr="https://fs03.metod-kopilka.ru/images/doc/5/15729/img3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" t="4604" r="4040" b="3826"/>
          <a:stretch/>
        </p:blipFill>
        <p:spPr bwMode="auto">
          <a:xfrm>
            <a:off x="2688924" y="1425451"/>
            <a:ext cx="5394639" cy="3982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2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4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Снегурочка</a:t>
            </a:r>
            <a:endParaRPr lang="ru-RU" sz="4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6" b="11863"/>
          <a:stretch/>
        </p:blipFill>
        <p:spPr bwMode="auto">
          <a:xfrm>
            <a:off x="2747685" y="1357265"/>
            <a:ext cx="5656592" cy="3060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2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Три дня и три ночи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Будь здоров!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3" b="15493"/>
          <a:stretch/>
        </p:blipFill>
        <p:spPr bwMode="auto">
          <a:xfrm>
            <a:off x="2497320" y="1576341"/>
            <a:ext cx="5981067" cy="3205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25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3" y="1211114"/>
            <a:ext cx="6873359" cy="3183909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5</a:t>
            </a:r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4800" dirty="0" smtClean="0">
                <a:solidFill>
                  <a:srgbClr val="FF0000"/>
                </a:solidFill>
                <a:latin typeface="+mj-lt"/>
              </a:rPr>
              <a:t>тур</a:t>
            </a:r>
            <a:br>
              <a:rPr lang="ru-RU" sz="4800" dirty="0" smtClean="0">
                <a:solidFill>
                  <a:srgbClr val="FF0000"/>
                </a:solidFill>
                <a:latin typeface="+mj-lt"/>
              </a:rPr>
            </a:br>
            <a:r>
              <a:rPr lang="ru-RU" sz="4800" dirty="0" smtClean="0">
                <a:latin typeface="+mj-lt"/>
              </a:rPr>
              <a:t>Знатоки </a:t>
            </a:r>
            <a:r>
              <a:rPr lang="ru-RU" sz="4800" dirty="0" smtClean="0"/>
              <a:t>народного словаря</a:t>
            </a:r>
            <a:endParaRPr lang="ru-RU" sz="48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" y="5010771"/>
            <a:ext cx="645283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5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7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027609" y="2857723"/>
            <a:ext cx="1319551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8853328" y="407675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7" y="3412672"/>
            <a:ext cx="1619015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648495" y="4099064"/>
            <a:ext cx="4824383" cy="21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rgbClr val="00B050"/>
                </a:solidFill>
              </a:rPr>
              <a:t>1.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Лопатка 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для размешивания;</a:t>
            </a:r>
          </a:p>
          <a:p>
            <a:pPr algn="l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2. 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мешливая 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девочка;</a:t>
            </a:r>
          </a:p>
          <a:p>
            <a:pPr algn="l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3. Народное 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гуляние</a:t>
            </a:r>
            <a:r>
              <a:rPr lang="ru-RU" dirty="0">
                <a:solidFill>
                  <a:srgbClr val="00B050"/>
                </a:solidFill>
              </a:rPr>
              <a:t>.</a:t>
            </a:r>
          </a:p>
          <a:p>
            <a:pPr algn="l"/>
            <a:endParaRPr lang="ru-RU" dirty="0" smtClean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54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такое весёлка?</a:t>
            </a:r>
            <a:endParaRPr lang="ru-RU" sz="5400" dirty="0">
              <a:solidFill>
                <a:srgbClr val="FF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13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rgbClr val="00B050"/>
                </a:solidFill>
              </a:rPr>
              <a:t>1. Спелые ягоды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2. Очки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3. Глаза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5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такое </a:t>
            </a:r>
            <a:r>
              <a:rPr lang="ru-RU" sz="5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</a:t>
            </a:r>
            <a:r>
              <a:rPr lang="ru-RU" sz="5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релки</a:t>
            </a:r>
            <a:r>
              <a:rPr lang="ru-RU" sz="5400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13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rgbClr val="00B050"/>
                </a:solidFill>
              </a:rPr>
              <a:t>1. Жажда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2. Жаркая погода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3. Засохшие в лесу деревья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54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такое сушняк?</a:t>
            </a:r>
            <a:endParaRPr lang="ru-RU" sz="5400" dirty="0">
              <a:solidFill>
                <a:srgbClr val="FF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13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5" y="3385863"/>
            <a:ext cx="5586984" cy="317296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1.Богородская игрушка.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Дымковская игрушка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Филимоновская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игрушка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Эту </a:t>
            </a:r>
            <a:r>
              <a:rPr lang="ru-RU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игрушку делали из отходов дерева, ее не раскрашивали, зато она была подвижной: кони передвигали ноги, мужик и медведь пилили бревно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21" y="731864"/>
            <a:ext cx="827711" cy="7703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21" y="1317496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568" y="5603734"/>
            <a:ext cx="437421" cy="42216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44" y="1170529"/>
            <a:ext cx="473131" cy="4566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104" y="1536572"/>
            <a:ext cx="693032" cy="70732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160" y="4972351"/>
            <a:ext cx="766685" cy="7135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081" y="3273552"/>
            <a:ext cx="2000979" cy="313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807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4420613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1.Ноги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2. Стоптанные башмаки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3.Не сгоревшие дрова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ru-RU" sz="54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такое отопки?</a:t>
            </a:r>
            <a:endParaRPr lang="ru-RU" sz="5400" dirty="0">
              <a:solidFill>
                <a:srgbClr val="FF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13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5" y="3264295"/>
            <a:ext cx="5586984" cy="3172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8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1" y="1395218"/>
            <a:ext cx="499427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2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3" y="1453302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1" y="3536501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7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rgbClr val="00B050"/>
                </a:solidFill>
              </a:rPr>
              <a:t>1.Идти не спеша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2.Есть не спеша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3. Говорить не внятно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solidFill>
                  <a:srgbClr val="FF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Что означает слово шамкать?</a:t>
            </a:r>
            <a:endParaRPr lang="ru-RU" sz="5400" dirty="0">
              <a:solidFill>
                <a:srgbClr val="FF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13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181" y="1459120"/>
            <a:ext cx="6077223" cy="3609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3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2050" name="Picture 2" descr="https://hroniky.com/content/thumbs/ndo5jj/1200x630/qp/pi/qppieaqhzujqnerkhqag66pjsjsfy3ok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404" y="1627168"/>
            <a:ext cx="5676900" cy="306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3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3074" name="Picture 2" descr="https://vsegda-pomnim.com/uploads/posts/2022-04/thumbs/1648923934_35-vsegda-pomnim-com-p-foto-sukhogo-lesa-4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842" y="1525786"/>
            <a:ext cx="5327902" cy="3569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3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4098" name="Picture 2" descr="https://images-na.ssl-images-amazon.com/images/I/81fDyot8DDL._AC_SX522_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768" y="1557338"/>
            <a:ext cx="4972050" cy="2981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3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Говорить не внятно</a:t>
            </a:r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779" y="365882"/>
            <a:ext cx="8444444" cy="478730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86850" y="1635032"/>
            <a:ext cx="5377543" cy="2248998"/>
          </a:xfrm>
        </p:spPr>
        <p:txBody>
          <a:bodyPr/>
          <a:lstStyle/>
          <a:p>
            <a:r>
              <a:rPr lang="ru-RU" dirty="0"/>
              <a:t>КОНЕЦ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53" y="3802389"/>
            <a:ext cx="842963" cy="8429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2"/>
            <a:ext cx="825075" cy="9680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21"/>
            <a:ext cx="416144" cy="4016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2" y="5503056"/>
            <a:ext cx="372495" cy="3901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8" y="5010771"/>
            <a:ext cx="457712" cy="4577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5" y="1288732"/>
            <a:ext cx="435429" cy="4383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7" y="5726069"/>
            <a:ext cx="674235" cy="6742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3" y="1183521"/>
            <a:ext cx="689835" cy="7016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731" y="5552031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570" y="4935525"/>
            <a:ext cx="678255" cy="79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62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. Япония.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Китай.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Индия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Игрушка из какой страны стала прототипом матрёшки</a:t>
            </a:r>
            <a:endParaRPr lang="ru-RU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5291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273552"/>
            <a:ext cx="5586984" cy="3172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5" y="2889504"/>
            <a:ext cx="2000979" cy="31363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2" y="1384348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71" y="967313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6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3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" y="680937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40"/>
            <a:ext cx="385531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1890035" y="4099064"/>
            <a:ext cx="3855175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1. Матери с ребёнком.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2. Крестьянина.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3. Ужаса и зла</a:t>
            </a:r>
            <a:endParaRPr lang="ru-RU" baseline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1" y="1168843"/>
            <a:ext cx="5976259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Какого изображения нет в русском народном искусстве</a:t>
            </a:r>
            <a:endParaRPr lang="ru-RU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043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2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7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3" y="718541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9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1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91" y="5829281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7" y="4694218"/>
            <a:ext cx="733759" cy="74888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809" y="1488910"/>
            <a:ext cx="4773001" cy="3579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459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699">
            <a:off x="9446623" y="1956788"/>
            <a:ext cx="1618228" cy="36788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7733">
            <a:off x="8551584" y="3763958"/>
            <a:ext cx="1011181" cy="2298829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6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19" y="5843020"/>
            <a:ext cx="710972" cy="725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63" y="450948"/>
            <a:ext cx="852941" cy="10007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207" y="1209497"/>
            <a:ext cx="481119" cy="484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764" y="5687504"/>
            <a:ext cx="416453" cy="419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4" y="3332125"/>
            <a:ext cx="391089" cy="4095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02" y="5843016"/>
            <a:ext cx="414623" cy="43423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9" y="680937"/>
            <a:ext cx="747851" cy="7707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8" y="4541530"/>
            <a:ext cx="355051" cy="3718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64" y="1257613"/>
            <a:ext cx="385531" cy="38813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823" y="4686519"/>
            <a:ext cx="673220" cy="68478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640" y="1451677"/>
            <a:ext cx="5867416" cy="3584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12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B228850-8D93-4258-94C5-9335006265EF}">
  <ds:schemaRefs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6ee78bd2-4339-4042-adc0-bcc646419980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236678D-C49E-4F6E-A3C8-2F95040A5F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ABF8C2E-BF41-4DA4-8E6A-C59CE968EE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488</Words>
  <Application>Microsoft Office PowerPoint</Application>
  <PresentationFormat>Произвольный</PresentationFormat>
  <Paragraphs>148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Воздушный поток</vt:lpstr>
      <vt:lpstr>КВИЗ – ИГРА Русские традиции</vt:lpstr>
      <vt:lpstr>1 тур Знатоки народных промыслов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тур Знатоки народных праздников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тур Знатоки русского быта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тур Знатоки русских былин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 тур Знатоки народного словаря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КОНЕЦ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2023-11-02T09:19:58Z</dcterms:created>
  <dcterms:modified xsi:type="dcterms:W3CDTF">2023-11-03T09:18:47Z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