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59" r:id="rId5"/>
    <p:sldId id="261" r:id="rId6"/>
    <p:sldId id="266" r:id="rId7"/>
    <p:sldId id="269" r:id="rId8"/>
    <p:sldId id="270" r:id="rId9"/>
    <p:sldId id="271" r:id="rId10"/>
    <p:sldId id="272" r:id="rId11"/>
    <p:sldId id="273" r:id="rId12"/>
    <p:sldId id="274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4D1"/>
    <a:srgbClr val="88685E"/>
    <a:srgbClr val="63382B"/>
    <a:srgbClr val="9842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44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FA1426-6D09-4528-BDA2-072B102209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44B6A18-7F1F-49A9-AA2E-F131762296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C096EC-89FF-424C-8369-A70D4AD3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2BDC9D-12B7-4D74-A4A6-B8C39658C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5A3606-4BBD-4BD2-BBC3-5B63E7760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143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B2E4F4-B9D2-4E34-B7CA-8BC853685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5417C37-C14B-4B61-A661-D18FB7B58D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4174B0-39AE-4E8A-9F2F-2DE896818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23AAFE-23BF-442E-8595-012262AD1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9A8A1E-0E58-486F-9687-6E4EF4CE7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63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AC32129-DE8A-4097-AAC1-75A1FFFBD9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AB5ABEB-51CD-4B5F-A639-0D9B1A1FCF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D559D7-E64A-4C9B-9D0B-5332E2957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A69674-E2C9-48A1-9263-1ED988FCB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F881DA-0E00-4FBE-B654-4784A1777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948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887E62-9C58-41CC-9A6D-F794B2583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CA0DA7-5262-4B27-B349-DD5423D0C8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06C1B6-FCD0-4FDD-8606-7EAE80395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FB8912-5376-4B1F-93A0-1644B4BE7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A5F3C2-E613-4172-8986-573E0C279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563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F850F-FE93-46B1-B9C3-28047B27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B0C0F3-903B-4EAE-80AB-802A6411D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13E897-0A47-4EAF-8E29-A4D8469B7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B1B3F4-810A-497F-BEF1-88C444FB9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7AD7E3-7227-473A-A9C2-EEF73C05E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058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8B0B7C-0947-4DFB-AC60-E8BBA194D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748B2-9BAC-4FF6-93FF-2C9450DF8B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4E37432-B8A8-42C1-B335-515AC252ED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7CC634F-F2A0-4FB0-95BB-E0A6590C9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D74F42-E6C3-465B-94BE-E1E49F662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EC5401-8D45-479C-A8A0-6BD7E0B48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534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538F17-2A7A-4379-96D8-A905E389C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375911-C8FF-485E-9B17-10B45FDACF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CCA20E6-C730-42F6-8A96-204257B0BD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D41204-1F5E-408A-B2F3-AAEA8AFEF6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440367B-D89B-470D-B7B8-E9AFE2183D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725C334-D81C-4CD4-AEDA-E5887F552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58B6F07-96FC-45C8-9451-36D5EE51B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52344CA-04B2-4669-89D8-EBE208762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950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E5C47-9A82-420D-A88B-2A7DB326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0351B69-9ABF-4733-9B82-9B7F37BEE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B175460-0F50-44A2-83A2-5F12FAC71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AB06E7-F473-4E50-9A6C-746CE415A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136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A7DF668-D464-4891-BAFF-08CE29D15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CD3ED0D-9D09-4D54-B4A8-DE1AC2799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21D24A9-9B9D-4CC7-A9D7-27F35883D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671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55908C-B954-4647-9F58-D18C0AD32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0EC792-4F0C-4174-A5F7-9A322BF6F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687611-6C51-40B9-ADA1-E3C6912141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D7F7DE-2863-4898-B3CB-AAC6D9EAA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1053DB-8C9A-4FC9-9975-6E8E128A2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9594B8-8D1F-4371-A5CD-365E32844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055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5FA95-9B99-4748-BFEC-DC3863122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42CFFAC-C817-4D66-800B-564D75F76F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EDAC59-472A-4C69-83A8-CFF8237716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F0043B-B2CF-4960-83D8-A9F7B4B38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399AC79-802E-409C-A339-36E9124DB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5A259D-29E3-424C-97AA-0F9D98D4E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993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290A1D-2CBC-45D3-87BF-E17E74DB1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6FDFAE-85C9-4D08-A349-C60A04DEA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88C392-732F-463A-9B16-B682FC6B1C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7BAA6-A103-4D2B-BE35-097A3E02260A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208CF0-315C-4993-8331-C4F453FFC1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FB1CBA-26FD-4F9E-B8F7-35032F43F3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65E6D-8781-4C64-9C6B-CA7CC5862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44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rgbClr val="FFE4D1"/>
          </a:fgClr>
          <a:bgClr>
            <a:srgbClr val="63382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13D2A9-72C1-4915-AD0E-DD13EEA2C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10894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1B930F-584A-4948-8055-0ABB0B85BE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606" r="23377"/>
          <a:stretch/>
        </p:blipFill>
        <p:spPr>
          <a:xfrm>
            <a:off x="3406588" y="102036"/>
            <a:ext cx="5065059" cy="675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498CAD-ABB9-414C-904F-A5484017B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CAF289-1A45-4E70-BD86-419175B93D73}"/>
              </a:ext>
            </a:extLst>
          </p:cNvPr>
          <p:cNvSpPr txBox="1"/>
          <p:nvPr/>
        </p:nvSpPr>
        <p:spPr>
          <a:xfrm>
            <a:off x="528918" y="1166842"/>
            <a:ext cx="112865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0" dirty="0">
                <a:solidFill>
                  <a:srgbClr val="222222"/>
                </a:solidFill>
                <a:effectLst/>
                <a:highlight>
                  <a:srgbClr val="FFE4D1"/>
                </a:highlight>
                <a:latin typeface="Georgia" panose="02040502050405020303" pitchFamily="18" charset="0"/>
              </a:rPr>
              <a:t>4. Почему Троекуров, надменный в сношениях с людьми самого высшего звания, уважал старшего Дубровского? В чём проявлялось сходство Троекурова и Дубровского?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E4D1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172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498CAD-ABB9-414C-904F-A5484017B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CAF289-1A45-4E70-BD86-419175B93D73}"/>
              </a:ext>
            </a:extLst>
          </p:cNvPr>
          <p:cNvSpPr txBox="1"/>
          <p:nvPr/>
        </p:nvSpPr>
        <p:spPr>
          <a:xfrm>
            <a:off x="215151" y="1351508"/>
            <a:ext cx="1197684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0" dirty="0">
                <a:solidFill>
                  <a:srgbClr val="222222"/>
                </a:solidFill>
                <a:effectLst/>
                <a:highlight>
                  <a:srgbClr val="FFE4D1"/>
                </a:highlight>
                <a:latin typeface="Georgia" panose="02040502050405020303" pitchFamily="18" charset="0"/>
              </a:rPr>
              <a:t>5. Как характеризует А. Дубровского случай на псарне? Можно ли считать ссору Троекурова и Дубровского нечаянным случаем? Приведите доводы, подтверждающие вашу точку зрения.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E4D1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876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498CAD-ABB9-414C-904F-A5484017B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CAF289-1A45-4E70-BD86-419175B93D73}"/>
              </a:ext>
            </a:extLst>
          </p:cNvPr>
          <p:cNvSpPr txBox="1"/>
          <p:nvPr/>
        </p:nvSpPr>
        <p:spPr>
          <a:xfrm>
            <a:off x="2008096" y="2288652"/>
            <a:ext cx="7530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>
                <a:solidFill>
                  <a:srgbClr val="222222"/>
                </a:solidFill>
                <a:effectLst/>
                <a:highlight>
                  <a:srgbClr val="FFE4D1"/>
                </a:highlight>
                <a:latin typeface="Georgia" panose="02040502050405020303" pitchFamily="18" charset="0"/>
              </a:rPr>
              <a:t>Чтение второй главы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E4D1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063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498CAD-ABB9-414C-904F-A5484017B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CAF289-1A45-4E70-BD86-419175B93D73}"/>
              </a:ext>
            </a:extLst>
          </p:cNvPr>
          <p:cNvSpPr txBox="1"/>
          <p:nvPr/>
        </p:nvSpPr>
        <p:spPr>
          <a:xfrm>
            <a:off x="-313765" y="253664"/>
            <a:ext cx="80592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E4D1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AE8582-DDC5-408E-A127-AC9DF7440003}"/>
              </a:ext>
            </a:extLst>
          </p:cNvPr>
          <p:cNvSpPr txBox="1"/>
          <p:nvPr/>
        </p:nvSpPr>
        <p:spPr>
          <a:xfrm>
            <a:off x="510988" y="1918447"/>
            <a:ext cx="12801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Прочитать до </a:t>
            </a:r>
            <a:r>
              <a:rPr lang="en-US" sz="4400" b="1" dirty="0">
                <a:latin typeface="Arial Rounded MT Bold" panose="020F0704030504030204" pitchFamily="34" charset="0"/>
              </a:rPr>
              <a:t>V</a:t>
            </a:r>
            <a:r>
              <a:rPr lang="ru-RU" sz="4400" b="1" dirty="0"/>
              <a:t> главы (включительно) </a:t>
            </a:r>
          </a:p>
          <a:p>
            <a:r>
              <a:rPr lang="ru-RU" sz="4400" b="1" dirty="0"/>
              <a:t>+ задание в раздаточном материале </a:t>
            </a:r>
          </a:p>
        </p:txBody>
      </p:sp>
    </p:spTree>
    <p:extLst>
      <p:ext uri="{BB962C8B-B14F-4D97-AF65-F5344CB8AC3E}">
        <p14:creationId xmlns:p14="http://schemas.microsoft.com/office/powerpoint/2010/main" val="2818745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rgbClr val="FFE4D1"/>
          </a:fgClr>
          <a:bgClr>
            <a:srgbClr val="63382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13D2A9-72C1-4915-AD0E-DD13EEA2C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1089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5366EE-14FE-41E1-BF1A-0FD8B8B8CAF5}"/>
              </a:ext>
            </a:extLst>
          </p:cNvPr>
          <p:cNvSpPr txBox="1"/>
          <p:nvPr/>
        </p:nvSpPr>
        <p:spPr>
          <a:xfrm>
            <a:off x="2232212" y="3012141"/>
            <a:ext cx="79785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>
                <a:highlight>
                  <a:srgbClr val="FFE4D1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806862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0A31F9-5AB5-4B53-B051-69F64EE78D5B}"/>
              </a:ext>
            </a:extLst>
          </p:cNvPr>
          <p:cNvSpPr txBox="1"/>
          <p:nvPr/>
        </p:nvSpPr>
        <p:spPr>
          <a:xfrm>
            <a:off x="3814812" y="404260"/>
            <a:ext cx="4562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/>
              <a:t>Характеристика Троекурова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DAB516-55A0-4179-861D-66F043276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96938">
            <a:off x="399052" y="1416352"/>
            <a:ext cx="3522746" cy="26397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9E080C-41C5-4D12-B101-13CAE8F520DE}"/>
              </a:ext>
            </a:extLst>
          </p:cNvPr>
          <p:cNvSpPr txBox="1"/>
          <p:nvPr/>
        </p:nvSpPr>
        <p:spPr>
          <a:xfrm>
            <a:off x="4167739" y="1129205"/>
            <a:ext cx="7828530" cy="5324535"/>
          </a:xfrm>
          <a:prstGeom prst="rect">
            <a:avLst/>
          </a:prstGeom>
          <a:solidFill>
            <a:srgbClr val="88685E"/>
          </a:solidFill>
          <a:ln>
            <a:solidFill>
              <a:srgbClr val="63382B"/>
            </a:solidFill>
          </a:ln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«…в одном из своих поместий жил старинный русский барин, </a:t>
            </a:r>
            <a:r>
              <a:rPr lang="ru-RU" sz="2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Кирила</a:t>
            </a:r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Петрович Троекуров».</a:t>
            </a:r>
          </a:p>
          <a:p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«Его богатство, знатный род и связи давали ему большой вес в губерниях, где находилось его имение».</a:t>
            </a:r>
          </a:p>
          <a:p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«Никто не дерзал отказываться от его приглашения или в известные дни не являться с должным почтением в село Покровское».</a:t>
            </a:r>
          </a:p>
          <a:p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«Соседи рады были угождать малейшим его прихотям; губернские чиновники трепетали при его имени; </a:t>
            </a:r>
            <a:r>
              <a:rPr lang="ru-RU" sz="2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Кирила</a:t>
            </a:r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Петрович принимал знаки подобострастия как надлежащую дань…»</a:t>
            </a:r>
          </a:p>
          <a:p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«Избалованный всем, что только окружало его, он привык давать полную волю всем порывам пылкого своего нрава и всем затеям довольно ограниченного ума».</a:t>
            </a:r>
          </a:p>
          <a:p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«Всегдашние занятия Троекурова состояли… в проказах, ежедневно притом изобретаемых и жертвою коих бывал обыкновенно какой-нибудь новый знакомец; хотя и старинные приятели не всегда их избегали за исключением одного Андрея Гавриловича Дубровского».</a:t>
            </a:r>
          </a:p>
          <a:p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«Наплачется он у меня, узнает, каково идти на Троекурова!»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93B435-415E-41B6-8BED-EEE1848214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801" r="27602"/>
          <a:stretch/>
        </p:blipFill>
        <p:spPr>
          <a:xfrm rot="808808">
            <a:off x="1475202" y="3703625"/>
            <a:ext cx="1851712" cy="256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46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4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C9BA05-C42D-4E5F-A0C2-13BF71322507}"/>
              </a:ext>
            </a:extLst>
          </p:cNvPr>
          <p:cNvSpPr txBox="1"/>
          <p:nvPr/>
        </p:nvSpPr>
        <p:spPr>
          <a:xfrm>
            <a:off x="2096703" y="336883"/>
            <a:ext cx="7998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/>
              <a:t>Характеристика Андрея Гавриловича Дубровского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9ACA4D-FFFC-4BD0-894A-5313FF1B10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13991">
            <a:off x="465492" y="1235468"/>
            <a:ext cx="3262422" cy="2446817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81C7DB6D-99F6-4523-AFF4-4590412A05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2" t="11669" r="17026"/>
          <a:stretch/>
        </p:blipFill>
        <p:spPr bwMode="auto">
          <a:xfrm rot="484603">
            <a:off x="1426768" y="3375982"/>
            <a:ext cx="2304414" cy="292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755696-AE5A-43D2-AB8A-EC9BD2DF0E16}"/>
              </a:ext>
            </a:extLst>
          </p:cNvPr>
          <p:cNvSpPr txBox="1"/>
          <p:nvPr/>
        </p:nvSpPr>
        <p:spPr>
          <a:xfrm>
            <a:off x="4061862" y="994857"/>
            <a:ext cx="7998593" cy="5632311"/>
          </a:xfrm>
          <a:prstGeom prst="rect">
            <a:avLst/>
          </a:prstGeom>
          <a:solidFill>
            <a:srgbClr val="88685E"/>
          </a:solidFill>
          <a:ln>
            <a:solidFill>
              <a:srgbClr val="63382B"/>
            </a:solidFill>
          </a:ln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«…старинный дворянин».</a:t>
            </a:r>
          </a:p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«…не имел ни охоты, ни возможности сыпать около себя деньги…»</a:t>
            </a:r>
          </a:p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«…сельцо </a:t>
            </a:r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Кистенёвка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досталось ему по смерти покойного его родителя, что он владеет им по праву наследства…»</a:t>
            </a:r>
          </a:p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«…в залу вошёл, насилу передвигая ноги, старик высокого роста, бледный и худой, в халате и колпаке».</a:t>
            </a:r>
          </a:p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«…нетерпеливость и решительность его характера…»</a:t>
            </a:r>
          </a:p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«…человека столь горячего и неосмотрительного…»</a:t>
            </a:r>
          </a:p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Кирила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Петрович, узнав о том, предлагал ему своё покровительство, но Дубровский благодарил его и остался беден и независим…»</a:t>
            </a:r>
          </a:p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«Он был горячий охотник. Его состояние позволяло ему держать только двух гончих и одну свору борзых; он не мог удержаться от некоторой зависти при виде сего великолепного заведения».</a:t>
            </a:r>
          </a:p>
          <a:p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«Он очень плох, иногда заговаривается, и весь день сидит как дитя глупое…»</a:t>
            </a:r>
          </a:p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«Он силился с ним разговаривать, но мысли мешались в его голове, и слова не имели никакой связи».</a:t>
            </a:r>
          </a:p>
          <a:p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«Между тем здоровье Андрея Гавриловича час от часу становилось хуже. Владимир предвидел его скорое разрушение и не отходил от старика, впадшего в совершенное детство».</a:t>
            </a:r>
          </a:p>
        </p:txBody>
      </p:sp>
    </p:spTree>
    <p:extLst>
      <p:ext uri="{BB962C8B-B14F-4D97-AF65-F5344CB8AC3E}">
        <p14:creationId xmlns:p14="http://schemas.microsoft.com/office/powerpoint/2010/main" val="4270561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868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549FC8-5F3D-4E19-B692-2E814D3D6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07960"/>
          </a:xfrm>
          <a:prstGeom prst="rect">
            <a:avLst/>
          </a:prstGeom>
        </p:spPr>
      </p:pic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2ECA49D-846E-4CFA-BF4C-572F1D9B7E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350021"/>
              </p:ext>
            </p:extLst>
          </p:nvPr>
        </p:nvGraphicFramePr>
        <p:xfrm>
          <a:off x="573741" y="527159"/>
          <a:ext cx="11056785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7417">
                  <a:extLst>
                    <a:ext uri="{9D8B030D-6E8A-4147-A177-3AD203B41FA5}">
                      <a16:colId xmlns:a16="http://schemas.microsoft.com/office/drawing/2014/main" val="2045872228"/>
                    </a:ext>
                  </a:extLst>
                </a:gridCol>
                <a:gridCol w="3689684">
                  <a:extLst>
                    <a:ext uri="{9D8B030D-6E8A-4147-A177-3AD203B41FA5}">
                      <a16:colId xmlns:a16="http://schemas.microsoft.com/office/drawing/2014/main" val="3234807244"/>
                    </a:ext>
                  </a:extLst>
                </a:gridCol>
                <a:gridCol w="3689684">
                  <a:extLst>
                    <a:ext uri="{9D8B030D-6E8A-4147-A177-3AD203B41FA5}">
                      <a16:colId xmlns:a16="http://schemas.microsoft.com/office/drawing/2014/main" val="3564293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rgbClr val="63382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Троекуров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rgbClr val="63382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Дубровский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69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Положение в обществе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344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Звание, чин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0634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Материальное положение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611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Семейное положение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067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Черты характера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4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865662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18C477-DAC8-4331-A68B-969BA178F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381" y="3719362"/>
            <a:ext cx="3215640" cy="321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21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498CAD-ABB9-414C-904F-A5484017B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CAF289-1A45-4E70-BD86-419175B93D73}"/>
              </a:ext>
            </a:extLst>
          </p:cNvPr>
          <p:cNvSpPr txBox="1"/>
          <p:nvPr/>
        </p:nvSpPr>
        <p:spPr>
          <a:xfrm>
            <a:off x="2008096" y="2288652"/>
            <a:ext cx="7530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>
                <a:solidFill>
                  <a:srgbClr val="222222"/>
                </a:solidFill>
                <a:effectLst/>
                <a:highlight>
                  <a:srgbClr val="FFE4D1"/>
                </a:highlight>
                <a:latin typeface="Georgia" panose="02040502050405020303" pitchFamily="18" charset="0"/>
              </a:rPr>
              <a:t>Размышляем о прочитанном</a:t>
            </a:r>
            <a:r>
              <a:rPr lang="ru-RU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E4D1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5735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498CAD-ABB9-414C-904F-A5484017B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CAF289-1A45-4E70-BD86-419175B93D73}"/>
              </a:ext>
            </a:extLst>
          </p:cNvPr>
          <p:cNvSpPr txBox="1"/>
          <p:nvPr/>
        </p:nvSpPr>
        <p:spPr>
          <a:xfrm>
            <a:off x="1326776" y="1997839"/>
            <a:ext cx="92784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0" dirty="0">
                <a:solidFill>
                  <a:srgbClr val="222222"/>
                </a:solidFill>
                <a:effectLst/>
                <a:highlight>
                  <a:srgbClr val="FFE4D1"/>
                </a:highlight>
                <a:latin typeface="Georgia" panose="02040502050405020303" pitchFamily="18" charset="0"/>
              </a:rPr>
              <a:t>1. Что давало Троекурову большой вес в губерниях?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E4D1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130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498CAD-ABB9-414C-904F-A5484017B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CAF289-1A45-4E70-BD86-419175B93D73}"/>
              </a:ext>
            </a:extLst>
          </p:cNvPr>
          <p:cNvSpPr txBox="1"/>
          <p:nvPr/>
        </p:nvSpPr>
        <p:spPr>
          <a:xfrm>
            <a:off x="313764" y="1536174"/>
            <a:ext cx="115644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0" dirty="0">
                <a:solidFill>
                  <a:srgbClr val="222222"/>
                </a:solidFill>
                <a:effectLst/>
                <a:highlight>
                  <a:srgbClr val="FFE4D1"/>
                </a:highlight>
                <a:latin typeface="Georgia" panose="02040502050405020303" pitchFamily="18" charset="0"/>
              </a:rPr>
              <a:t>2. Как относились к нему помещики-соседи, губернские чиновники? Чем можно объяснить грубость и своенравие Троекурова?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E4D1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90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498CAD-ABB9-414C-904F-A5484017B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CAF289-1A45-4E70-BD86-419175B93D73}"/>
              </a:ext>
            </a:extLst>
          </p:cNvPr>
          <p:cNvSpPr txBox="1"/>
          <p:nvPr/>
        </p:nvSpPr>
        <p:spPr>
          <a:xfrm>
            <a:off x="1389529" y="1536174"/>
            <a:ext cx="901849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0" dirty="0">
                <a:solidFill>
                  <a:srgbClr val="222222"/>
                </a:solidFill>
                <a:effectLst/>
                <a:highlight>
                  <a:srgbClr val="FFE4D1"/>
                </a:highlight>
                <a:latin typeface="Georgia" panose="02040502050405020303" pitchFamily="18" charset="0"/>
              </a:rPr>
              <a:t>3. Каким человеком был </a:t>
            </a:r>
            <a:r>
              <a:rPr lang="ru-RU" sz="4800" b="1" i="0" dirty="0" err="1">
                <a:solidFill>
                  <a:srgbClr val="222222"/>
                </a:solidFill>
                <a:effectLst/>
                <a:highlight>
                  <a:srgbClr val="FFE4D1"/>
                </a:highlight>
                <a:latin typeface="Georgia" panose="02040502050405020303" pitchFamily="18" charset="0"/>
              </a:rPr>
              <a:t>Кирила</a:t>
            </a:r>
            <a:r>
              <a:rPr lang="ru-RU" sz="4800" b="1" i="0" dirty="0">
                <a:solidFill>
                  <a:srgbClr val="222222"/>
                </a:solidFill>
                <a:effectLst/>
                <a:highlight>
                  <a:srgbClr val="FFE4D1"/>
                </a:highlight>
                <a:latin typeface="Georgia" panose="02040502050405020303" pitchFamily="18" charset="0"/>
              </a:rPr>
              <a:t> Петрович в домашнем быту? Из чего состояли его всегдашние занятия?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E4D1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1774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3203</TotalTime>
  <Words>494</Words>
  <Application>Microsoft Office PowerPoint</Application>
  <PresentationFormat>Широкоэкранный</PresentationFormat>
  <Paragraphs>39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Arial Rounded MT Bold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А.С. Пушкин «Дубровский»</dc:title>
  <dc:creator>Misqoozi</dc:creator>
  <cp:lastModifiedBy>Ганджалов Сухроб</cp:lastModifiedBy>
  <cp:revision>37</cp:revision>
  <dcterms:created xsi:type="dcterms:W3CDTF">2023-11-01T20:56:12Z</dcterms:created>
  <dcterms:modified xsi:type="dcterms:W3CDTF">2023-11-19T07:23:59Z</dcterms:modified>
</cp:coreProperties>
</file>