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11" r:id="rId2"/>
    <p:sldId id="295" r:id="rId3"/>
    <p:sldId id="296" r:id="rId4"/>
    <p:sldId id="293" r:id="rId5"/>
    <p:sldId id="294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3" r:id="rId17"/>
  </p:sldIdLst>
  <p:sldSz cx="9144000" cy="6858000" type="screen4x3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2933" autoAdjust="0"/>
  </p:normalViewPr>
  <p:slideViewPr>
    <p:cSldViewPr>
      <p:cViewPr varScale="1">
        <p:scale>
          <a:sx n="79" d="100"/>
          <a:sy n="79" d="100"/>
        </p:scale>
        <p:origin x="989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AD91E-24CB-A64B-8EDB-87B658C18E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3BA512-4816-B142-AAC8-CA68BE3F9A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51926F-0B11-DE4E-803D-80AA84F1D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8F3A2-8511-A346-B802-294517B60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6BEE3-1017-124B-9535-181DB5F5F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EB7BAA-C1E1-A343-93BA-738666616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3E7ABC1-8AF5-074E-8D5E-B807517AF0D2}"/>
              </a:ext>
            </a:extLst>
          </p:cNvPr>
          <p:cNvSpPr/>
          <p:nvPr/>
        </p:nvSpPr>
        <p:spPr>
          <a:xfrm>
            <a:off x="1521526" y="1821822"/>
            <a:ext cx="6100949" cy="3111335"/>
          </a:xfrm>
          <a:prstGeom prst="roundRect">
            <a:avLst>
              <a:gd name="adj" fmla="val 9033"/>
            </a:avLst>
          </a:prstGeom>
          <a:gradFill flip="none" rotWithShape="1">
            <a:gsLst>
              <a:gs pos="0">
                <a:srgbClr val="C6969E"/>
              </a:gs>
              <a:gs pos="100000">
                <a:srgbClr val="B48C70"/>
              </a:gs>
            </a:gsLst>
            <a:lin ang="13500000" scaled="1"/>
            <a:tileRect/>
          </a:gradFill>
          <a:ln w="38100">
            <a:solidFill>
              <a:srgbClr val="587790"/>
            </a:solidFill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1350"/>
          </a:p>
        </p:txBody>
      </p:sp>
    </p:spTree>
    <p:extLst>
      <p:ext uri="{BB962C8B-B14F-4D97-AF65-F5344CB8AC3E}">
        <p14:creationId xmlns:p14="http://schemas.microsoft.com/office/powerpoint/2010/main" val="3562010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93F27-98D2-2448-8E09-B3CBA18E2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F2A33B-D078-6340-BA81-2FFB020C91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E6F43-D35A-3447-A5BF-F5F471DDA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A4B20-616B-4047-BFFA-91FA764D0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1F95EB-3154-694A-950C-158FD5FBF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796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16A7CD-8B61-5749-91F5-84CF1D4E85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B5CF7E-C246-5640-B642-20B1628A29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B607E1-3A53-9649-B805-3CEF7D14E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1C21E-EDB3-9B4D-91CA-37E189D4A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844D7-A3B3-DD40-ADB7-CAB0410DC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370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5D522-5C18-3744-BD1F-9795D61DC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876328-2620-5E41-9622-2515BAA0F8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CBBC6-F924-5940-B171-F2305B769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38D0D-479F-5344-9CBE-E1F3A4B9A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8A8A66-73BC-AC40-BB7E-56BCF6D3D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024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CA0B1-F822-DD41-9DA4-21AD02387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0B8D6D-6037-2444-8106-4D06BFBF5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62C8C-90FA-6846-8D1C-AB14D2569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05609-7C36-0045-B5B8-5EC0559C1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323D8-CD3B-5347-AEE9-B387AC24C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712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31536-1EA3-464E-A21C-F51F2C251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C96F7-4797-5D4A-BCD1-48804CE3D1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9010CF-7C8D-4E4F-9176-B8DE867125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73C5E8-445D-2747-BFC9-FAA5AE2C8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EC9DAF-B248-444F-A944-BE81CD9A7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3D44DA-BDB6-1E45-9D7E-EBFA30CBE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026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120AB-7C40-1840-9295-F8F18C00D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606F6-AFB0-414F-98E4-765F1DF78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D91330-E856-7B4A-B9B5-8992724C7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FF1B09-1D9A-2B42-BF3E-552A056D11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0F4D83-4C54-8343-8FF5-00C785E535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C8AF76-5C47-6045-A8D7-AFDB5766C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4A72F9-9822-1C4D-A239-DEDEC89CE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F9287F-2190-9742-A485-1823B7D0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68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FD9C-AA58-EE46-A368-EC8FC3453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152804-6593-184D-8056-57BD3498A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47F66B-7BF8-274B-992A-3CC7C2CEB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59375D-7635-9B4A-BBE5-CDA2D29F8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225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A9D3E3-4A78-AD42-B521-5B6CFCF9E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134B79-1C27-B54B-B6AA-D8AFC34A1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7C7B1-1BDD-9A45-ADC7-CAF341BF9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60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9CF9-6C89-324B-AD32-17F0C1FB9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00B4A4-91B7-8146-8F7F-D70782E38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EEA8D-9248-6742-A23A-B6740D6B9C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25532B-A8A0-5F44-B0D8-A3F34BF57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AE01D6-EBFB-C148-98BC-178943B79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AC120-41C2-4A4E-B2E2-430689791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67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A2645-9361-BE4C-BF73-920D00D35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967006-1F5F-9146-AB79-EA5C5A4250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EDD1B8-DF97-5A42-BA5F-E61A4B6E7D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0C0542-C768-E046-B417-CE9292581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672671-D848-AE4C-B31A-A04437AFC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68CD82-6A0E-B241-AAEC-BFC830C0F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844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CE2F319-5EB0-A74B-A7F6-B33404572DF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125A1D-8792-B044-9FCB-DA9381058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2C93DC-509F-2F44-8CAB-F423F9CE72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D5AC4-62C3-7142-B24A-B5E4E14956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F719D-A176-474D-A80D-70E17280F5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3CDE1-B3F1-3B48-83A7-5233F2B98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F027165E-7D54-DA48-A1D7-AD5938A18BA3}"/>
              </a:ext>
            </a:extLst>
          </p:cNvPr>
          <p:cNvSpPr/>
          <p:nvPr/>
        </p:nvSpPr>
        <p:spPr>
          <a:xfrm>
            <a:off x="281111" y="341395"/>
            <a:ext cx="8581778" cy="6175210"/>
          </a:xfrm>
          <a:prstGeom prst="roundRect">
            <a:avLst>
              <a:gd name="adj" fmla="val 4033"/>
            </a:avLst>
          </a:prstGeom>
          <a:gradFill flip="none" rotWithShape="1">
            <a:gsLst>
              <a:gs pos="0">
                <a:srgbClr val="C6969E"/>
              </a:gs>
              <a:gs pos="100000">
                <a:srgbClr val="B48C70"/>
              </a:gs>
            </a:gsLst>
            <a:lin ang="13500000" scaled="1"/>
            <a:tileRect/>
          </a:gradFill>
          <a:ln w="38100">
            <a:solidFill>
              <a:srgbClr val="587790"/>
            </a:solidFill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sz="1350"/>
          </a:p>
        </p:txBody>
      </p:sp>
    </p:spTree>
    <p:extLst>
      <p:ext uri="{BB962C8B-B14F-4D97-AF65-F5344CB8AC3E}">
        <p14:creationId xmlns:p14="http://schemas.microsoft.com/office/powerpoint/2010/main" val="279430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12" Type="http://schemas.openxmlformats.org/officeDocument/2006/relationships/image" Target="../media/image58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57.png"/><Relationship Id="rId5" Type="http://schemas.openxmlformats.org/officeDocument/2006/relationships/image" Target="../media/image51.jpeg"/><Relationship Id="rId15" Type="http://schemas.openxmlformats.org/officeDocument/2006/relationships/image" Target="../media/image61.jpeg"/><Relationship Id="rId10" Type="http://schemas.openxmlformats.org/officeDocument/2006/relationships/image" Target="../media/image56.png"/><Relationship Id="rId4" Type="http://schemas.openxmlformats.org/officeDocument/2006/relationships/image" Target="../media/image50.jpeg"/><Relationship Id="rId9" Type="http://schemas.openxmlformats.org/officeDocument/2006/relationships/image" Target="../media/image55.jpeg"/><Relationship Id="rId1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png"/><Relationship Id="rId7" Type="http://schemas.openxmlformats.org/officeDocument/2006/relationships/image" Target="../media/image67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png"/><Relationship Id="rId10" Type="http://schemas.openxmlformats.org/officeDocument/2006/relationships/image" Target="../media/image70.jpeg"/><Relationship Id="rId4" Type="http://schemas.openxmlformats.org/officeDocument/2006/relationships/image" Target="../media/image64.png"/><Relationship Id="rId9" Type="http://schemas.openxmlformats.org/officeDocument/2006/relationships/image" Target="../media/image6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image" Target="../media/image73.jpeg"/><Relationship Id="rId7" Type="http://schemas.openxmlformats.org/officeDocument/2006/relationships/image" Target="../media/image77.png"/><Relationship Id="rId12" Type="http://schemas.openxmlformats.org/officeDocument/2006/relationships/image" Target="../media/image82.jpeg"/><Relationship Id="rId2" Type="http://schemas.openxmlformats.org/officeDocument/2006/relationships/image" Target="../media/image72.jpeg"/><Relationship Id="rId16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11" Type="http://schemas.openxmlformats.org/officeDocument/2006/relationships/image" Target="../media/image81.jpeg"/><Relationship Id="rId5" Type="http://schemas.openxmlformats.org/officeDocument/2006/relationships/image" Target="../media/image75.jpeg"/><Relationship Id="rId15" Type="http://schemas.openxmlformats.org/officeDocument/2006/relationships/image" Target="../media/image85.png"/><Relationship Id="rId10" Type="http://schemas.openxmlformats.org/officeDocument/2006/relationships/image" Target="../media/image80.png"/><Relationship Id="rId4" Type="http://schemas.openxmlformats.org/officeDocument/2006/relationships/image" Target="../media/image74.jpeg"/><Relationship Id="rId9" Type="http://schemas.openxmlformats.org/officeDocument/2006/relationships/image" Target="../media/image79.png"/><Relationship Id="rId14" Type="http://schemas.openxmlformats.org/officeDocument/2006/relationships/image" Target="../media/image8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13" Type="http://schemas.openxmlformats.org/officeDocument/2006/relationships/image" Target="../media/image98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12" Type="http://schemas.openxmlformats.org/officeDocument/2006/relationships/image" Target="../media/image97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11" Type="http://schemas.openxmlformats.org/officeDocument/2006/relationships/image" Target="../media/image96.jpeg"/><Relationship Id="rId5" Type="http://schemas.openxmlformats.org/officeDocument/2006/relationships/image" Target="../media/image90.png"/><Relationship Id="rId10" Type="http://schemas.openxmlformats.org/officeDocument/2006/relationships/image" Target="../media/image95.jpeg"/><Relationship Id="rId4" Type="http://schemas.openxmlformats.org/officeDocument/2006/relationships/image" Target="../media/image89.png"/><Relationship Id="rId9" Type="http://schemas.openxmlformats.org/officeDocument/2006/relationships/image" Target="../media/image9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1DA756-E7AE-59B2-205E-C5A7E8AB5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364A9F-C04A-F649-E7C1-99DB249694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47E4A7C-8A6E-C4AD-D498-208323DDC089}"/>
              </a:ext>
            </a:extLst>
          </p:cNvPr>
          <p:cNvSpPr/>
          <p:nvPr/>
        </p:nvSpPr>
        <p:spPr>
          <a:xfrm>
            <a:off x="251520" y="260648"/>
            <a:ext cx="8640960" cy="6336704"/>
          </a:xfrm>
          <a:prstGeom prst="roundRect">
            <a:avLst>
              <a:gd name="adj" fmla="val 6446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2" descr="C:\Users\user\Downloads\виктрвна.jpg">
            <a:extLst>
              <a:ext uri="{FF2B5EF4-FFF2-40B4-BE49-F238E27FC236}">
                <a16:creationId xmlns:a16="http://schemas.microsoft.com/office/drawing/2014/main" id="{5B062421-FD03-4417-55BF-411BFE873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405236"/>
            <a:ext cx="3834318" cy="27697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815727-0F87-B06F-2502-092F22F8830E}"/>
              </a:ext>
            </a:extLst>
          </p:cNvPr>
          <p:cNvSpPr txBox="1"/>
          <p:nvPr/>
        </p:nvSpPr>
        <p:spPr>
          <a:xfrm>
            <a:off x="431540" y="379569"/>
            <a:ext cx="82809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Губернаторский конкурс профессионального мастерства на звание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«Лучший работник культуры года» .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Номинация </a:t>
            </a:r>
            <a:r>
              <a:rPr lang="en-US" dirty="0">
                <a:solidFill>
                  <a:srgbClr val="002060"/>
                </a:solidFill>
              </a:rPr>
              <a:t>“</a:t>
            </a:r>
            <a:r>
              <a:rPr lang="ru-RU" dirty="0">
                <a:solidFill>
                  <a:srgbClr val="002060"/>
                </a:solidFill>
              </a:rPr>
              <a:t>Лучший клубный работник</a:t>
            </a:r>
            <a:r>
              <a:rPr lang="en-US" dirty="0">
                <a:solidFill>
                  <a:srgbClr val="002060"/>
                </a:solidFill>
              </a:rPr>
              <a:t>”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0C93A60-3CE6-F449-218C-3200941A6263}"/>
              </a:ext>
            </a:extLst>
          </p:cNvPr>
          <p:cNvSpPr/>
          <p:nvPr/>
        </p:nvSpPr>
        <p:spPr>
          <a:xfrm>
            <a:off x="395536" y="4539556"/>
            <a:ext cx="8352928" cy="1464231"/>
          </a:xfrm>
          <a:prstGeom prst="roundRect">
            <a:avLst/>
          </a:prstGeom>
          <a:gradFill>
            <a:gsLst>
              <a:gs pos="64000">
                <a:srgbClr val="C5D9FF">
                  <a:alpha val="43000"/>
                </a:srgbClr>
              </a:gs>
              <a:gs pos="21000">
                <a:schemeClr val="accent1">
                  <a:tint val="50000"/>
                  <a:satMod val="300000"/>
                  <a:alpha val="33000"/>
                </a:schemeClr>
              </a:gs>
              <a:gs pos="70000">
                <a:schemeClr val="accent1">
                  <a:tint val="37000"/>
                  <a:satMod val="300000"/>
                  <a:alpha val="34000"/>
                </a:schemeClr>
              </a:gs>
              <a:gs pos="52000">
                <a:srgbClr val="C2D7FF">
                  <a:alpha val="68000"/>
                </a:srgbClr>
              </a:gs>
              <a:gs pos="83000">
                <a:schemeClr val="accent1">
                  <a:tint val="15000"/>
                  <a:satMod val="350000"/>
                  <a:lumMod val="96000"/>
                  <a:alpha val="41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err="1">
                <a:solidFill>
                  <a:srgbClr val="002060"/>
                </a:solidFill>
              </a:rPr>
              <a:t>Старжинская</a:t>
            </a:r>
            <a:r>
              <a:rPr lang="ru-RU" sz="2000" dirty="0">
                <a:solidFill>
                  <a:srgbClr val="002060"/>
                </a:solidFill>
              </a:rPr>
              <a:t> Марина Викторовна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Заведующая Филиалом МФКЦ - сельского Дома культуры с. </a:t>
            </a:r>
            <a:r>
              <a:rPr lang="ru-RU" sz="2000" dirty="0" err="1">
                <a:solidFill>
                  <a:srgbClr val="002060"/>
                </a:solidFill>
              </a:rPr>
              <a:t>Шумановка</a:t>
            </a:r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МБУК «Многофункционального культурного центра Немецкого национального района Алтайского края»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5ED0102-9645-47BA-21EF-B34A7A95415C}"/>
              </a:ext>
            </a:extLst>
          </p:cNvPr>
          <p:cNvSpPr/>
          <p:nvPr/>
        </p:nvSpPr>
        <p:spPr>
          <a:xfrm>
            <a:off x="4572000" y="2345149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Культура – это вовсе не работа,</a:t>
            </a:r>
          </a:p>
          <a:p>
            <a:pPr algn="ctr"/>
            <a:r>
              <a:rPr lang="ru-RU" sz="2400" dirty="0"/>
              <a:t>Культура – это состояние души</a:t>
            </a:r>
          </a:p>
        </p:txBody>
      </p:sp>
    </p:spTree>
    <p:extLst>
      <p:ext uri="{BB962C8B-B14F-4D97-AF65-F5344CB8AC3E}">
        <p14:creationId xmlns:p14="http://schemas.microsoft.com/office/powerpoint/2010/main" val="3641017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D9EF9-1405-5691-EE35-E81CB794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59618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Мои награды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DF0ECD-65D1-389B-399F-52E068A7B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36290"/>
            <a:ext cx="7886700" cy="4940673"/>
          </a:xfrm>
        </p:spPr>
        <p:txBody>
          <a:bodyPr>
            <a:normAutofit fontScale="47500" lnSpcReduction="20000"/>
          </a:bodyPr>
          <a:lstStyle/>
          <a:p>
            <a:r>
              <a:rPr lang="ru-RU" sz="3400" b="1" dirty="0">
                <a:solidFill>
                  <a:schemeClr val="bg1"/>
                </a:solidFill>
                <a:ea typeface="Calibri"/>
                <a:cs typeface="Times New Roman"/>
              </a:rPr>
              <a:t>БЛАГОДАРНОСТЬ МИНИСТРА КУЛЬТУРЫ АЛТАЙСКОГО КРАЯ </a:t>
            </a:r>
            <a:r>
              <a:rPr lang="ru-RU" sz="3400" dirty="0">
                <a:solidFill>
                  <a:schemeClr val="bg1"/>
                </a:solidFill>
                <a:ea typeface="Calibri"/>
                <a:cs typeface="Times New Roman"/>
              </a:rPr>
              <a:t>за многолетний добросовестный труд и личный вклад в развитие культуры в крае. </a:t>
            </a:r>
          </a:p>
          <a:p>
            <a:r>
              <a:rPr lang="ru-RU" sz="3400" dirty="0">
                <a:solidFill>
                  <a:schemeClr val="bg1"/>
                </a:solidFill>
                <a:ea typeface="Calibri"/>
                <a:cs typeface="Times New Roman"/>
              </a:rPr>
              <a:t>Присвоение звания ВЕТЕРАН ТРУДА Алтайского края</a:t>
            </a:r>
          </a:p>
          <a:p>
            <a:r>
              <a:rPr lang="ru-RU" sz="3400" b="1" dirty="0">
                <a:solidFill>
                  <a:schemeClr val="bg1"/>
                </a:solidFill>
                <a:ea typeface="Calibri"/>
                <a:cs typeface="Times New Roman"/>
              </a:rPr>
              <a:t>ПОЧЁТНАЯ ГРАМОТА Администрации Немецкого национального района </a:t>
            </a:r>
            <a:r>
              <a:rPr lang="ru-RU" sz="3400" dirty="0">
                <a:solidFill>
                  <a:schemeClr val="bg1"/>
                </a:solidFill>
                <a:ea typeface="Calibri"/>
                <a:cs typeface="Times New Roman"/>
              </a:rPr>
              <a:t>за многолетний добросовестный труд и в связи с 30-летием со дня воссоздания Немецкого национального района.</a:t>
            </a:r>
          </a:p>
          <a:p>
            <a:r>
              <a:rPr lang="ru-RU" sz="3400" b="1" dirty="0">
                <a:solidFill>
                  <a:schemeClr val="bg1"/>
                </a:solidFill>
                <a:ea typeface="Calibri"/>
                <a:cs typeface="Times New Roman"/>
              </a:rPr>
              <a:t>ГРАМОТА Управление по культуре, физической культуре и спорту Администрации Немецкого национального района </a:t>
            </a:r>
            <a:r>
              <a:rPr lang="ru-RU" sz="3400" dirty="0">
                <a:solidFill>
                  <a:schemeClr val="bg1"/>
                </a:solidFill>
                <a:ea typeface="Calibri"/>
                <a:cs typeface="Times New Roman"/>
              </a:rPr>
              <a:t>за многолетний добросовестный труд, творческий подход, личный вклад в развитие культуры Немецкого национального района</a:t>
            </a:r>
          </a:p>
          <a:p>
            <a:r>
              <a:rPr lang="ru-RU" sz="3400" b="1" dirty="0">
                <a:solidFill>
                  <a:schemeClr val="bg1"/>
                </a:solidFill>
                <a:ea typeface="Calibri"/>
                <a:cs typeface="Times New Roman"/>
              </a:rPr>
              <a:t>ГРАМОТА</a:t>
            </a:r>
            <a:r>
              <a:rPr lang="ru-RU" sz="3400" dirty="0">
                <a:solidFill>
                  <a:schemeClr val="bg1"/>
                </a:solidFill>
                <a:ea typeface="Calibri"/>
                <a:cs typeface="Times New Roman"/>
              </a:rPr>
              <a:t> за активное участие в Районном фестивале художественного творчества инвалидов и детей с ограниченными возможностями «Вместе мы сможем больше»</a:t>
            </a:r>
          </a:p>
          <a:p>
            <a:r>
              <a:rPr lang="ru-RU" sz="3400" b="1" dirty="0">
                <a:solidFill>
                  <a:schemeClr val="bg1"/>
                </a:solidFill>
                <a:ea typeface="Calibri"/>
                <a:cs typeface="Times New Roman"/>
              </a:rPr>
              <a:t>БЛАГОДАРСТВЕННОЕ ПИСЬМО Центра культурно-делового сотрудничества «Немцы Алтая»- </a:t>
            </a:r>
            <a:r>
              <a:rPr lang="ru-RU" sz="3400" dirty="0">
                <a:solidFill>
                  <a:schemeClr val="bg1"/>
                </a:solidFill>
                <a:ea typeface="Calibri"/>
                <a:cs typeface="Times New Roman"/>
              </a:rPr>
              <a:t>за многолетнее сотрудничество и реализацию проектов по сохранению и развитию немецкой культуры, национальной самобытности, обычаев и традиций российских немцев.</a:t>
            </a:r>
          </a:p>
          <a:p>
            <a:r>
              <a:rPr lang="ru-RU" sz="3400" b="1" dirty="0">
                <a:solidFill>
                  <a:schemeClr val="bg1"/>
                </a:solidFill>
                <a:ea typeface="Calibri"/>
                <a:cs typeface="Times New Roman"/>
              </a:rPr>
              <a:t>ДИПЛОМ 3 МЕСТО ПОБЕДИТЕЛЯ</a:t>
            </a:r>
            <a:r>
              <a:rPr lang="ru-RU" sz="3400" dirty="0">
                <a:solidFill>
                  <a:schemeClr val="bg1"/>
                </a:solidFill>
                <a:ea typeface="Calibri"/>
                <a:cs typeface="Times New Roman"/>
              </a:rPr>
              <a:t> </a:t>
            </a:r>
            <a:r>
              <a:rPr lang="ru-RU" sz="3400" b="1" dirty="0">
                <a:solidFill>
                  <a:schemeClr val="bg1"/>
                </a:solidFill>
                <a:ea typeface="Calibri"/>
                <a:cs typeface="Times New Roman"/>
              </a:rPr>
              <a:t>творческого конкурса сотрудников Центров немецкой культуры </a:t>
            </a:r>
            <a:r>
              <a:rPr lang="ru-RU" sz="3400" dirty="0">
                <a:solidFill>
                  <a:schemeClr val="bg1"/>
                </a:solidFill>
                <a:ea typeface="Calibri"/>
                <a:cs typeface="Times New Roman"/>
              </a:rPr>
              <a:t>Алтайского края- с присвоением звания «Лучший сотрудник Центра немецкой культуры Алтайского края. Номинация : «Лучший руководитель ЦНК».</a:t>
            </a:r>
          </a:p>
          <a:p>
            <a:r>
              <a:rPr lang="ru-RU" sz="3400" b="1" dirty="0">
                <a:solidFill>
                  <a:schemeClr val="bg1"/>
                </a:solidFill>
                <a:ea typeface="Calibri"/>
                <a:cs typeface="Times New Roman"/>
              </a:rPr>
              <a:t>БЛАГОДАРСТВЕННОЕ ПИСЬМО </a:t>
            </a:r>
            <a:r>
              <a:rPr lang="ru-RU" sz="3400" dirty="0">
                <a:solidFill>
                  <a:schemeClr val="bg1"/>
                </a:solidFill>
                <a:ea typeface="Calibri"/>
                <a:cs typeface="Times New Roman"/>
              </a:rPr>
              <a:t>Общественной организации «Краевая Национально- Культурная Автономия Немцев Алтая»- за популяризацию культуры и традиций российских немцев, за участие в выставке – презентации, посвящённой культуре и традициям российских немцев, в рамках </a:t>
            </a:r>
            <a:r>
              <a:rPr lang="ru-RU" sz="3400" b="1" dirty="0">
                <a:solidFill>
                  <a:schemeClr val="bg1"/>
                </a:solidFill>
                <a:ea typeface="Calibri"/>
                <a:cs typeface="Times New Roman"/>
              </a:rPr>
              <a:t>Х Всероссийского фестиваля традиционной культуры «День России на Бирюзовой Катуни». </a:t>
            </a:r>
          </a:p>
          <a:p>
            <a:endParaRPr lang="ru-RU" sz="2400" dirty="0"/>
          </a:p>
          <a:p>
            <a:endParaRPr lang="ru-RU" dirty="0"/>
          </a:p>
        </p:txBody>
      </p:sp>
      <p:pic>
        <p:nvPicPr>
          <p:cNvPr id="8" name="Picture 8" descr="C:\Users\МАРИНА\Downloads\IMG_20240128_142958.jpg">
            <a:extLst>
              <a:ext uri="{FF2B5EF4-FFF2-40B4-BE49-F238E27FC236}">
                <a16:creationId xmlns:a16="http://schemas.microsoft.com/office/drawing/2014/main" id="{E4BFBD2D-C98C-E2A0-0187-826AD81C0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81548" y="1765073"/>
            <a:ext cx="4601445" cy="374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ownloads\презентация культура 25-HB-2024\133355.JPG">
            <a:extLst>
              <a:ext uri="{FF2B5EF4-FFF2-40B4-BE49-F238E27FC236}">
                <a16:creationId xmlns:a16="http://schemas.microsoft.com/office/drawing/2014/main" id="{3FF164CE-D5A4-C56D-1D64-27656D4F9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052973" y="1369065"/>
            <a:ext cx="3458596" cy="454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2A0165F-07D2-FCCB-7F1B-E59C8F3E0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552" y="1361020"/>
            <a:ext cx="2953436" cy="4556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FD23BA1B-5C89-8587-A3CF-196B61CE2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272" y="1374719"/>
            <a:ext cx="3311996" cy="458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C:\Users\МАРИНА\Downloads\IMG_20240129_013542.jpg">
            <a:extLst>
              <a:ext uri="{FF2B5EF4-FFF2-40B4-BE49-F238E27FC236}">
                <a16:creationId xmlns:a16="http://schemas.microsoft.com/office/drawing/2014/main" id="{F2F7D17E-8A2D-06C2-830E-706F48659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98129" y="2021930"/>
            <a:ext cx="4568282" cy="316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>
            <a:extLst>
              <a:ext uri="{FF2B5EF4-FFF2-40B4-BE49-F238E27FC236}">
                <a16:creationId xmlns:a16="http://schemas.microsoft.com/office/drawing/2014/main" id="{3BBED480-4F27-9E5F-7A71-12E77821C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552" y="1376887"/>
            <a:ext cx="2953436" cy="461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C:\Users\МАРИНА\Downloads\IMG_20240128_155501.jpg">
            <a:extLst>
              <a:ext uri="{FF2B5EF4-FFF2-40B4-BE49-F238E27FC236}">
                <a16:creationId xmlns:a16="http://schemas.microsoft.com/office/drawing/2014/main" id="{55595F23-DE77-EE96-C2BF-BFA391B87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71851"/>
            <a:ext cx="2692348" cy="4574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85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80E2E-C2E0-28CD-9E06-AFECDB648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78" y="500062"/>
            <a:ext cx="7886700" cy="132556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Участие в межрегиональных фестивалях: Дни России на Бирюзовой Катуни, Перекрёсток культур, Немецкая слобода, Дни немецкой культуры в Барнауле.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Picture 2" descr="C:\Users\user\Downloads\презентация культура 25-HB-2024\132606.JPG">
            <a:extLst>
              <a:ext uri="{FF2B5EF4-FFF2-40B4-BE49-F238E27FC236}">
                <a16:creationId xmlns:a16="http://schemas.microsoft.com/office/drawing/2014/main" id="{2CC0D7F3-052D-1284-CC02-5CBB96741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672830" y="1716287"/>
            <a:ext cx="1584175" cy="208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24506A-E238-5746-06FC-16709BB99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16287"/>
            <a:ext cx="2205286" cy="208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F2C8A759-763D-6D93-7EB3-022B14FDD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061" y="1716287"/>
            <a:ext cx="1451163" cy="2074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095AE9-9E90-BCB1-D6B6-CFB3CE56C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725" y="1707512"/>
            <a:ext cx="3024336" cy="2093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C:\Users\user\Downloads\презентация культура 25-HB-2024\133015.JPG">
            <a:extLst>
              <a:ext uri="{FF2B5EF4-FFF2-40B4-BE49-F238E27FC236}">
                <a16:creationId xmlns:a16="http://schemas.microsoft.com/office/drawing/2014/main" id="{2FF6B3AE-8348-0620-3475-A997B679C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488310" y="4063059"/>
            <a:ext cx="1394442" cy="198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user\Downloads\презентация культура 25-HB-2024\132923.JPG">
            <a:extLst>
              <a:ext uri="{FF2B5EF4-FFF2-40B4-BE49-F238E27FC236}">
                <a16:creationId xmlns:a16="http://schemas.microsoft.com/office/drawing/2014/main" id="{36FEE591-5D12-CD3C-711C-1D1185925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282927" y="4063059"/>
            <a:ext cx="1445429" cy="198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\Downloads\презентация культура 25-HB-2024\132704.JPG">
            <a:extLst>
              <a:ext uri="{FF2B5EF4-FFF2-40B4-BE49-F238E27FC236}">
                <a16:creationId xmlns:a16="http://schemas.microsoft.com/office/drawing/2014/main" id="{F4FA44F9-F06F-7557-66EE-B404BB9F1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862249" y="4063058"/>
            <a:ext cx="1451162" cy="198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user\Downloads\презентация культура 25-HB-2024\132829.JPG">
            <a:extLst>
              <a:ext uri="{FF2B5EF4-FFF2-40B4-BE49-F238E27FC236}">
                <a16:creationId xmlns:a16="http://schemas.microsoft.com/office/drawing/2014/main" id="{398CA110-0849-C425-DF74-EA3B33E4B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054980" y="4063059"/>
            <a:ext cx="1445428" cy="198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D2C8D94E-30CE-9FAB-D1B6-BADB5E5F6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4" y="4063062"/>
            <a:ext cx="2581329" cy="19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0613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A14F22-C9B7-67EE-0DB4-65EDD717B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solidFill>
                  <a:schemeClr val="bg1"/>
                </a:solidFill>
              </a:rPr>
              <a:t>Участие в межрегиональных, зональных, межрайонных районных фестивалях и конкурсах: «Пряничный разгуляй», фестиваль инвалидов «Вместе мы сможем», фестиваль – смотр  немецкой культуры «Я этой землёй очарован», </a:t>
            </a:r>
            <a:r>
              <a:rPr lang="ru-RU" sz="1800" dirty="0" err="1">
                <a:solidFill>
                  <a:schemeClr val="bg1"/>
                </a:solidFill>
              </a:rPr>
              <a:t>Зоммерфест</a:t>
            </a:r>
            <a:r>
              <a:rPr lang="ru-RU" sz="1800" dirty="0">
                <a:solidFill>
                  <a:schemeClr val="bg1"/>
                </a:solidFill>
              </a:rPr>
              <a:t>, Моргенштерн – Утренняя звезда, марафон немецкой кухни.</a:t>
            </a:r>
            <a:br>
              <a:rPr lang="ru-RU" sz="1800" dirty="0">
                <a:solidFill>
                  <a:schemeClr val="bg1"/>
                </a:solidFill>
              </a:rPr>
            </a:b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A30816-8F72-11AE-0837-6F2B7E2EF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10" y="3015525"/>
            <a:ext cx="2195406" cy="1554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D528CAEC-A6C9-294B-8C75-0DBBCC42A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618" y="1487814"/>
            <a:ext cx="1115286" cy="1541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 descr="F:\презентация культура2 25-HB-2024\дни немецкой культуры Барнаул\IMG-20230923-WA0023.jpg">
            <a:extLst>
              <a:ext uri="{FF2B5EF4-FFF2-40B4-BE49-F238E27FC236}">
                <a16:creationId xmlns:a16="http://schemas.microsoft.com/office/drawing/2014/main" id="{531B4FC2-B5DE-2794-E615-0E02AD6B8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10" y="1483270"/>
            <a:ext cx="1872208" cy="155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F:\презентация культура2 25-HB-2024\132829.JPG">
            <a:extLst>
              <a:ext uri="{FF2B5EF4-FFF2-40B4-BE49-F238E27FC236}">
                <a16:creationId xmlns:a16="http://schemas.microsoft.com/office/drawing/2014/main" id="{65D6BE50-85DA-A323-EC18-A05283FBD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896635" y="4526776"/>
            <a:ext cx="1148223" cy="154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F:\презентация культура2 25-HB-2024\132704.JPG">
            <a:extLst>
              <a:ext uri="{FF2B5EF4-FFF2-40B4-BE49-F238E27FC236}">
                <a16:creationId xmlns:a16="http://schemas.microsoft.com/office/drawing/2014/main" id="{F7CD1080-61AF-F239-C4D4-C0A31C91C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909910" y="3002725"/>
            <a:ext cx="1115287" cy="158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F:\презентация культура2 25-HB-2024\дни немецкой культуры Барнаул\i (3).jpg">
            <a:extLst>
              <a:ext uri="{FF2B5EF4-FFF2-40B4-BE49-F238E27FC236}">
                <a16:creationId xmlns:a16="http://schemas.microsoft.com/office/drawing/2014/main" id="{BA556FC9-BB9E-D2EB-566B-FAC63A1A8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9" y="4569326"/>
            <a:ext cx="2181659" cy="150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>
            <a:extLst>
              <a:ext uri="{FF2B5EF4-FFF2-40B4-BE49-F238E27FC236}">
                <a16:creationId xmlns:a16="http://schemas.microsoft.com/office/drawing/2014/main" id="{3B3501AE-8F5D-0603-CAE8-0169F627D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1483271"/>
            <a:ext cx="2376264" cy="1550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4" descr="F:\презентация культура2 25-HB-2024\Табуны\i (6).jpg">
            <a:extLst>
              <a:ext uri="{FF2B5EF4-FFF2-40B4-BE49-F238E27FC236}">
                <a16:creationId xmlns:a16="http://schemas.microsoft.com/office/drawing/2014/main" id="{0A367760-204F-6444-023F-08CF44BA2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1483270"/>
            <a:ext cx="2339421" cy="155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5">
            <a:extLst>
              <a:ext uri="{FF2B5EF4-FFF2-40B4-BE49-F238E27FC236}">
                <a16:creationId xmlns:a16="http://schemas.microsoft.com/office/drawing/2014/main" id="{53C565F0-6B9D-D51A-FC78-C7BF61957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751" y="3029701"/>
            <a:ext cx="2280569" cy="1550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6">
            <a:extLst>
              <a:ext uri="{FF2B5EF4-FFF2-40B4-BE49-F238E27FC236}">
                <a16:creationId xmlns:a16="http://schemas.microsoft.com/office/drawing/2014/main" id="{D8B43FC4-03AB-9446-ABF9-D9367C6BB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366" y="3015525"/>
            <a:ext cx="1148224" cy="1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7">
            <a:extLst>
              <a:ext uri="{FF2B5EF4-FFF2-40B4-BE49-F238E27FC236}">
                <a16:creationId xmlns:a16="http://schemas.microsoft.com/office/drawing/2014/main" id="{1C0C1DC7-7EB8-564B-884F-BC77CD541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98" y="3022261"/>
            <a:ext cx="1191196" cy="1546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7A9882AD-02E2-94E5-8156-3EE4818B4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664" y="4568395"/>
            <a:ext cx="1882166" cy="1504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9">
            <a:extLst>
              <a:ext uri="{FF2B5EF4-FFF2-40B4-BE49-F238E27FC236}">
                <a16:creationId xmlns:a16="http://schemas.microsoft.com/office/drawing/2014/main" id="{0AFF0C66-35FE-32AD-0556-0B741EFEB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831" y="4568395"/>
            <a:ext cx="1336472" cy="1504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2" descr="F:\презентация культура2 25-HB-2024\районный осенний\IMG_20230930_151616.jpg">
            <a:extLst>
              <a:ext uri="{FF2B5EF4-FFF2-40B4-BE49-F238E27FC236}">
                <a16:creationId xmlns:a16="http://schemas.microsoft.com/office/drawing/2014/main" id="{625DA3CD-0B9E-D93A-78FA-93E7FC7E5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302" y="4571664"/>
            <a:ext cx="1197287" cy="150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27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9AC902-7031-D617-0F6A-AD29F4F8D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5244"/>
            <a:ext cx="7886700" cy="4715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Зональные, районные фестивали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0B6CF8-7691-A6D2-89E0-2B26CEB44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340768"/>
            <a:ext cx="1946915" cy="122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F01E57-20B8-2A52-A2C7-B95689B35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440" y="1346337"/>
            <a:ext cx="1088869" cy="121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842351-D01C-DCF2-4C8E-6A8A6BC8D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184" y="1336323"/>
            <a:ext cx="1751659" cy="122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11028B-5F7B-2D46-4F3A-5C47C597C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38" y="1346337"/>
            <a:ext cx="1799002" cy="121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7575CB-55F3-3546-5CC6-2345C5AB2399}"/>
              </a:ext>
            </a:extLst>
          </p:cNvPr>
          <p:cNvSpPr txBox="1"/>
          <p:nvPr/>
        </p:nvSpPr>
        <p:spPr>
          <a:xfrm>
            <a:off x="374636" y="2564905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Творческая деятельность объединений: выездной концерт в </a:t>
            </a:r>
            <a:r>
              <a:rPr lang="ru-RU" dirty="0" err="1">
                <a:solidFill>
                  <a:schemeClr val="bg1"/>
                </a:solidFill>
              </a:rPr>
              <a:t>с.Устьянку</a:t>
            </a:r>
            <a:r>
              <a:rPr lang="ru-RU" dirty="0">
                <a:solidFill>
                  <a:schemeClr val="bg1"/>
                </a:solidFill>
              </a:rPr>
              <a:t> Бурлинского района</a:t>
            </a:r>
          </a:p>
          <a:p>
            <a:endParaRPr lang="ru-RU" dirty="0"/>
          </a:p>
        </p:txBody>
      </p:sp>
      <p:pic>
        <p:nvPicPr>
          <p:cNvPr id="11" name="Picture 8" descr="F:\презентация культура2 25-HB-2024\Устьянка\image-11-08-23-06-05.heic">
            <a:extLst>
              <a:ext uri="{FF2B5EF4-FFF2-40B4-BE49-F238E27FC236}">
                <a16:creationId xmlns:a16="http://schemas.microsoft.com/office/drawing/2014/main" id="{006EB3C0-5D31-D6B0-5735-7B5DF45ED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208" y="3207838"/>
            <a:ext cx="1943383" cy="161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F:\презентация культура2 25-HB-2024\Устьянка\image-11-08-23-06-00-2.jpg">
            <a:extLst>
              <a:ext uri="{FF2B5EF4-FFF2-40B4-BE49-F238E27FC236}">
                <a16:creationId xmlns:a16="http://schemas.microsoft.com/office/drawing/2014/main" id="{10DB374A-8531-EE8E-D6FC-506039B21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525" y="3212978"/>
            <a:ext cx="2312951" cy="161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 descr="F:\презентация культура2 25-HB-2024\Устьянка\image-11-08-23-06-07-2.jpg">
            <a:extLst>
              <a:ext uri="{FF2B5EF4-FFF2-40B4-BE49-F238E27FC236}">
                <a16:creationId xmlns:a16="http://schemas.microsoft.com/office/drawing/2014/main" id="{99D5F34A-CE9A-E2F8-0BDA-519DE45247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410" y="3207838"/>
            <a:ext cx="1819437" cy="161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 descr="F:\презентация культура2 25-HB-2024\Устьянка\image-11-08-23-06-13-6.jpg">
            <a:extLst>
              <a:ext uri="{FF2B5EF4-FFF2-40B4-BE49-F238E27FC236}">
                <a16:creationId xmlns:a16="http://schemas.microsoft.com/office/drawing/2014/main" id="{A0793225-0B26-E354-387C-70B61DAF3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020" y="4860370"/>
            <a:ext cx="1501959" cy="159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F:\презентация культура2 25-HB-2024\Устьянка\image-11-08-23-06-11-3.jpg">
            <a:extLst>
              <a:ext uri="{FF2B5EF4-FFF2-40B4-BE49-F238E27FC236}">
                <a16:creationId xmlns:a16="http://schemas.microsoft.com/office/drawing/2014/main" id="{F9995A59-3A8A-DC75-DA9B-FE1576A9E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396" y="4860370"/>
            <a:ext cx="935005" cy="147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257A6E92-346C-54FB-5596-5DCB44DF7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965" y="4860370"/>
            <a:ext cx="976639" cy="14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9048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42B5CE-1E5D-8BE0-45D9-0D241C344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64704"/>
            <a:ext cx="7886700" cy="1325563"/>
          </a:xfrm>
        </p:spPr>
        <p:txBody>
          <a:bodyPr>
            <a:noAutofit/>
          </a:bodyPr>
          <a:lstStyle/>
          <a:p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Участие в Зональном фестивале военно-патриотической песни «От Афгана до Чечни» </a:t>
            </a:r>
            <a:r>
              <a:rPr lang="ru-RU" sz="2000" dirty="0" err="1">
                <a:solidFill>
                  <a:schemeClr val="bg1"/>
                </a:solidFill>
              </a:rPr>
              <a:t>г.Славгород</a:t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Акции «#</a:t>
            </a:r>
            <a:r>
              <a:rPr lang="ru-RU" sz="2000" dirty="0" err="1">
                <a:solidFill>
                  <a:schemeClr val="bg1"/>
                </a:solidFill>
              </a:rPr>
              <a:t>СвоихНеБросаем</a:t>
            </a:r>
            <a:r>
              <a:rPr lang="ru-RU" sz="2000" dirty="0">
                <a:solidFill>
                  <a:schemeClr val="bg1"/>
                </a:solidFill>
              </a:rPr>
              <a:t>», «Георгиевская ленточка», «Свеча памяти», проект «Дети войны» и др.</a:t>
            </a:r>
            <a:br>
              <a:rPr lang="ru-RU" sz="2000" dirty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FEF98B-2CBF-6075-0C7A-28A3F5724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04863"/>
            <a:ext cx="7886700" cy="39720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4" descr="C:\Users\МАРИНА\Desktop\фото 22\2022\IMG-20220214-WA0034.jpg">
            <a:extLst>
              <a:ext uri="{FF2B5EF4-FFF2-40B4-BE49-F238E27FC236}">
                <a16:creationId xmlns:a16="http://schemas.microsoft.com/office/drawing/2014/main" id="{ACE4BD13-7403-1B77-D540-BEE55797A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205259"/>
            <a:ext cx="4621256" cy="3633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F:\презентация культура2 25-HB-2024\Афган Чечня\IMG_20240128_143050.jpg">
            <a:extLst>
              <a:ext uri="{FF2B5EF4-FFF2-40B4-BE49-F238E27FC236}">
                <a16:creationId xmlns:a16="http://schemas.microsoft.com/office/drawing/2014/main" id="{9DE42D0D-8F74-54DB-8850-29D8AFC82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68" y="2205260"/>
            <a:ext cx="1621528" cy="36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C:\Users\МАРИНА\Desktop\фото 22\2022\IMG-20220214-WA0030.jpg">
            <a:extLst>
              <a:ext uri="{FF2B5EF4-FFF2-40B4-BE49-F238E27FC236}">
                <a16:creationId xmlns:a16="http://schemas.microsoft.com/office/drawing/2014/main" id="{42D36D21-11F7-2A91-FCE9-ACB1EAA00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113" y="2217477"/>
            <a:ext cx="4295342" cy="368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9" descr="F:\презентация культура2 25-HB-2024\132516.JPG">
            <a:extLst>
              <a:ext uri="{FF2B5EF4-FFF2-40B4-BE49-F238E27FC236}">
                <a16:creationId xmlns:a16="http://schemas.microsoft.com/office/drawing/2014/main" id="{39D050F0-960B-5034-F574-12B1DC700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01873" y="2217477"/>
            <a:ext cx="2467948" cy="370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B0EFFA07-C6B9-4945-BDCA-AFCEA82D2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256" y="2217477"/>
            <a:ext cx="4828925" cy="368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>
            <a:extLst>
              <a:ext uri="{FF2B5EF4-FFF2-40B4-BE49-F238E27FC236}">
                <a16:creationId xmlns:a16="http://schemas.microsoft.com/office/drawing/2014/main" id="{78D4C3F8-D870-9944-0729-110334CE79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489" y="2182390"/>
            <a:ext cx="2371056" cy="374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0">
            <a:extLst>
              <a:ext uri="{FF2B5EF4-FFF2-40B4-BE49-F238E27FC236}">
                <a16:creationId xmlns:a16="http://schemas.microsoft.com/office/drawing/2014/main" id="{19843F2E-B44E-FC5B-53B3-D38DD5AE2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902" y="2225425"/>
            <a:ext cx="4000915" cy="370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12">
            <a:extLst>
              <a:ext uri="{FF2B5EF4-FFF2-40B4-BE49-F238E27FC236}">
                <a16:creationId xmlns:a16="http://schemas.microsoft.com/office/drawing/2014/main" id="{21206B4D-5E20-D97D-A1E7-E79DE4024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804" y="2201502"/>
            <a:ext cx="2332029" cy="3704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3">
            <a:extLst>
              <a:ext uri="{FF2B5EF4-FFF2-40B4-BE49-F238E27FC236}">
                <a16:creationId xmlns:a16="http://schemas.microsoft.com/office/drawing/2014/main" id="{AD53E591-28A8-295F-F1CE-8CF2283E6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176" y="2212667"/>
            <a:ext cx="4329641" cy="3689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4" descr="C:\Users\МАРИНА\Downloads\IMG_20240128_155341.jpg">
            <a:extLst>
              <a:ext uri="{FF2B5EF4-FFF2-40B4-BE49-F238E27FC236}">
                <a16:creationId xmlns:a16="http://schemas.microsoft.com/office/drawing/2014/main" id="{BF1ED5D8-3943-6ED2-2ECC-8AA539B05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006" y="2233600"/>
            <a:ext cx="3483234" cy="368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" descr="F:\презентация культура2 25-HB-2024\акция СвоихНеБросаем\IMG-20230204-WA0009.jpg">
            <a:extLst>
              <a:ext uri="{FF2B5EF4-FFF2-40B4-BE49-F238E27FC236}">
                <a16:creationId xmlns:a16="http://schemas.microsoft.com/office/drawing/2014/main" id="{A80F28B0-4915-6E4D-30F2-70AA89E54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698" y="2219938"/>
            <a:ext cx="5806698" cy="369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7">
            <a:extLst>
              <a:ext uri="{FF2B5EF4-FFF2-40B4-BE49-F238E27FC236}">
                <a16:creationId xmlns:a16="http://schemas.microsoft.com/office/drawing/2014/main" id="{4BCF3A7C-BF45-2F2C-7C50-F53A48994C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455" y="2234468"/>
            <a:ext cx="3708192" cy="3680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0" descr="C:\Users\МАРИНА\Desktop\фото 23\дети войны\IMG-20230505-WA0100.jpg">
            <a:extLst>
              <a:ext uri="{FF2B5EF4-FFF2-40B4-BE49-F238E27FC236}">
                <a16:creationId xmlns:a16="http://schemas.microsoft.com/office/drawing/2014/main" id="{26B2D2E6-F259-DE64-B4F1-2603CE2705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400" y="2233601"/>
            <a:ext cx="3636810" cy="366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9">
            <a:extLst>
              <a:ext uri="{FF2B5EF4-FFF2-40B4-BE49-F238E27FC236}">
                <a16:creationId xmlns:a16="http://schemas.microsoft.com/office/drawing/2014/main" id="{491620C1-6D9F-294F-F316-1DE35C5A9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595" y="2225965"/>
            <a:ext cx="4011089" cy="3709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21">
            <a:extLst>
              <a:ext uri="{FF2B5EF4-FFF2-40B4-BE49-F238E27FC236}">
                <a16:creationId xmlns:a16="http://schemas.microsoft.com/office/drawing/2014/main" id="{BC9D56BD-A12E-B442-5D47-93F6D055D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322" y="2223303"/>
            <a:ext cx="5372569" cy="3669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692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30BDFA-468F-A18F-AEE4-B43607CC6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48680"/>
            <a:ext cx="7886700" cy="1142009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О моей работе, достижениях, успехах можно</a:t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прочитать на страницах районной газеты «Новое время».</a:t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http://nzd22.ru/</a:t>
            </a:r>
            <a:br>
              <a:rPr lang="ru-RU" sz="2000" dirty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D1B01384-9454-1181-32D6-332696173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273" y="1772816"/>
            <a:ext cx="4879454" cy="4239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12EE0A22-78EB-B421-9337-97991CD91D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265" y="1760797"/>
            <a:ext cx="4824536" cy="4263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>
            <a:extLst>
              <a:ext uri="{FF2B5EF4-FFF2-40B4-BE49-F238E27FC236}">
                <a16:creationId xmlns:a16="http://schemas.microsoft.com/office/drawing/2014/main" id="{DC353FE3-E5CA-29C6-7460-CE852ADAF8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303" y="1756150"/>
            <a:ext cx="4822279" cy="427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B8B046CC-CD7A-0FC0-AFCF-AF8394842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711" y="2048414"/>
            <a:ext cx="5175644" cy="4139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F:\презентация культура2 25-HB-2024\сохранение традиций\Пасха\IMG_20220419_181138.jpg">
            <a:extLst>
              <a:ext uri="{FF2B5EF4-FFF2-40B4-BE49-F238E27FC236}">
                <a16:creationId xmlns:a16="http://schemas.microsoft.com/office/drawing/2014/main" id="{D44FAB31-2E99-264B-D8EC-420186206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244" y="1777671"/>
            <a:ext cx="5284578" cy="388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9">
            <a:extLst>
              <a:ext uri="{FF2B5EF4-FFF2-40B4-BE49-F238E27FC236}">
                <a16:creationId xmlns:a16="http://schemas.microsoft.com/office/drawing/2014/main" id="{4EC18B79-EACC-AA81-F541-BF58AC0F2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4396"/>
            <a:ext cx="6192688" cy="415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 descr="F:\презентация культура2 25-HB-2024\смотр\IMG_20231124_165131.jpg">
            <a:extLst>
              <a:ext uri="{FF2B5EF4-FFF2-40B4-BE49-F238E27FC236}">
                <a16:creationId xmlns:a16="http://schemas.microsoft.com/office/drawing/2014/main" id="{F38D6020-7FB1-56B0-41AC-691E06F72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006" y="1777671"/>
            <a:ext cx="5725988" cy="419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C:\Users\МАРИНА\Desktop\фото 23\район день пожилых\IMG-20231012-WA0040.jpg">
            <a:extLst>
              <a:ext uri="{FF2B5EF4-FFF2-40B4-BE49-F238E27FC236}">
                <a16:creationId xmlns:a16="http://schemas.microsoft.com/office/drawing/2014/main" id="{9789C40C-89BB-FCA3-D73E-6B273C7BA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279" y="1799055"/>
            <a:ext cx="5607442" cy="429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C:\Users\МАРИНА\Desktop\фото 23\день учителя\IMG_20231005_132324.jpg">
            <a:extLst>
              <a:ext uri="{FF2B5EF4-FFF2-40B4-BE49-F238E27FC236}">
                <a16:creationId xmlns:a16="http://schemas.microsoft.com/office/drawing/2014/main" id="{1C2DCA1D-997E-78F1-61F4-6951A020B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400" y="1772816"/>
            <a:ext cx="5313201" cy="457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МАРИНА\Downloads\IMG_20240128_125846.jpg">
            <a:extLst>
              <a:ext uri="{FF2B5EF4-FFF2-40B4-BE49-F238E27FC236}">
                <a16:creationId xmlns:a16="http://schemas.microsoft.com/office/drawing/2014/main" id="{6ADED0A5-F1FC-9071-A73F-EB28BEB0A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691" y="1799055"/>
            <a:ext cx="4215502" cy="443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>
            <a:extLst>
              <a:ext uri="{FF2B5EF4-FFF2-40B4-BE49-F238E27FC236}">
                <a16:creationId xmlns:a16="http://schemas.microsoft.com/office/drawing/2014/main" id="{126A679E-D068-1FF4-1D3B-A82725EF1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306" y="2281954"/>
            <a:ext cx="6074454" cy="3601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>
            <a:extLst>
              <a:ext uri="{FF2B5EF4-FFF2-40B4-BE49-F238E27FC236}">
                <a16:creationId xmlns:a16="http://schemas.microsoft.com/office/drawing/2014/main" id="{745BC997-E7A9-A3CC-F305-E784282FD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569" y="2380260"/>
            <a:ext cx="6028191" cy="3871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404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1DA756-E7AE-59B2-205E-C5A7E8AB5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364A9F-C04A-F649-E7C1-99DB249694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47E4A7C-8A6E-C4AD-D498-208323DDC089}"/>
              </a:ext>
            </a:extLst>
          </p:cNvPr>
          <p:cNvSpPr/>
          <p:nvPr/>
        </p:nvSpPr>
        <p:spPr>
          <a:xfrm>
            <a:off x="251520" y="260648"/>
            <a:ext cx="8640960" cy="6336704"/>
          </a:xfrm>
          <a:prstGeom prst="roundRect">
            <a:avLst>
              <a:gd name="adj" fmla="val 6446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dirty="0"/>
              <a:t>		</a:t>
            </a:r>
            <a:r>
              <a:rPr lang="ru-RU" sz="3600" dirty="0">
                <a:solidFill>
                  <a:srgbClr val="002060"/>
                </a:solidFill>
              </a:rPr>
              <a:t>Спасибо за внимание!	</a:t>
            </a:r>
            <a:r>
              <a:rPr lang="ru-RU" sz="3600" dirty="0"/>
              <a:t>	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875E78B-E9AF-D946-7065-795D5F331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877500"/>
            <a:ext cx="2077193" cy="414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4744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90A7ED-254A-332E-EF5A-2ACD5E7FA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68761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Краткая информация о себе: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0B725A-B2A5-3020-446D-55FEE2551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4282"/>
            <a:ext cx="5527526" cy="4959872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bg1"/>
                </a:solidFill>
              </a:rPr>
              <a:t>В 1982 году закончила </a:t>
            </a:r>
            <a:r>
              <a:rPr lang="ru-RU" dirty="0" err="1">
                <a:solidFill>
                  <a:schemeClr val="bg1"/>
                </a:solidFill>
              </a:rPr>
              <a:t>Темиртауское</a:t>
            </a:r>
            <a:r>
              <a:rPr lang="ru-RU" dirty="0">
                <a:solidFill>
                  <a:schemeClr val="bg1"/>
                </a:solidFill>
              </a:rPr>
              <a:t> музыкальное училище дирижёрско-хоровое отделение по специальности дирижёр хора.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В 2008 году закончила Новосибирский Государственный педагогический университет, присуждена квалификация социальный педагог по специальности «Социальный педагог»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В 2021 году прошла курсы повышения квалификации по </a:t>
            </a:r>
            <a:r>
              <a:rPr lang="ru-RU" dirty="0" err="1">
                <a:solidFill>
                  <a:schemeClr val="bg1"/>
                </a:solidFill>
              </a:rPr>
              <a:t>дополнительнойпрофессиональной</a:t>
            </a:r>
            <a:r>
              <a:rPr lang="ru-RU" dirty="0">
                <a:solidFill>
                  <a:schemeClr val="bg1"/>
                </a:solidFill>
              </a:rPr>
              <a:t> программе «Технологии организации культурно- досуговых программ с учётом запросов населения», ФГБОУВО «Челябинский государственный институт культуры».</a:t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4" name="Picture 2" descr="F:\презентация культура2 25-HB-2024\IMG_20230929_004210 (2).jpg">
            <a:extLst>
              <a:ext uri="{FF2B5EF4-FFF2-40B4-BE49-F238E27FC236}">
                <a16:creationId xmlns:a16="http://schemas.microsoft.com/office/drawing/2014/main" id="{43DC89D6-C8A9-4C09-0C8B-16E1D3727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588224" y="692696"/>
            <a:ext cx="136815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МАРИНА\Downloads\IMG_20240128_185124.jpg">
            <a:extLst>
              <a:ext uri="{FF2B5EF4-FFF2-40B4-BE49-F238E27FC236}">
                <a16:creationId xmlns:a16="http://schemas.microsoft.com/office/drawing/2014/main" id="{E1065FF3-BEE9-6E7E-9294-71058AACE6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092470" y="2852935"/>
            <a:ext cx="2439970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МАРИНА\Downloads\IMG_20240126_193439.jpg">
            <a:extLst>
              <a:ext uri="{FF2B5EF4-FFF2-40B4-BE49-F238E27FC236}">
                <a16:creationId xmlns:a16="http://schemas.microsoft.com/office/drawing/2014/main" id="{B5B4A840-ED7A-7D66-F460-5631D1494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60389"/>
            <a:ext cx="1656184" cy="175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114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C69F59-B597-D526-FDAB-74D255605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AF47C5-EE15-0B67-D874-075FDA00F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5959574" cy="435133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Август 2023г - участие в межрегиональном проекте «Рабочая встреча ведущих этнокультурных клубов Западной Сибири», Кемеровская область. (сертификат)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2023г прошла обучение в этнокультурной школе для руководителей ЦНК и преподавателей детских и молодёжных клубов при ЦНК Алтайского края по направлениям: Хореография, Традиции и обычаи РН, Декоративно- прикладное творчество, Театральное творчество, Вокальное творчество  </a:t>
            </a:r>
          </a:p>
          <a:p>
            <a:endParaRPr lang="ru-RU" dirty="0"/>
          </a:p>
        </p:txBody>
      </p:sp>
      <p:pic>
        <p:nvPicPr>
          <p:cNvPr id="4" name="Picture 3" descr="F:\презентация культура2 25-HB-2024\IMG_20240126_193616.jpg">
            <a:extLst>
              <a:ext uri="{FF2B5EF4-FFF2-40B4-BE49-F238E27FC236}">
                <a16:creationId xmlns:a16="http://schemas.microsoft.com/office/drawing/2014/main" id="{DB2A7218-B1CE-2F65-0169-C488E3EA57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48270" y="1690689"/>
            <a:ext cx="2367080" cy="132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687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44208" y="1484784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62004B-AAAF-71B3-8F68-29A981EA7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448778"/>
            <a:ext cx="7886700" cy="639141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5186445A-2146-6079-6DAA-34CDF52E62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268760"/>
            <a:ext cx="7886700" cy="4820891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bg1"/>
                </a:solidFill>
              </a:rPr>
              <a:t>С 2003 года работаю заведующей Филиала  МФКЦ - сельского Дома культуры с. </a:t>
            </a:r>
            <a:r>
              <a:rPr lang="ru-RU" sz="2200" dirty="0" err="1">
                <a:solidFill>
                  <a:schemeClr val="bg1"/>
                </a:solidFill>
              </a:rPr>
              <a:t>Шумановка</a:t>
            </a:r>
            <a:r>
              <a:rPr lang="ru-RU" sz="2200" dirty="0">
                <a:solidFill>
                  <a:schemeClr val="bg1"/>
                </a:solidFill>
              </a:rPr>
              <a:t>. Стаж работы заведующей СДК 21 год. Общий трудовой стаж 41 год. Ветеран труда Алтайского края.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bg1"/>
                </a:solidFill>
              </a:rPr>
              <a:t> Я горжусь своей профессией. Важнейшие черты моего профессионального характера руководителя – это доброта, ответственность, оптимизм, терпение, энергичность, увлеченность своей работой, уважение и любовь к своим коллективам, профессиональная честность и порядочность.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bg1"/>
                </a:solidFill>
              </a:rPr>
              <a:t> Моя культурно  – досуговая деятельность направлена на работу с разновозрастным населением   по различным клубным  направлениям :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200" dirty="0">
                <a:solidFill>
                  <a:schemeClr val="bg1"/>
                </a:solidFill>
              </a:rPr>
              <a:t>	Вокально-хоровое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200" dirty="0">
                <a:solidFill>
                  <a:schemeClr val="bg1"/>
                </a:solidFill>
              </a:rPr>
              <a:t>	Хореография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200" dirty="0">
                <a:solidFill>
                  <a:schemeClr val="bg1"/>
                </a:solidFill>
              </a:rPr>
              <a:t>	Театральная деятельность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200" dirty="0">
                <a:solidFill>
                  <a:schemeClr val="bg1"/>
                </a:solidFill>
              </a:rPr>
              <a:t>	Этнокультурная деятельность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200" dirty="0">
                <a:solidFill>
                  <a:schemeClr val="bg1"/>
                </a:solidFill>
              </a:rPr>
              <a:t>	Прикладное творчество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200" dirty="0">
                <a:solidFill>
                  <a:schemeClr val="bg1"/>
                </a:solidFill>
              </a:rPr>
              <a:t>	Концертная деятельность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2363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50853F-1875-9B1A-D4AB-BDB23DB2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529122"/>
            <a:ext cx="7886700" cy="639141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Коллективы: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7851CE-FEA9-791C-B8C4-90F99AD72E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412776"/>
            <a:ext cx="7886700" cy="467687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Имею  многолетний стаж деятельности с коллективами:</a:t>
            </a:r>
          </a:p>
          <a:p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sz="1800" dirty="0">
                <a:solidFill>
                  <a:schemeClr val="bg1"/>
                </a:solidFill>
              </a:rPr>
              <a:t>Народный самодеятельный коллектив Алтайского края - Вокальная 	группа немецкой песни «TAUTROPFE» -( «Росинка»)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	Вокальная группа «</a:t>
            </a:r>
            <a:r>
              <a:rPr lang="ru-RU" dirty="0" err="1">
                <a:solidFill>
                  <a:schemeClr val="bg1"/>
                </a:solidFill>
              </a:rPr>
              <a:t>Сибиряночка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  <a:p>
            <a:r>
              <a:rPr lang="ru-RU" dirty="0">
                <a:solidFill>
                  <a:schemeClr val="bg1"/>
                </a:solidFill>
              </a:rPr>
              <a:t>	Танцевальная группа  «Арабеск»</a:t>
            </a:r>
          </a:p>
          <a:p>
            <a:r>
              <a:rPr lang="ru-RU" dirty="0">
                <a:solidFill>
                  <a:schemeClr val="bg1"/>
                </a:solidFill>
              </a:rPr>
              <a:t>	Вокальная группа юношей «Перезвон»</a:t>
            </a:r>
          </a:p>
          <a:p>
            <a:r>
              <a:rPr lang="ru-RU" dirty="0">
                <a:solidFill>
                  <a:schemeClr val="bg1"/>
                </a:solidFill>
              </a:rPr>
              <a:t>	Вокальная группа пенсионеров-спортсменов «Добро»</a:t>
            </a:r>
          </a:p>
          <a:p>
            <a:r>
              <a:rPr lang="ru-RU" dirty="0">
                <a:solidFill>
                  <a:schemeClr val="bg1"/>
                </a:solidFill>
              </a:rPr>
              <a:t>	Театральный кружок для пожилых «Родничок»</a:t>
            </a:r>
          </a:p>
          <a:p>
            <a:r>
              <a:rPr lang="ru-RU" dirty="0">
                <a:solidFill>
                  <a:schemeClr val="bg1"/>
                </a:solidFill>
              </a:rPr>
              <a:t>	Театральный кружок для детей «Акварель»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Являюсь руководителем Центра Немецкой Культуры </a:t>
            </a:r>
            <a:r>
              <a:rPr lang="ru-RU" dirty="0" err="1">
                <a:solidFill>
                  <a:schemeClr val="bg1"/>
                </a:solidFill>
              </a:rPr>
              <a:t>с.Шумановка</a:t>
            </a:r>
            <a:r>
              <a:rPr lang="ru-RU" dirty="0">
                <a:solidFill>
                  <a:schemeClr val="bg1"/>
                </a:solidFill>
              </a:rPr>
              <a:t> 	«Дружба» и этнокультурных клубов «Источник»(вокал) и 	танцевального «Stern»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413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BEA299-FFE4-E301-976F-FA54C987D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04" y="564927"/>
            <a:ext cx="7830592" cy="883568"/>
          </a:xfrm>
        </p:spPr>
        <p:txBody>
          <a:bodyPr>
            <a:normAutofit fontScale="90000"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bg1"/>
                </a:solidFill>
              </a:rPr>
              <a:t>Моя творческая деятельность: Руководитель: Народного самодеятельного коллектива Алтайского края -Вокальной группы  немецкой песни «TAUTROPFE» -( «Росинка»)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5731C5-80D9-CB8B-E3D1-9C98062650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5203" y="1628800"/>
            <a:ext cx="4629150" cy="459229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0ABA4F4-547B-4FC1-D2FF-D85B0D9ED8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0" y="1628800"/>
            <a:ext cx="2949178" cy="4592292"/>
          </a:xfrm>
        </p:spPr>
        <p:txBody>
          <a:bodyPr/>
          <a:lstStyle/>
          <a:p>
            <a:r>
              <a:rPr lang="ru-RU" sz="1400" dirty="0">
                <a:solidFill>
                  <a:schemeClr val="bg1"/>
                </a:solidFill>
              </a:rPr>
              <a:t>23 года являюсь бессменным руководителем вокальной группы «TAUTROPFE» - «Росинка». Вокальная группа  живет насыщенной творческой жизнью: выступает на сельских и районных мероприятиях,  гастролирует по всему Алтайскому краю, выступала за рубежом, на всероссийских конкурсах и фестивалях.</a:t>
            </a:r>
          </a:p>
          <a:p>
            <a:r>
              <a:rPr lang="ru-RU" sz="1400" dirty="0">
                <a:solidFill>
                  <a:schemeClr val="bg1"/>
                </a:solidFill>
              </a:rPr>
              <a:t>Основная деятельность вокальной группы – изучение и популяризация  старинного немецкого фольклора  и современного фольклора российских немцев. </a:t>
            </a:r>
          </a:p>
          <a:p>
            <a:r>
              <a:rPr lang="ru-RU" sz="1400" dirty="0">
                <a:solidFill>
                  <a:schemeClr val="bg1"/>
                </a:solidFill>
              </a:rPr>
              <a:t>Помимо немецких песен в нашем репертуаре есть песни на русском, украинском, казахском языках. В 2022 году присвоено звание народного самодеятельного коллектива Алтайского края </a:t>
            </a:r>
          </a:p>
          <a:p>
            <a:endParaRPr lang="ru-RU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F5EB7CE0-0AC1-59E9-D579-82A9644AC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203" y="1576610"/>
            <a:ext cx="3204225" cy="2140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МАРИНА\Downloads\IMG_20240128_142713.jpg">
            <a:extLst>
              <a:ext uri="{FF2B5EF4-FFF2-40B4-BE49-F238E27FC236}">
                <a16:creationId xmlns:a16="http://schemas.microsoft.com/office/drawing/2014/main" id="{5B5C7476-43AF-8B02-AAF4-FA37E0594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749427" y="1926611"/>
            <a:ext cx="2140422" cy="144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FFAB41E-B4A2-1AD0-91E1-9427037CED52}"/>
              </a:ext>
            </a:extLst>
          </p:cNvPr>
          <p:cNvSpPr/>
          <p:nvPr/>
        </p:nvSpPr>
        <p:spPr>
          <a:xfrm>
            <a:off x="3392118" y="5801703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959C1EC-C654-5ECC-D413-CB6E88B159A1}"/>
              </a:ext>
            </a:extLst>
          </p:cNvPr>
          <p:cNvSpPr/>
          <p:nvPr/>
        </p:nvSpPr>
        <p:spPr>
          <a:xfrm>
            <a:off x="3392118" y="5801703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9" name="Picture 4" descr="F:\презентация культура2 25-HB-2024\группы\P1120507.JPG">
            <a:extLst>
              <a:ext uri="{FF2B5EF4-FFF2-40B4-BE49-F238E27FC236}">
                <a16:creationId xmlns:a16="http://schemas.microsoft.com/office/drawing/2014/main" id="{004DA1C7-F3FC-4D68-9119-CB384B587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034" y="3832822"/>
            <a:ext cx="3206394" cy="217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МАРИНА\Desktop\фото 23\смотр\IMG-20230414-WA0091.jpg">
            <a:extLst>
              <a:ext uri="{FF2B5EF4-FFF2-40B4-BE49-F238E27FC236}">
                <a16:creationId xmlns:a16="http://schemas.microsoft.com/office/drawing/2014/main" id="{E63A3E43-4BF5-1D6B-549F-36368FCB2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820" y="3832823"/>
            <a:ext cx="2538028" cy="217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258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6A2B8B-856B-9DBD-F566-7D11381BA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0363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 Мои коллективы известны не только в районе, но и за его пределами: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6F57AF52-7677-B006-D526-FBEA82719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572" y="1268761"/>
            <a:ext cx="2402641" cy="1881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792C276-0671-5232-4346-103A63E379C6}"/>
              </a:ext>
            </a:extLst>
          </p:cNvPr>
          <p:cNvSpPr/>
          <p:nvPr/>
        </p:nvSpPr>
        <p:spPr>
          <a:xfrm>
            <a:off x="6119572" y="3223552"/>
            <a:ext cx="2411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Вокальная группа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юношей «Перезвон»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75E07AF3-A4D5-1A5A-F178-C2E2BFF5F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87" y="1242992"/>
            <a:ext cx="2620963" cy="1907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568D73D-446C-B719-0F1E-B90A8B8A1A2A}"/>
              </a:ext>
            </a:extLst>
          </p:cNvPr>
          <p:cNvSpPr/>
          <p:nvPr/>
        </p:nvSpPr>
        <p:spPr>
          <a:xfrm>
            <a:off x="672128" y="3267415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chemeClr val="bg1"/>
                </a:solidFill>
              </a:rPr>
              <a:t>Вокальная группа «</a:t>
            </a:r>
            <a:r>
              <a:rPr lang="ru-RU" dirty="0" err="1">
                <a:solidFill>
                  <a:schemeClr val="bg1"/>
                </a:solidFill>
              </a:rPr>
              <a:t>Сибиряночка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</p:txBody>
      </p:sp>
      <p:pic>
        <p:nvPicPr>
          <p:cNvPr id="7" name="Picture 4" descr="C:\Users\МАРИНА\Desktop\фото 23\смотр\IMG-20230414-WA0110.jpg">
            <a:extLst>
              <a:ext uri="{FF2B5EF4-FFF2-40B4-BE49-F238E27FC236}">
                <a16:creationId xmlns:a16="http://schemas.microsoft.com/office/drawing/2014/main" id="{77ABF6EF-2090-DED6-20C8-F1E35667DE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008" y="1242992"/>
            <a:ext cx="2620962" cy="190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F66B8B2-1F05-05AF-8CAE-F962E3278E4E}"/>
              </a:ext>
            </a:extLst>
          </p:cNvPr>
          <p:cNvSpPr/>
          <p:nvPr/>
        </p:nvSpPr>
        <p:spPr>
          <a:xfrm rot="10800000" flipV="1">
            <a:off x="3366008" y="3182814"/>
            <a:ext cx="24119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chemeClr val="bg1"/>
                </a:solidFill>
              </a:rPr>
              <a:t>Вокальная группа «Добро»</a:t>
            </a:r>
          </a:p>
        </p:txBody>
      </p:sp>
      <p:pic>
        <p:nvPicPr>
          <p:cNvPr id="9" name="Picture 5" descr="F:\презентация культура2 25-HB-2024\театральные постановки\DSCN6553.JPG">
            <a:extLst>
              <a:ext uri="{FF2B5EF4-FFF2-40B4-BE49-F238E27FC236}">
                <a16:creationId xmlns:a16="http://schemas.microsoft.com/office/drawing/2014/main" id="{1659DCD8-384E-0D3F-ED11-973DA2E42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56" y="4028125"/>
            <a:ext cx="2620963" cy="190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F:\презентация культура2 25-HB-2024\день детства\IMG-20230602-WA0152.jpg">
            <a:extLst>
              <a:ext uri="{FF2B5EF4-FFF2-40B4-BE49-F238E27FC236}">
                <a16:creationId xmlns:a16="http://schemas.microsoft.com/office/drawing/2014/main" id="{298B9F03-608B-0830-7257-EAA184737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007" y="4028125"/>
            <a:ext cx="2620962" cy="190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:\Users\МАРИНА\Desktop\фото 23\смотр\IMG-20230414-WA0085.jpg">
            <a:extLst>
              <a:ext uri="{FF2B5EF4-FFF2-40B4-BE49-F238E27FC236}">
                <a16:creationId xmlns:a16="http://schemas.microsoft.com/office/drawing/2014/main" id="{72363C60-8DD0-7602-96F7-3E2D4769C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572" y="4028125"/>
            <a:ext cx="2391072" cy="190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003CAD9-30B0-9BA8-6701-E22D9C7145D3}"/>
              </a:ext>
            </a:extLst>
          </p:cNvPr>
          <p:cNvSpPr/>
          <p:nvPr/>
        </p:nvSpPr>
        <p:spPr>
          <a:xfrm>
            <a:off x="5748563" y="5887439"/>
            <a:ext cx="31330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Танцевальная группа «Арабеск»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EC44EB0-15A8-06FA-6B90-B5B4EEFB59DD}"/>
              </a:ext>
            </a:extLst>
          </p:cNvPr>
          <p:cNvSpPr/>
          <p:nvPr/>
        </p:nvSpPr>
        <p:spPr>
          <a:xfrm>
            <a:off x="2786278" y="5888026"/>
            <a:ext cx="3780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Театральный кружок для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детей «Акварель»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8ABB59-D09A-5018-B8E0-9ACFB061E110}"/>
              </a:ext>
            </a:extLst>
          </p:cNvPr>
          <p:cNvSpPr txBox="1"/>
          <p:nvPr/>
        </p:nvSpPr>
        <p:spPr>
          <a:xfrm>
            <a:off x="511638" y="5831611"/>
            <a:ext cx="28412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Театральный кружок для пожилых «Родничок»</a:t>
            </a:r>
          </a:p>
        </p:txBody>
      </p:sp>
    </p:spTree>
    <p:extLst>
      <p:ext uri="{BB962C8B-B14F-4D97-AF65-F5344CB8AC3E}">
        <p14:creationId xmlns:p14="http://schemas.microsoft.com/office/powerpoint/2010/main" val="4277475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6BC97-D069-9F6F-90D7-A647083FF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98" y="980728"/>
            <a:ext cx="7886700" cy="615602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Составляю сценарии, разрабатываю и провожу мероприятия, театрализованные представления, мастер- классы по прикладному творчеству, участвую в проектах, делюсь своим опытом за пределами района. Продумываю костюмы и декорации, оформляю выставки, организую фотозоны.</a:t>
            </a:r>
            <a:br>
              <a:rPr lang="ru-RU" sz="2000" dirty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CB6EA6-DD2D-C41E-529D-6DC1C59A2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17" y="1831526"/>
            <a:ext cx="2470728" cy="214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59E1E74D-C2D3-F406-EB1B-450861B13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056" y="1854909"/>
            <a:ext cx="2470727" cy="21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F:\презентация культура2 25-HB-2024\сохранение традиций\Пасха\IMG_20220419_173355.jpg">
            <a:extLst>
              <a:ext uri="{FF2B5EF4-FFF2-40B4-BE49-F238E27FC236}">
                <a16:creationId xmlns:a16="http://schemas.microsoft.com/office/drawing/2014/main" id="{AE8AFF5D-E7EE-9081-A123-E62D31674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99" y="1860069"/>
            <a:ext cx="2250603" cy="21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F:\презентация культура2 25-HB-2024\репетиции\IMG_20230701_153153 (1).jpg">
            <a:extLst>
              <a:ext uri="{FF2B5EF4-FFF2-40B4-BE49-F238E27FC236}">
                <a16:creationId xmlns:a16="http://schemas.microsoft.com/office/drawing/2014/main" id="{8C2A362D-9591-C8CA-AEB2-4DCFECDF4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99" y="4087404"/>
            <a:ext cx="2250604" cy="214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МАРИНА\Downloads\Screenshot_20240128-215443_Microsoft 365 (Office).jpg">
            <a:extLst>
              <a:ext uri="{FF2B5EF4-FFF2-40B4-BE49-F238E27FC236}">
                <a16:creationId xmlns:a16="http://schemas.microsoft.com/office/drawing/2014/main" id="{4E21C053-DD64-1CE1-8713-23293BE878D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982" y="4087404"/>
            <a:ext cx="1427198" cy="21444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МАРИНА\Downloads\Screenshot_20240128-215832_Microsoft 365 (Office).jpg">
            <a:extLst>
              <a:ext uri="{FF2B5EF4-FFF2-40B4-BE49-F238E27FC236}">
                <a16:creationId xmlns:a16="http://schemas.microsoft.com/office/drawing/2014/main" id="{117C9B23-7F0E-FACA-C1F3-EEC4AFD719A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494" y="4087404"/>
            <a:ext cx="1427198" cy="20895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031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5AB177-0E95-3227-7BC1-583DCD41F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20688"/>
            <a:ext cx="7886700" cy="1142009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Руководитель Центра Немецкой культуры </a:t>
            </a:r>
            <a:r>
              <a:rPr lang="ru-RU" sz="2000" dirty="0" err="1">
                <a:solidFill>
                  <a:schemeClr val="bg1"/>
                </a:solidFill>
              </a:rPr>
              <a:t>с.Шумановка</a:t>
            </a:r>
            <a:r>
              <a:rPr lang="ru-RU" sz="2000" dirty="0">
                <a:solidFill>
                  <a:schemeClr val="bg1"/>
                </a:solidFill>
              </a:rPr>
              <a:t> «Дружба» при Сельском Доме Культуры.</a:t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Ведущая этнокультурных встреч - танцевальная группа «STERN».</a:t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За 2023 год реализовано  11 проектов при поддержке МСНК.</a:t>
            </a:r>
            <a:br>
              <a:rPr lang="ru-RU" sz="2000" dirty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CE3130A8-9750-F2A8-6567-7475A32B9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849" y="1891103"/>
            <a:ext cx="3816424" cy="310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43DF3F7A-A37E-6029-0315-3BF656A31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882" y="2076163"/>
            <a:ext cx="4382089" cy="310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49F607FA-CD91-D3BE-69F9-625043851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517" y="2285584"/>
            <a:ext cx="4299623" cy="3121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 descr="C:\Users\МАРИНА\Desktop\фото 23\Рождество\4 адвент церковь\IMG-20231225-WA0067.jpg">
            <a:extLst>
              <a:ext uri="{FF2B5EF4-FFF2-40B4-BE49-F238E27FC236}">
                <a16:creationId xmlns:a16="http://schemas.microsoft.com/office/drawing/2014/main" id="{84926ED2-4B00-C38B-9383-4ECEC0C5D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944" y="2510987"/>
            <a:ext cx="4005195" cy="310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МАРИНА\Desktop\фото 23\Рождество\2 адвент\IMG_20231210_160447.jpg">
            <a:extLst>
              <a:ext uri="{FF2B5EF4-FFF2-40B4-BE49-F238E27FC236}">
                <a16:creationId xmlns:a16="http://schemas.microsoft.com/office/drawing/2014/main" id="{77042E75-8EFE-880B-8B19-F81096F3A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966" y="2772593"/>
            <a:ext cx="3794038" cy="3010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МАРИНА\Desktop\фото 22\Мартин 1\IMG_20221111_174403.jpg">
            <a:extLst>
              <a:ext uri="{FF2B5EF4-FFF2-40B4-BE49-F238E27FC236}">
                <a16:creationId xmlns:a16="http://schemas.microsoft.com/office/drawing/2014/main" id="{58F348EA-333A-172D-04C3-214CCA153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953" y="2977917"/>
            <a:ext cx="3941383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МАРИНА\Desktop\фото 23\28 августа проект\IMG_20230828_112100.jpg">
            <a:extLst>
              <a:ext uri="{FF2B5EF4-FFF2-40B4-BE49-F238E27FC236}">
                <a16:creationId xmlns:a16="http://schemas.microsoft.com/office/drawing/2014/main" id="{335ED7BE-988C-642E-BB7E-BF3D95328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267" y="3208556"/>
            <a:ext cx="3817190" cy="303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МАРИНА\Desktop\фото 23\святой мартин\IMG-20231111-WA0114.jpg">
            <a:extLst>
              <a:ext uri="{FF2B5EF4-FFF2-40B4-BE49-F238E27FC236}">
                <a16:creationId xmlns:a16="http://schemas.microsoft.com/office/drawing/2014/main" id="{F3A41091-8777-4199-B844-EA055C47F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81483"/>
            <a:ext cx="3057819" cy="295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35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1526</TotalTime>
  <Words>988</Words>
  <Application>Microsoft Office PowerPoint</Application>
  <PresentationFormat>Экран (4:3)</PresentationFormat>
  <Paragraphs>67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Презентация PowerPoint</vt:lpstr>
      <vt:lpstr>Краткая информация о себе:</vt:lpstr>
      <vt:lpstr>Презентация PowerPoint</vt:lpstr>
      <vt:lpstr>Презентация PowerPoint</vt:lpstr>
      <vt:lpstr>Коллективы:</vt:lpstr>
      <vt:lpstr>Моя творческая деятельность: Руководитель: Народного самодеятельного коллектива Алтайского края -Вокальной группы  немецкой песни «TAUTROPFE» -( «Росинка»)</vt:lpstr>
      <vt:lpstr> Мои коллективы известны не только в районе, но и за его пределами:</vt:lpstr>
      <vt:lpstr>Составляю сценарии, разрабатываю и провожу мероприятия, театрализованные представления, мастер- классы по прикладному творчеству, участвую в проектах, делюсь своим опытом за пределами района. Продумываю костюмы и декорации, оформляю выставки, организую фотозоны. </vt:lpstr>
      <vt:lpstr>Руководитель Центра Немецкой культуры с.Шумановка «Дружба» при Сельском Доме Культуры. Ведущая этнокультурных встреч - танцевальная группа «STERN». За 2023 год реализовано  11 проектов при поддержке МСНК. </vt:lpstr>
      <vt:lpstr>Мои награды</vt:lpstr>
      <vt:lpstr>Участие в межрегиональных фестивалях: Дни России на Бирюзовой Катуни, Перекрёсток культур, Немецкая слобода, Дни немецкой культуры в Барнауле. </vt:lpstr>
      <vt:lpstr>Участие в межрегиональных, зональных, межрайонных районных фестивалях и конкурсах: «Пряничный разгуляй», фестиваль инвалидов «Вместе мы сможем», фестиваль – смотр  немецкой культуры «Я этой землёй очарован», Зоммерфест, Моргенштерн – Утренняя звезда, марафон немецкой кухни. </vt:lpstr>
      <vt:lpstr>Зональные, районные фестивали</vt:lpstr>
      <vt:lpstr> Участие в Зональном фестивале военно-патриотической песни «От Афгана до Чечни» г.Славгород Акции «#СвоихНеБросаем», «Георгиевская ленточка», «Свеча памяти», проект «Дети войны» и др. </vt:lpstr>
      <vt:lpstr>О моей работе, достижениях, успехах можно прочитать на страницах районной газеты «Новое время». http://nzd22.ru/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Александр Лымарев</cp:lastModifiedBy>
  <cp:revision>83</cp:revision>
  <dcterms:created xsi:type="dcterms:W3CDTF">2024-01-26T14:50:20Z</dcterms:created>
  <dcterms:modified xsi:type="dcterms:W3CDTF">2024-01-29T16:07:09Z</dcterms:modified>
</cp:coreProperties>
</file>