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sldIdLst>
    <p:sldId id="275" r:id="rId2"/>
    <p:sldId id="273" r:id="rId3"/>
    <p:sldId id="282" r:id="rId4"/>
    <p:sldId id="281" r:id="rId5"/>
    <p:sldId id="256" r:id="rId6"/>
    <p:sldId id="279" r:id="rId7"/>
    <p:sldId id="283" r:id="rId8"/>
    <p:sldId id="280" r:id="rId9"/>
    <p:sldId id="284" r:id="rId10"/>
    <p:sldId id="285" r:id="rId11"/>
    <p:sldId id="277" r:id="rId12"/>
    <p:sldId id="276" r:id="rId13"/>
    <p:sldId id="286" r:id="rId14"/>
    <p:sldId id="278" r:id="rId15"/>
    <p:sldId id="274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Mistral" panose="03090702030407020403" pitchFamily="66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FFFF"/>
    <a:srgbClr val="66FFFF"/>
    <a:srgbClr val="1B89E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660"/>
  </p:normalViewPr>
  <p:slideViewPr>
    <p:cSldViewPr showGuides="1">
      <p:cViewPr varScale="1">
        <p:scale>
          <a:sx n="70" d="100"/>
          <a:sy n="70" d="100"/>
        </p:scale>
        <p:origin x="146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6AE0E-186E-4D42-A3A0-4ABBD8A91F8F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66F27-FCCD-4F84-A8FE-DA524DD99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2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66F27-FCCD-4F84-A8FE-DA524DD9951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4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2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1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35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376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30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4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083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33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12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112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24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3E066-D25A-4E40-8432-67C003ABB352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005F0-89E6-4B19-A170-4FF857CFFA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1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oni.club/uploads/posts/2023-02/1675848955_foni-club-p-fon-zimi-dlya-detskoi-fotografii-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9" r="16140"/>
          <a:stretch/>
        </p:blipFill>
        <p:spPr bwMode="auto">
          <a:xfrm>
            <a:off x="0" y="-1"/>
            <a:ext cx="9144000" cy="691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268760"/>
            <a:ext cx="6779961" cy="2554545"/>
          </a:xfrm>
          <a:prstGeom prst="rect">
            <a:avLst/>
          </a:prstGeom>
          <a:solidFill>
            <a:schemeClr val="tx2">
              <a:lumMod val="20000"/>
              <a:lumOff val="80000"/>
              <a:alpha val="55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Mistral" panose="03090702030407020403" pitchFamily="66" charset="0"/>
                <a:cs typeface="Arial" panose="020B0604020202020204" pitchFamily="34" charset="0"/>
              </a:rPr>
              <a:t>Путешествие по зимним сказкам</a:t>
            </a:r>
            <a:endParaRPr lang="ru-RU" sz="8000" b="1" dirty="0">
              <a:ln>
                <a:solidFill>
                  <a:sysClr val="windowText" lastClr="000000"/>
                </a:solidFill>
              </a:ln>
              <a:solidFill>
                <a:srgbClr val="0033CC"/>
              </a:solidFill>
              <a:latin typeface="Mistral" panose="03090702030407020403" pitchFamily="66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renburgkniga.ru/wp-content/uploads/a/9/2/a92b2e4b6291ae8274549e161e00a90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282"/>
            <a:ext cx="9130108" cy="684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10314" y="24408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 Мороз и заяц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7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2" y="22225"/>
            <a:ext cx="9121108" cy="682307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-6356" y="20639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Серебряное копытце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23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6" b="6396"/>
          <a:stretch/>
        </p:blipFill>
        <p:spPr>
          <a:xfrm>
            <a:off x="12699" y="22225"/>
            <a:ext cx="9144007" cy="682307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30577" y="3016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Зимовье зверей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587" r="6838"/>
          <a:stretch/>
        </p:blipFill>
        <p:spPr>
          <a:xfrm>
            <a:off x="-108520" y="-27384"/>
            <a:ext cx="9217024" cy="688538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0314" y="24408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 Рукавичка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/>
          <a:stretch/>
        </p:blipFill>
        <p:spPr>
          <a:xfrm>
            <a:off x="12700" y="22225"/>
            <a:ext cx="9105900" cy="682307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1819" y="20639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По щучьему велению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41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8685" y="1448659"/>
            <a:ext cx="7654074" cy="4401205"/>
          </a:xfrm>
          <a:prstGeom prst="rect">
            <a:avLst/>
          </a:prstGeom>
          <a:solidFill>
            <a:schemeClr val="bg1">
              <a:alpha val="66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>
                <a:solidFill>
                  <a:srgbClr val="0070C0"/>
                </a:solidFill>
              </a:rPr>
              <a:t>Именно зимой случаются чудеса, именно зимой особенно волшебно горят огоньки, всё вокруг нас наполняется магией и волшебством.</a:t>
            </a:r>
            <a:r>
              <a:rPr lang="ru-RU" sz="4000" b="1" dirty="0">
                <a:solidFill>
                  <a:srgbClr val="0070C0"/>
                </a:solidFill>
              </a:rPr>
              <a:t/>
            </a:r>
            <a:br>
              <a:rPr lang="ru-RU" sz="40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Пусть в жизнь каждого </a:t>
            </a:r>
            <a:r>
              <a:rPr lang="ru-RU" sz="2800" b="1" dirty="0" smtClean="0">
                <a:solidFill>
                  <a:srgbClr val="0070C0"/>
                </a:solidFill>
              </a:rPr>
              <a:t>постучится </a:t>
            </a:r>
            <a:r>
              <a:rPr lang="ru-RU" sz="2800" b="1" dirty="0">
                <a:solidFill>
                  <a:srgbClr val="0070C0"/>
                </a:solidFill>
              </a:rPr>
              <a:t>добрая зимняя сказка и подарит настоящее волшебство, осуществит все заветные мечтания.</a:t>
            </a:r>
            <a:r>
              <a:rPr lang="ru-RU" sz="4000" b="1" dirty="0">
                <a:solidFill>
                  <a:srgbClr val="0070C0"/>
                </a:solidFill>
              </a:rPr>
              <a:t/>
            </a:r>
            <a:br>
              <a:rPr lang="ru-RU" sz="40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И пусть в жизни каждого из нас случится ч</a:t>
            </a:r>
            <a:r>
              <a:rPr lang="ru-RU" sz="2800" b="1" dirty="0" smtClean="0">
                <a:solidFill>
                  <a:srgbClr val="0070C0"/>
                </a:solidFill>
              </a:rPr>
              <a:t>удо!</a:t>
            </a:r>
            <a:r>
              <a:rPr lang="ru-RU" sz="4000" b="1" dirty="0">
                <a:solidFill>
                  <a:srgbClr val="0070C0"/>
                </a:solidFill>
              </a:rPr>
              <a:t/>
            </a:r>
            <a:br>
              <a:rPr lang="ru-RU" sz="40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А </a:t>
            </a:r>
            <a:r>
              <a:rPr lang="ru-RU" sz="2800" b="1" dirty="0" smtClean="0">
                <a:solidFill>
                  <a:srgbClr val="0070C0"/>
                </a:solidFill>
              </a:rPr>
              <a:t>чудеса </a:t>
            </a:r>
            <a:r>
              <a:rPr lang="ru-RU" sz="2800" b="1" dirty="0">
                <a:solidFill>
                  <a:srgbClr val="0070C0"/>
                </a:solidFill>
              </a:rPr>
              <a:t>случаются только </a:t>
            </a:r>
            <a:r>
              <a:rPr lang="ru-RU" sz="2800" b="1" dirty="0" smtClean="0">
                <a:solidFill>
                  <a:srgbClr val="0070C0"/>
                </a:solidFill>
              </a:rPr>
              <a:t>в том случае, когда в </a:t>
            </a:r>
            <a:r>
              <a:rPr lang="ru-RU" sz="2800" b="1" dirty="0">
                <a:solidFill>
                  <a:srgbClr val="0070C0"/>
                </a:solidFill>
              </a:rPr>
              <a:t>них искренне </a:t>
            </a:r>
            <a:r>
              <a:rPr lang="ru-RU" sz="2800" b="1" dirty="0" smtClean="0">
                <a:solidFill>
                  <a:srgbClr val="0070C0"/>
                </a:solidFill>
              </a:rPr>
              <a:t>веришь.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4000496" y="5857892"/>
            <a:ext cx="685226" cy="828102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7387184" cy="4832092"/>
          </a:xfrm>
          <a:prstGeom prst="rect">
            <a:avLst/>
          </a:prstGeom>
          <a:solidFill>
            <a:schemeClr val="bg1">
              <a:alpha val="6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Завьюжила, замела снегом </a:t>
            </a:r>
            <a:r>
              <a:rPr lang="ru-RU" sz="2800" b="1" dirty="0">
                <a:solidFill>
                  <a:srgbClr val="0070C0"/>
                </a:solidFill>
              </a:rPr>
              <a:t>зима, </a:t>
            </a:r>
            <a:r>
              <a:rPr lang="ru-RU" sz="2800" b="1" dirty="0" smtClean="0">
                <a:solidFill>
                  <a:srgbClr val="0070C0"/>
                </a:solidFill>
              </a:rPr>
              <a:t>задули </a:t>
            </a:r>
            <a:r>
              <a:rPr lang="ru-RU" sz="2800" b="1" dirty="0">
                <a:solidFill>
                  <a:srgbClr val="0070C0"/>
                </a:solidFill>
              </a:rPr>
              <a:t>холодные ветры и </a:t>
            </a:r>
            <a:r>
              <a:rPr lang="ru-RU" sz="2800" b="1" dirty="0" smtClean="0">
                <a:solidFill>
                  <a:srgbClr val="0070C0"/>
                </a:solidFill>
              </a:rPr>
              <a:t>ударили </a:t>
            </a:r>
            <a:r>
              <a:rPr lang="ru-RU" sz="2800" b="1" dirty="0">
                <a:solidFill>
                  <a:srgbClr val="0070C0"/>
                </a:solidFill>
              </a:rPr>
              <a:t>морозы. Мы </a:t>
            </a:r>
            <a:r>
              <a:rPr lang="ru-RU" sz="2800" b="1" dirty="0" smtClean="0">
                <a:solidFill>
                  <a:srgbClr val="0070C0"/>
                </a:solidFill>
              </a:rPr>
              <a:t> наблюдаем </a:t>
            </a:r>
            <a:r>
              <a:rPr lang="ru-RU" sz="2800" b="1" dirty="0">
                <a:solidFill>
                  <a:srgbClr val="0070C0"/>
                </a:solidFill>
              </a:rPr>
              <a:t>из окошек домов проказы зимы, а в погожие дни </a:t>
            </a:r>
            <a:r>
              <a:rPr lang="ru-RU" sz="2800" b="1" dirty="0" smtClean="0">
                <a:solidFill>
                  <a:srgbClr val="0070C0"/>
                </a:solidFill>
              </a:rPr>
              <a:t>устраиваем </a:t>
            </a:r>
            <a:r>
              <a:rPr lang="ru-RU" sz="2800" b="1" dirty="0">
                <a:solidFill>
                  <a:srgbClr val="0070C0"/>
                </a:solidFill>
              </a:rPr>
              <a:t>зимние фотосессии, </a:t>
            </a:r>
            <a:r>
              <a:rPr lang="ru-RU" sz="2800" b="1" dirty="0" smtClean="0">
                <a:solidFill>
                  <a:srgbClr val="0070C0"/>
                </a:solidFill>
              </a:rPr>
              <a:t>катаемся </a:t>
            </a:r>
            <a:r>
              <a:rPr lang="ru-RU" sz="2800" b="1" dirty="0">
                <a:solidFill>
                  <a:srgbClr val="0070C0"/>
                </a:solidFill>
              </a:rPr>
              <a:t>на санках, </a:t>
            </a:r>
            <a:r>
              <a:rPr lang="ru-RU" sz="2800" b="1" dirty="0" smtClean="0">
                <a:solidFill>
                  <a:srgbClr val="0070C0"/>
                </a:solidFill>
              </a:rPr>
              <a:t>лепим </a:t>
            </a:r>
            <a:r>
              <a:rPr lang="ru-RU" sz="2800" b="1" dirty="0">
                <a:solidFill>
                  <a:srgbClr val="0070C0"/>
                </a:solidFill>
              </a:rPr>
              <a:t>снежных баб и </a:t>
            </a:r>
            <a:r>
              <a:rPr lang="ru-RU" sz="2800" b="1" dirty="0" smtClean="0">
                <a:solidFill>
                  <a:srgbClr val="0070C0"/>
                </a:solidFill>
              </a:rPr>
              <a:t>устраиваем снежные </a:t>
            </a:r>
            <a:r>
              <a:rPr lang="ru-RU" sz="2800" b="1" dirty="0">
                <a:solidFill>
                  <a:srgbClr val="0070C0"/>
                </a:solidFill>
              </a:rPr>
              <a:t>бои. А вот длинные зимние вечера как будто предназначены для совместного чтения зимних сказок, наполненных приключениями, чудесами и волшебством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Давайте вспомним зимние сказки.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Управляющая кнопка: в конец 2">
            <a:hlinkClick r:id="" action="ppaction://hlinkshowjump?jump=nextslide" highlightClick="1"/>
          </p:cNvPr>
          <p:cNvSpPr/>
          <p:nvPr/>
        </p:nvSpPr>
        <p:spPr>
          <a:xfrm>
            <a:off x="3571868" y="6000768"/>
            <a:ext cx="1357322" cy="542350"/>
          </a:xfrm>
          <a:prstGeom prst="actionButtonEn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" action="ppaction://hlinkshowjump?jump=lastslide" highlightClick="1"/>
          </p:cNvPr>
          <p:cNvSpPr/>
          <p:nvPr/>
        </p:nvSpPr>
        <p:spPr>
          <a:xfrm>
            <a:off x="8358214" y="142852"/>
            <a:ext cx="571504" cy="714380"/>
          </a:xfrm>
          <a:prstGeom prst="actionButtonInformation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0" b="3802"/>
          <a:stretch/>
        </p:blipFill>
        <p:spPr>
          <a:xfrm>
            <a:off x="0" y="-10345"/>
            <a:ext cx="9124956" cy="6855643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9044" y="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Снегурочка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81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r="7476"/>
          <a:stretch/>
        </p:blipFill>
        <p:spPr>
          <a:xfrm>
            <a:off x="32624" y="6351"/>
            <a:ext cx="9085976" cy="6838948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51227" y="6350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4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Лисичка-сестричка и волк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92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88640"/>
            <a:ext cx="9144000" cy="65958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sp>
        <p:nvSpPr>
          <p:cNvPr id="32" name="Rectangle 31"/>
          <p:cNvSpPr/>
          <p:nvPr/>
        </p:nvSpPr>
        <p:spPr>
          <a:xfrm>
            <a:off x="46542" y="44624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4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Заюшкина</a:t>
            </a:r>
            <a:r>
              <a:rPr lang="ru-RU" sz="4800" b="1" dirty="0" smtClean="0">
                <a:solidFill>
                  <a:srgbClr val="002060"/>
                </a:solidFill>
              </a:rPr>
              <a:t> избушка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71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4" y="6657"/>
            <a:ext cx="9124955" cy="6838641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2703" y="476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Снежная королева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44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10" y="6351"/>
            <a:ext cx="9130910" cy="6838948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344" y="3016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Серая шейка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7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529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31751" y="7458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Щелкунчик 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50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101" y="-27383"/>
            <a:ext cx="9169102" cy="6872682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0314" y="24408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</a:t>
            </a:r>
            <a:endParaRPr lang="en-US" sz="5400" b="1" dirty="0"/>
          </a:p>
        </p:txBody>
      </p:sp>
      <p:sp>
        <p:nvSpPr>
          <p:cNvPr id="34" name="Rectangle 33"/>
          <p:cNvSpPr/>
          <p:nvPr/>
        </p:nvSpPr>
        <p:spPr>
          <a:xfrm>
            <a:off x="2295525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2</a:t>
            </a:r>
            <a:endParaRPr lang="en-US" sz="5400" b="1" dirty="0"/>
          </a:p>
        </p:txBody>
      </p:sp>
      <p:sp>
        <p:nvSpPr>
          <p:cNvPr id="35" name="Rectangle 34"/>
          <p:cNvSpPr/>
          <p:nvPr/>
        </p:nvSpPr>
        <p:spPr>
          <a:xfrm>
            <a:off x="4584689" y="22226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3</a:t>
            </a:r>
            <a:endParaRPr lang="en-US" sz="5400" b="1" dirty="0"/>
          </a:p>
        </p:txBody>
      </p:sp>
      <p:sp>
        <p:nvSpPr>
          <p:cNvPr id="36" name="Rectangle 35"/>
          <p:cNvSpPr/>
          <p:nvPr/>
        </p:nvSpPr>
        <p:spPr>
          <a:xfrm>
            <a:off x="6873870" y="22225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4</a:t>
            </a:r>
            <a:endParaRPr lang="en-US" sz="5400" b="1" dirty="0"/>
          </a:p>
        </p:txBody>
      </p:sp>
      <p:sp>
        <p:nvSpPr>
          <p:cNvPr id="37" name="Rectangle 36"/>
          <p:cNvSpPr/>
          <p:nvPr/>
        </p:nvSpPr>
        <p:spPr>
          <a:xfrm>
            <a:off x="12700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en-US" sz="5400" b="1" dirty="0"/>
          </a:p>
        </p:txBody>
      </p:sp>
      <p:sp>
        <p:nvSpPr>
          <p:cNvPr id="38" name="Rectangle 37"/>
          <p:cNvSpPr/>
          <p:nvPr/>
        </p:nvSpPr>
        <p:spPr>
          <a:xfrm>
            <a:off x="2301881" y="1714500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6</a:t>
            </a:r>
            <a:endParaRPr lang="en-US" sz="5400" b="1" dirty="0"/>
          </a:p>
        </p:txBody>
      </p:sp>
      <p:sp>
        <p:nvSpPr>
          <p:cNvPr id="39" name="Rectangle 38"/>
          <p:cNvSpPr/>
          <p:nvPr/>
        </p:nvSpPr>
        <p:spPr>
          <a:xfrm>
            <a:off x="4591045" y="1714501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7</a:t>
            </a:r>
            <a:endParaRPr lang="en-US" sz="5400" b="1" dirty="0"/>
          </a:p>
        </p:txBody>
      </p:sp>
      <p:sp>
        <p:nvSpPr>
          <p:cNvPr id="40" name="Rectangle 39"/>
          <p:cNvSpPr/>
          <p:nvPr/>
        </p:nvSpPr>
        <p:spPr>
          <a:xfrm>
            <a:off x="6867526" y="1714500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8</a:t>
            </a:r>
            <a:endParaRPr lang="en-US" sz="5400" b="1" dirty="0"/>
          </a:p>
        </p:txBody>
      </p:sp>
      <p:sp>
        <p:nvSpPr>
          <p:cNvPr id="41" name="Rectangle 40"/>
          <p:cNvSpPr/>
          <p:nvPr/>
        </p:nvSpPr>
        <p:spPr>
          <a:xfrm>
            <a:off x="19044" y="3425825"/>
            <a:ext cx="2257430" cy="1676400"/>
          </a:xfrm>
          <a:prstGeom prst="rect">
            <a:avLst/>
          </a:prstGeom>
          <a:blipFill>
            <a:blip r:embed="rId3"/>
            <a:stretch>
              <a:fillRect b="-700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9</a:t>
            </a:r>
            <a:endParaRPr lang="en-US" sz="5400" b="1" dirty="0"/>
          </a:p>
        </p:txBody>
      </p:sp>
      <p:sp>
        <p:nvSpPr>
          <p:cNvPr id="42" name="Rectangle 41"/>
          <p:cNvSpPr/>
          <p:nvPr/>
        </p:nvSpPr>
        <p:spPr>
          <a:xfrm>
            <a:off x="2295525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10</a:t>
            </a:r>
            <a:endParaRPr lang="en-US" sz="5400" b="1" dirty="0"/>
          </a:p>
        </p:txBody>
      </p:sp>
      <p:sp>
        <p:nvSpPr>
          <p:cNvPr id="43" name="Rectangle 42"/>
          <p:cNvSpPr/>
          <p:nvPr/>
        </p:nvSpPr>
        <p:spPr>
          <a:xfrm>
            <a:off x="4584689" y="3425825"/>
            <a:ext cx="2257430" cy="167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11</a:t>
            </a:r>
            <a:endParaRPr lang="en-US" sz="5400" b="1" dirty="0"/>
          </a:p>
        </p:txBody>
      </p:sp>
      <p:sp>
        <p:nvSpPr>
          <p:cNvPr id="44" name="Rectangle 43"/>
          <p:cNvSpPr/>
          <p:nvPr/>
        </p:nvSpPr>
        <p:spPr>
          <a:xfrm>
            <a:off x="6861170" y="3425824"/>
            <a:ext cx="2257430" cy="1676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12</a:t>
            </a:r>
            <a:endParaRPr lang="en-US" sz="5400" b="1" dirty="0"/>
          </a:p>
        </p:txBody>
      </p:sp>
      <p:sp>
        <p:nvSpPr>
          <p:cNvPr id="45" name="Rectangle 44"/>
          <p:cNvSpPr/>
          <p:nvPr/>
        </p:nvSpPr>
        <p:spPr>
          <a:xfrm>
            <a:off x="12700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13</a:t>
            </a:r>
            <a:endParaRPr lang="en-US" sz="5400" b="1" dirty="0"/>
          </a:p>
        </p:txBody>
      </p:sp>
      <p:sp>
        <p:nvSpPr>
          <p:cNvPr id="46" name="Rectangle 45"/>
          <p:cNvSpPr/>
          <p:nvPr/>
        </p:nvSpPr>
        <p:spPr>
          <a:xfrm>
            <a:off x="2289181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14</a:t>
            </a:r>
            <a:endParaRPr lang="en-US" sz="5400" b="1" dirty="0"/>
          </a:p>
        </p:txBody>
      </p:sp>
      <p:sp>
        <p:nvSpPr>
          <p:cNvPr id="47" name="Rectangle 46"/>
          <p:cNvSpPr/>
          <p:nvPr/>
        </p:nvSpPr>
        <p:spPr>
          <a:xfrm>
            <a:off x="4578345" y="5118099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15</a:t>
            </a:r>
            <a:endParaRPr lang="en-US" sz="5400" b="1" dirty="0"/>
          </a:p>
        </p:txBody>
      </p:sp>
      <p:sp>
        <p:nvSpPr>
          <p:cNvPr id="48" name="Rectangle 47"/>
          <p:cNvSpPr/>
          <p:nvPr/>
        </p:nvSpPr>
        <p:spPr>
          <a:xfrm>
            <a:off x="6867526" y="5118098"/>
            <a:ext cx="2257430" cy="17272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16</a:t>
            </a:r>
            <a:endParaRPr lang="en-US" sz="5400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7715272" y="6215082"/>
            <a:ext cx="1285852" cy="5000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Ответ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85786" y="142852"/>
            <a:ext cx="7358114" cy="1143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 12 Месяцев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26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Office PowerPoint</Application>
  <PresentationFormat>Экран (4:3)</PresentationFormat>
  <Paragraphs>221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Mistral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2019-12-06T08:39:08Z</dcterms:created>
  <dcterms:modified xsi:type="dcterms:W3CDTF">2024-01-30T05:25:43Z</dcterms:modified>
</cp:coreProperties>
</file>