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8" r:id="rId4"/>
    <p:sldId id="271" r:id="rId5"/>
    <p:sldId id="257" r:id="rId6"/>
    <p:sldId id="258" r:id="rId7"/>
    <p:sldId id="275" r:id="rId8"/>
    <p:sldId id="267" r:id="rId9"/>
    <p:sldId id="272" r:id="rId10"/>
    <p:sldId id="273" r:id="rId11"/>
    <p:sldId id="274" r:id="rId12"/>
    <p:sldId id="259" r:id="rId13"/>
    <p:sldId id="262" r:id="rId14"/>
    <p:sldId id="263" r:id="rId15"/>
    <p:sldId id="264" r:id="rId16"/>
    <p:sldId id="265" r:id="rId17"/>
    <p:sldId id="266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8062664" cy="201622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ребёнок уходит из дома…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40054"/>
            <a:ext cx="6169138" cy="3163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6061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272808" cy="4886357"/>
          </a:xfrm>
        </p:spPr>
        <p:txBody>
          <a:bodyPr/>
          <a:lstStyle/>
          <a:p>
            <a:pPr marL="109728" lvl="0" indent="0" algn="just">
              <a:lnSpc>
                <a:spcPct val="115000"/>
              </a:lnSpc>
              <a:spcBef>
                <a:spcPts val="400"/>
              </a:spcBef>
              <a:spcAft>
                <a:spcPts val="600"/>
              </a:spcAft>
              <a:buClr>
                <a:srgbClr val="2DA2BF"/>
              </a:buClr>
              <a:buSzPct val="68000"/>
              <a:buNone/>
            </a:pPr>
            <a:r>
              <a:rPr lang="ru-RU" sz="2800" b="1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Обработка теста</a:t>
            </a: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: 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Чем больше баллов, тем в большей степени развито умение слушать. </a:t>
            </a:r>
          </a:p>
          <a:p>
            <a:pPr marL="109728" lvl="0" indent="0" algn="just">
              <a:lnSpc>
                <a:spcPct val="115000"/>
              </a:lnSpc>
              <a:spcBef>
                <a:spcPts val="400"/>
              </a:spcBef>
              <a:spcAft>
                <a:spcPts val="600"/>
              </a:spcAft>
              <a:buClr>
                <a:srgbClr val="2DA2BF"/>
              </a:buClr>
              <a:buSzPct val="68000"/>
              <a:buNone/>
            </a:pPr>
            <a:r>
              <a:rPr lang="ru-RU" sz="2800" b="1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Более 62 баллов – “выше среднего уровня”. Средний балл  - 55.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140968"/>
            <a:ext cx="4614386" cy="270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3250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272808" cy="532859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554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3" y="548680"/>
            <a:ext cx="7920881" cy="5577483"/>
          </a:xfrm>
        </p:spPr>
        <p:txBody>
          <a:bodyPr>
            <a:normAutofit/>
          </a:bodyPr>
          <a:lstStyle/>
          <a:p>
            <a:pPr marL="514350" indent="-250825"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делать родителям, если ребёнок уходит из дома:</a:t>
            </a:r>
          </a:p>
          <a:p>
            <a:pPr marL="514350" indent="-250825" algn="just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Вспомните всё,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чем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ребёнок  говорил в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последнее время. Обзвоните всех знакомых и друзей вашего ребенка,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также их родителей. Опросите их.</a:t>
            </a:r>
          </a:p>
          <a:p>
            <a:pPr marL="514350" indent="-250825" algn="just">
              <a:buFont typeface="Symbol" pitchFamily="18" charset="2"/>
              <a:buAutoNum type="arabicPeriod"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Проверьте, не пропали ли из дома деньги и ценные вещи. Попытайтесь определить, какие вещи ребенок взял с собой, какую одежду, возможно - книги. Все это тщательно проанализируйте.</a:t>
            </a:r>
          </a:p>
          <a:p>
            <a:pPr marL="514350" indent="-514350" algn="just">
              <a:buAutoNum type="arabicPeriod"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689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692696"/>
            <a:ext cx="7488832" cy="54334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не видите никаких признаков сознательного ухода ребенка из дома, позвоните в скорую помощь, узнайте, не доставлялся ли туда ваш ребенок, став жертвой несчастного случая.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Позвоните в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полицию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узнайте, не был ли ребенок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задержан сотрудниками ПДН.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все эти действия не принесли результата, срочно обратитесь для организации поисков ребенка в соответствующие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органы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(позвонить на 02).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взять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собой документы на ребенка и его фотографии. </a:t>
            </a:r>
          </a:p>
        </p:txBody>
      </p:sp>
    </p:spTree>
    <p:extLst>
      <p:ext uri="{BB962C8B-B14F-4D97-AF65-F5344CB8AC3E}">
        <p14:creationId xmlns:p14="http://schemas.microsoft.com/office/powerpoint/2010/main" val="4030763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1" y="764704"/>
            <a:ext cx="7344816" cy="5361459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ребёнок вернулся домой самостоятельно (или возвращен сотрудниками полиции)…</a:t>
            </a:r>
          </a:p>
          <a:p>
            <a:pPr marL="0" indent="0" algn="ctr">
              <a:buNone/>
            </a:pP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Самое главное  - НЕ  РУГАТЬ.</a:t>
            </a:r>
          </a:p>
          <a:p>
            <a:pPr marL="514350" indent="-514350"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Постарайтесь выяснить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причину ухода ребёнка  из дома.</a:t>
            </a:r>
          </a:p>
          <a:p>
            <a:pPr marL="514350" lvl="0" indent="-514350">
              <a:buFont typeface="Symbol" pitchFamily="18" charset="2"/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спорьте, не критикуйте, не давайте советов .</a:t>
            </a:r>
          </a:p>
          <a:p>
            <a:pPr marL="514350" lvl="0" indent="-514350" algn="just">
              <a:buFont typeface="Symbol" pitchFamily="18" charset="2"/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Обсудите то, что представляет трудности. Разработайте общий план действий по изменению ситуации. Распределите роли и обязанности.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356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692697"/>
            <a:ext cx="7560840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Стимулируйте ребёнка участвовать в соревнованиях, походах, играх и т.д., где детям предоставляется возможность переживать радостное напряжение разумного риска (так называемого «драйва»), преодоления собственного страха. 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Организация досуга ребёнка во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внеучебное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время (кружки, спортивные секции и т.д.).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Развивайте в ребёнке творческие способности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7637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3" y="620688"/>
            <a:ext cx="7416824" cy="55054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Общие рекомендации для родителей:</a:t>
            </a:r>
          </a:p>
          <a:p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b="1" dirty="0"/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Говорите с ребенком!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Начните с малого – спросите у ребенка, как прошел день, что было хорошего, какие проблемы; расскажите про свой день, свои успехи и трудности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Все, что для взрослых – полная бессмыслица, для ребенка очень важно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Попробуйте найти время, чтобы всей семьей сходить в кафе, кинотеатр или парк.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Запишитесь вместе с сыном или дочкой в спортивный зал или бассейн.</a:t>
            </a:r>
          </a:p>
          <a:p>
            <a:pPr marL="0" indent="0" algn="just">
              <a:buNone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16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764704"/>
            <a:ext cx="7462029" cy="535145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Ни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коем случае нельзя применять меры физического воздействия!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усугубите ситуацию!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Пересмотрите свой стиль воспитания.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Необходимо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обратиться к специалистам (психолог, социальный педагог, сотрудники ПДН и т.д.).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Обращение к медицинским специалистам.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419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7632848" cy="5472608"/>
          </a:xfrm>
        </p:spPr>
        <p:txBody>
          <a:bodyPr/>
          <a:lstStyle/>
          <a:p>
            <a:pPr marL="0" lvl="0" indent="0" algn="ctr">
              <a:buClr>
                <a:srgbClr val="0BD0D9"/>
              </a:buClr>
              <a:buSzPct val="95000"/>
              <a:buNone/>
            </a:pP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воспитании подростка желательно учитывать его тип темперамента:</a:t>
            </a:r>
          </a:p>
          <a:p>
            <a:pPr marL="0" lvl="0" indent="0" algn="just">
              <a:buClr>
                <a:srgbClr val="0BD0D9"/>
              </a:buClr>
              <a:buSzPct val="95000"/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ХОЛЕРИК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(неусидчивый, суетливый, может проявлять агрессию, неуравновешенный, склонен к риску, настойчивый, склонен к резким сменам настроения).</a:t>
            </a:r>
          </a:p>
          <a:p>
            <a:pPr marL="0" lvl="0" indent="0" algn="just">
              <a:buClr>
                <a:srgbClr val="0BD0D9"/>
              </a:buClr>
              <a:buSzPct val="95000"/>
              <a:buNone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7704856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986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7488832" cy="5400600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SzPct val="95000"/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САНГВИНИК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веселый, жизнерадостный, энергичный, часто не собран, легко переживает неудачи).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7704856" cy="2597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438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64704"/>
            <a:ext cx="7416824" cy="5297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         Бродяжничество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является одной из форм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</a:rPr>
              <a:t>аутсайдерства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ru-RU" sz="2000" u="sng" dirty="0">
                <a:solidFill>
                  <a:srgbClr val="000000"/>
                </a:solidFill>
                <a:latin typeface="Times New Roman"/>
              </a:rPr>
              <a:t>Социальные аутсайдеры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 – это люди, которые в силу ряда объективных и субъективных причин не смогли найти достойное место в обществе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marL="0" lvl="0" indent="0" algn="just">
              <a:buClr>
                <a:srgbClr val="AA2B1E"/>
              </a:buCl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Синдром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бродяжничества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это синдром, который выражается в повторяющихся уходах из дома, интерната и других учреждений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часто бродяжничество проходит НЕ 1 ДЕНЬ). </a:t>
            </a:r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AA2B1E"/>
              </a:buClr>
              <a:buNone/>
            </a:pPr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AA2B1E"/>
              </a:buClr>
              <a:buNone/>
            </a:pP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84" y="3420850"/>
            <a:ext cx="3186896" cy="264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3366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764704"/>
            <a:ext cx="7551941" cy="5328592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SzPct val="95000"/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ФЛЕГМАТИК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(спокойный, хладнокровный, осторожный, медлительный, НЕ склонен к риску, сдержанный, терпеливый).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7704856" cy="231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647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764704"/>
            <a:ext cx="7488832" cy="5400600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SzPct val="95000"/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МЕЛАНХОЛИК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(стеснительный, легко переносит одиночество, подозрительный, мнительный, скрытный, малообщительный).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" y="2852936"/>
            <a:ext cx="772891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544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620688"/>
            <a:ext cx="7704856" cy="57606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Синдром бродяжничества встречается от 7 до 17 лет, преимущественно у мальчиков.</a:t>
            </a:r>
          </a:p>
          <a:p>
            <a:pPr marL="0" indent="0" algn="ctr">
              <a:buNone/>
            </a:pP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00630"/>
            <a:ext cx="5472608" cy="4131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886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200800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черты, которые присущи подросткам, склонным к бродяжничеству: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пассивная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защита от трудностей;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пренебрежительное отношение к учебе; очень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слабая 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учебная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мотивация;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отсутствие индивидуальных увлечений, несмотря на большое количество свободного времени;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поиск новых острых ощущений;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негативизм;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высокий уровень агрессии; эмоциональная неуравновешенность;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интерес к ярким впечатлениям улицы.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5608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9" y="476672"/>
            <a:ext cx="7776864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уходов подростков из дома:</a:t>
            </a:r>
          </a:p>
          <a:p>
            <a:pPr marL="354013" indent="0" algn="just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600" dirty="0">
                <a:solidFill>
                  <a:srgbClr val="002060"/>
                </a:solidFill>
              </a:rPr>
              <a:t>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Недостаточное </a:t>
            </a: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внимание родителей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проблемам и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переживаниям ребенка.</a:t>
            </a: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4013" indent="0" algn="just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2.Конфликты с родителями;</a:t>
            </a:r>
          </a:p>
          <a:p>
            <a:pPr marL="354013" indent="0" algn="just"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.Стремление получить яркие впечатления;</a:t>
            </a:r>
          </a:p>
          <a:p>
            <a:pPr marL="354013" indent="0" algn="just"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.Влияние улицы;</a:t>
            </a:r>
          </a:p>
          <a:p>
            <a:pPr marL="354013" indent="0" algn="just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5.Психические заболевания (СДВГ, умственная отсталость и т.п.)</a:t>
            </a:r>
          </a:p>
          <a:p>
            <a:pPr marL="354013" indent="0" algn="just"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.Жестокое обращение в семье (физические наказания, сексуальное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насилие и пр.);</a:t>
            </a:r>
            <a:endParaRPr lang="ru-RU" sz="2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4013" indent="0" algn="just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8.Генетическая предрасположенность;</a:t>
            </a:r>
          </a:p>
          <a:p>
            <a:pPr marL="0" indent="0">
              <a:buNone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067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76672"/>
            <a:ext cx="8352928" cy="5682944"/>
          </a:xfrm>
        </p:spPr>
        <p:txBody>
          <a:bodyPr>
            <a:normAutofit/>
          </a:bodyPr>
          <a:lstStyle/>
          <a:p>
            <a:pPr marL="446088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9.Обилие запретов со стороны родителей (педагогов);</a:t>
            </a:r>
          </a:p>
          <a:p>
            <a:pPr marL="446088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10.Стрессовые жизненные ситуации;</a:t>
            </a:r>
          </a:p>
          <a:p>
            <a:pPr marL="446088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11.Неполные, неблагополучные семьи;</a:t>
            </a:r>
          </a:p>
          <a:p>
            <a:pPr marL="446088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12.Чрезмерная занятость родителей;</a:t>
            </a:r>
          </a:p>
          <a:p>
            <a:pPr marL="446088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13.Масса свободного времени;</a:t>
            </a:r>
          </a:p>
          <a:p>
            <a:pPr marL="446088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14.Отставание в учёбе;</a:t>
            </a:r>
          </a:p>
          <a:p>
            <a:pPr marL="446088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15.Постоянные нарекания, брань в семье.</a:t>
            </a:r>
          </a:p>
          <a:p>
            <a:pPr marL="446088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16.Школьная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неуспешность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46088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17.Черепно-мозговые травмы.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026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7260" y="742950"/>
            <a:ext cx="7379156" cy="5422354"/>
          </a:xfrm>
        </p:spPr>
        <p:txBody>
          <a:bodyPr/>
          <a:lstStyle/>
          <a:p>
            <a:pPr marL="0" lvl="0" indent="0" algn="ctr">
              <a:buClr>
                <a:srgbClr val="AA2B1E"/>
              </a:buClr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Угроза сбежать из дома –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тоже сигнал, который НЕ ДОЛЖЕН быть ПРОИГНОРИРОВАН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0" lvl="0" indent="0" algn="ctr">
              <a:buClr>
                <a:srgbClr val="AA2B1E"/>
              </a:buClr>
              <a:buNone/>
            </a:pP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92896"/>
            <a:ext cx="5137026" cy="3417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4563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539553" y="620687"/>
            <a:ext cx="7992888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Уходы ребенка из дома влекут за собой серьезные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последствия: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проживая без надзора, дети привыкают лгать, бездельничать, воровать.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ребенок легко попадает под опасное влияние и нередко втягивается в преступные  и аморальные действия.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попрошайничество, пьянство, токсикомания, ранние и беспорядочные половые связи. </a:t>
            </a:r>
          </a:p>
          <a:p>
            <a:pPr algn="ctr">
              <a:buFontTx/>
              <a:buChar char="-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дальнейшем – серьезные правонарушения, асоциальный образ жизни.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кроме того, ребенок сам может стать жертвой насилия. 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789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85582"/>
            <a:ext cx="6048672" cy="5755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05638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1034</TotalTime>
  <Words>655</Words>
  <Application>Microsoft Office PowerPoint</Application>
  <PresentationFormat>Экран (4:3)</PresentationFormat>
  <Paragraphs>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Кнопка</vt:lpstr>
      <vt:lpstr>Если ребёнок уходит из дома…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ребёнок уходит из дома…</dc:title>
  <dc:creator>психолог</dc:creator>
  <cp:lastModifiedBy>психолог</cp:lastModifiedBy>
  <cp:revision>25</cp:revision>
  <dcterms:created xsi:type="dcterms:W3CDTF">2015-02-24T00:09:04Z</dcterms:created>
  <dcterms:modified xsi:type="dcterms:W3CDTF">2019-05-17T04:27:26Z</dcterms:modified>
</cp:coreProperties>
</file>