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75" r:id="rId2"/>
    <p:sldId id="257" r:id="rId3"/>
    <p:sldId id="273" r:id="rId4"/>
    <p:sldId id="277" r:id="rId5"/>
    <p:sldId id="276" r:id="rId6"/>
    <p:sldId id="259" r:id="rId7"/>
    <p:sldId id="262" r:id="rId8"/>
    <p:sldId id="260" r:id="rId9"/>
    <p:sldId id="269" r:id="rId10"/>
    <p:sldId id="278" r:id="rId11"/>
    <p:sldId id="271"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81" autoAdjust="0"/>
    <p:restoredTop sz="94660"/>
  </p:normalViewPr>
  <p:slideViewPr>
    <p:cSldViewPr>
      <p:cViewPr>
        <p:scale>
          <a:sx n="76" d="100"/>
          <a:sy n="76" d="100"/>
        </p:scale>
        <p:origin x="-1242"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9959CC-D23A-4FEA-8CCD-39AEEE8C1FCD}" type="datetimeFigureOut">
              <a:rPr lang="ru-RU" smtClean="0"/>
              <a:t>24.03.2023</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7F2143-3209-456C-9320-3D533BCF7693}" type="slidenum">
              <a:rPr lang="ru-RU" smtClean="0"/>
              <a:t>‹#›</a:t>
            </a:fld>
            <a:endParaRPr lang="ru-RU"/>
          </a:p>
        </p:txBody>
      </p:sp>
    </p:spTree>
    <p:extLst>
      <p:ext uri="{BB962C8B-B14F-4D97-AF65-F5344CB8AC3E}">
        <p14:creationId xmlns:p14="http://schemas.microsoft.com/office/powerpoint/2010/main" val="2241040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75AF65F-DD15-4EAE-89C2-3382C363B936}" type="datetimeFigureOut">
              <a:rPr lang="ru-RU" smtClean="0"/>
              <a:pPr/>
              <a:t>24.03.2023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C3D72BA-16BA-4451-8E08-94971CAFB31C}"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5AF65F-DD15-4EAE-89C2-3382C363B936}" type="datetimeFigureOut">
              <a:rPr lang="ru-RU" smtClean="0"/>
              <a:pPr/>
              <a:t>24.03.2023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C3D72BA-16BA-4451-8E08-94971CAFB31C}"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5AF65F-DD15-4EAE-89C2-3382C363B936}" type="datetimeFigureOut">
              <a:rPr lang="ru-RU" smtClean="0"/>
              <a:pPr/>
              <a:t>24.03.2023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C3D72BA-16BA-4451-8E08-94971CAFB31C}"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5AF65F-DD15-4EAE-89C2-3382C363B936}" type="datetimeFigureOut">
              <a:rPr lang="ru-RU" smtClean="0"/>
              <a:pPr/>
              <a:t>24.03.2023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C3D72BA-16BA-4451-8E08-94971CAFB31C}"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75AF65F-DD15-4EAE-89C2-3382C363B936}" type="datetimeFigureOut">
              <a:rPr lang="ru-RU" smtClean="0"/>
              <a:pPr/>
              <a:t>24.03.2023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C3D72BA-16BA-4451-8E08-94971CAFB31C}"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75AF65F-DD15-4EAE-89C2-3382C363B936}" type="datetimeFigureOut">
              <a:rPr lang="ru-RU" smtClean="0"/>
              <a:pPr/>
              <a:t>24.03.2023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C3D72BA-16BA-4451-8E08-94971CAFB31C}"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75AF65F-DD15-4EAE-89C2-3382C363B936}" type="datetimeFigureOut">
              <a:rPr lang="ru-RU" smtClean="0"/>
              <a:pPr/>
              <a:t>24.03.2023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C3D72BA-16BA-4451-8E08-94971CAFB31C}"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75AF65F-DD15-4EAE-89C2-3382C363B936}" type="datetimeFigureOut">
              <a:rPr lang="ru-RU" smtClean="0"/>
              <a:pPr/>
              <a:t>24.03.2023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C3D72BA-16BA-4451-8E08-94971CAFB31C}"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75AF65F-DD15-4EAE-89C2-3382C363B936}" type="datetimeFigureOut">
              <a:rPr lang="ru-RU" smtClean="0"/>
              <a:pPr/>
              <a:t>24.03.2023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C3D72BA-16BA-4451-8E08-94971CAFB31C}"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75AF65F-DD15-4EAE-89C2-3382C363B936}" type="datetimeFigureOut">
              <a:rPr lang="ru-RU" smtClean="0"/>
              <a:pPr/>
              <a:t>24.03.2023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C3D72BA-16BA-4451-8E08-94971CAFB31C}"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75AF65F-DD15-4EAE-89C2-3382C363B936}" type="datetimeFigureOut">
              <a:rPr lang="ru-RU" smtClean="0"/>
              <a:pPr/>
              <a:t>24.03.2023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C3D72BA-16BA-4451-8E08-94971CAFB31C}"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5AF65F-DD15-4EAE-89C2-3382C363B936}" type="datetimeFigureOut">
              <a:rPr lang="ru-RU" smtClean="0"/>
              <a:pPr/>
              <a:t>24.03.2023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3D72BA-16BA-4451-8E08-94971CAFB31C}"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26.emf"/><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57"/>
            <a:ext cx="9152194" cy="6957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686489" y="260648"/>
            <a:ext cx="6912768" cy="1146211"/>
          </a:xfrm>
          <a:prstGeom prst="rect">
            <a:avLst/>
          </a:prstGeom>
        </p:spPr>
        <p:txBody>
          <a:bodyPr wrap="square">
            <a:spAutoFit/>
          </a:bodyPr>
          <a:lstStyle/>
          <a:p>
            <a:pPr algn="ctr">
              <a:lnSpc>
                <a:spcPct val="107000"/>
              </a:lnSpc>
              <a:spcAft>
                <a:spcPts val="800"/>
              </a:spcAft>
            </a:pPr>
            <a:r>
              <a:rPr lang="ru-RU" sz="2800" b="1" dirty="0" smtClean="0">
                <a:solidFill>
                  <a:srgbClr val="FF0000"/>
                </a:solidFill>
                <a:latin typeface="Calibri" panose="020F0502020204030204" pitchFamily="34" charset="0"/>
                <a:ea typeface="DengXian"/>
                <a:cs typeface="Times New Roman" panose="02020603050405020304" pitchFamily="18" charset="0"/>
              </a:rPr>
              <a:t>             </a:t>
            </a:r>
            <a:r>
              <a:rPr lang="ru-RU"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alibri" panose="020F0502020204030204" pitchFamily="34" charset="0"/>
                <a:ea typeface="DengXian"/>
                <a:cs typeface="Times New Roman" panose="02020603050405020304" pitchFamily="18" charset="0"/>
              </a:rPr>
              <a:t>Проект настольная </a:t>
            </a: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alibri" panose="020F0502020204030204" pitchFamily="34" charset="0"/>
                <a:ea typeface="DengXian"/>
                <a:cs typeface="Times New Roman" panose="02020603050405020304" pitchFamily="18" charset="0"/>
              </a:rPr>
              <a:t>игра своими </a:t>
            </a:r>
            <a:r>
              <a:rPr lang="ru-RU"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alibri" panose="020F0502020204030204" pitchFamily="34" charset="0"/>
                <a:ea typeface="DengXian"/>
                <a:cs typeface="Times New Roman" panose="02020603050405020304" pitchFamily="18" charset="0"/>
              </a:rPr>
              <a:t>руками  «Крестики </a:t>
            </a: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alibri" panose="020F0502020204030204" pitchFamily="34" charset="0"/>
                <a:ea typeface="DengXian"/>
                <a:cs typeface="Times New Roman" panose="02020603050405020304" pitchFamily="18" charset="0"/>
              </a:rPr>
              <a:t>нолики» </a:t>
            </a:r>
          </a:p>
        </p:txBody>
      </p:sp>
      <p:sp>
        <p:nvSpPr>
          <p:cNvPr id="4" name="Прямоугольник 3"/>
          <p:cNvSpPr/>
          <p:nvPr/>
        </p:nvSpPr>
        <p:spPr>
          <a:xfrm>
            <a:off x="4141940" y="5056534"/>
            <a:ext cx="4380277" cy="1512209"/>
          </a:xfrm>
          <a:prstGeom prst="rect">
            <a:avLst/>
          </a:prstGeom>
          <a:gradFill flip="none" rotWithShape="1">
            <a:gsLst>
              <a:gs pos="0">
                <a:schemeClr val="bg1">
                  <a:lumMod val="85000"/>
                  <a:shade val="30000"/>
                  <a:satMod val="115000"/>
                </a:schemeClr>
              </a:gs>
              <a:gs pos="63000">
                <a:schemeClr val="bg1">
                  <a:lumMod val="85000"/>
                  <a:shade val="67500"/>
                  <a:satMod val="115000"/>
                  <a:alpha val="35000"/>
                </a:schemeClr>
              </a:gs>
              <a:gs pos="100000">
                <a:schemeClr val="bg1">
                  <a:lumMod val="85000"/>
                  <a:shade val="100000"/>
                  <a:satMod val="115000"/>
                </a:schemeClr>
              </a:gs>
            </a:gsLst>
            <a:lin ang="5400000" scaled="1"/>
            <a:tileRect/>
          </a:gradFill>
        </p:spPr>
        <p:txBody>
          <a:bodyPr wrap="square">
            <a:spAutoFit/>
          </a:bodyPr>
          <a:lstStyle/>
          <a:p>
            <a:pPr>
              <a:lnSpc>
                <a:spcPct val="107000"/>
              </a:lnSpc>
              <a:spcAft>
                <a:spcPts val="800"/>
              </a:spcAft>
            </a:pPr>
            <a:r>
              <a:rPr lang="ru-RU" sz="2000" dirty="0" smtClean="0">
                <a:latin typeface="Calibri" panose="020F0502020204030204" pitchFamily="34" charset="0"/>
                <a:ea typeface="DengXian"/>
                <a:cs typeface="Times New Roman" panose="02020603050405020304" pitchFamily="18" charset="0"/>
              </a:rPr>
              <a:t>Выполнила: Рыжова Варвара ученица 6 «б» класса </a:t>
            </a:r>
          </a:p>
          <a:p>
            <a:pPr>
              <a:lnSpc>
                <a:spcPct val="107000"/>
              </a:lnSpc>
              <a:spcAft>
                <a:spcPts val="800"/>
              </a:spcAft>
            </a:pPr>
            <a:r>
              <a:rPr lang="ru-RU" sz="2000" dirty="0" smtClean="0"/>
              <a:t>Руководитель: Васюкова А.В. учитель технологии</a:t>
            </a:r>
            <a:endParaRPr lang="ru-RU" sz="20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422550"/>
            <a:ext cx="4883512" cy="3662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78535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19" y="-315416"/>
            <a:ext cx="9144000" cy="7350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1726" y="-171400"/>
            <a:ext cx="9144000" cy="1246495"/>
          </a:xfrm>
          <a:prstGeom prst="rect">
            <a:avLst/>
          </a:prstGeom>
        </p:spPr>
        <p:txBody>
          <a:bodyPr wrap="square">
            <a:spAutoFit/>
          </a:bodyPr>
          <a:lstStyle/>
          <a:p>
            <a:pPr algn="ctr">
              <a:lnSpc>
                <a:spcPts val="1800"/>
              </a:lnSpc>
              <a:spcAft>
                <a:spcPts val="0"/>
              </a:spcAft>
            </a:pPr>
            <a:endParaRPr lang="ru-RU" sz="3200" b="1" dirty="0" smtClean="0">
              <a:solidFill>
                <a:srgbClr val="FF0000"/>
              </a:solidFill>
              <a:ea typeface="Times New Roman" panose="02020603050405020304" pitchFamily="18" charset="0"/>
              <a:cs typeface="Times New Roman" panose="02020603050405020304" pitchFamily="18" charset="0"/>
            </a:endParaRPr>
          </a:p>
          <a:p>
            <a:pPr algn="ctr">
              <a:lnSpc>
                <a:spcPts val="1800"/>
              </a:lnSpc>
              <a:spcAft>
                <a:spcPts val="0"/>
              </a:spcAft>
            </a:pPr>
            <a:endParaRPr lang="ru-RU" sz="3200" b="1" dirty="0">
              <a:solidFill>
                <a:srgbClr val="FF0000"/>
              </a:solidFill>
              <a:ea typeface="Times New Roman" panose="02020603050405020304" pitchFamily="18" charset="0"/>
              <a:cs typeface="Times New Roman" panose="02020603050405020304" pitchFamily="18" charset="0"/>
            </a:endParaRPr>
          </a:p>
          <a:p>
            <a:pPr algn="ctr">
              <a:lnSpc>
                <a:spcPts val="1800"/>
              </a:lnSpc>
              <a:spcAft>
                <a:spcPts val="0"/>
              </a:spcAft>
            </a:pPr>
            <a:r>
              <a:rPr lang="ru-RU" sz="3200" b="1" dirty="0" smtClean="0">
                <a:solidFill>
                  <a:srgbClr val="FF0000"/>
                </a:solidFill>
                <a:ea typeface="Times New Roman" panose="02020603050405020304" pitchFamily="18" charset="0"/>
                <a:cs typeface="Times New Roman" panose="02020603050405020304" pitchFamily="18" charset="0"/>
              </a:rPr>
              <a:t>Экологическое</a:t>
            </a:r>
            <a:r>
              <a:rPr lang="ru-RU" sz="2800" b="1" dirty="0" smtClean="0">
                <a:solidFill>
                  <a:srgbClr val="FF0000"/>
                </a:solidFill>
                <a:ea typeface="Times New Roman" panose="02020603050405020304" pitchFamily="18" charset="0"/>
                <a:cs typeface="Times New Roman" panose="02020603050405020304" pitchFamily="18" charset="0"/>
              </a:rPr>
              <a:t> </a:t>
            </a:r>
            <a:r>
              <a:rPr lang="ru-RU" sz="3200" b="1" dirty="0" smtClean="0">
                <a:solidFill>
                  <a:srgbClr val="FF0000"/>
                </a:solidFill>
                <a:ea typeface="Times New Roman" panose="02020603050405020304" pitchFamily="18" charset="0"/>
                <a:cs typeface="Times New Roman" panose="02020603050405020304" pitchFamily="18" charset="0"/>
              </a:rPr>
              <a:t>и экономическое обоснование</a:t>
            </a:r>
            <a:endParaRPr lang="ru-RU" sz="2800" b="1" dirty="0" smtClean="0">
              <a:solidFill>
                <a:srgbClr val="FF0000"/>
              </a:solidFill>
              <a:ea typeface="Times New Roman" panose="02020603050405020304" pitchFamily="18" charset="0"/>
              <a:cs typeface="Times New Roman" panose="02020603050405020304" pitchFamily="18" charset="0"/>
            </a:endParaRPr>
          </a:p>
          <a:p>
            <a:pPr algn="just">
              <a:lnSpc>
                <a:spcPts val="1800"/>
              </a:lnSpc>
              <a:spcAft>
                <a:spcPts val="0"/>
              </a:spcAft>
            </a:pPr>
            <a:endParaRPr lang="ru-RU" b="1" dirty="0">
              <a:solidFill>
                <a:srgbClr val="000000"/>
              </a:solidFill>
              <a:ea typeface="Times New Roman" panose="02020603050405020304" pitchFamily="18" charset="0"/>
              <a:cs typeface="Times New Roman" panose="02020603050405020304" pitchFamily="18" charset="0"/>
            </a:endParaRPr>
          </a:p>
          <a:p>
            <a:pPr algn="just">
              <a:lnSpc>
                <a:spcPts val="1800"/>
              </a:lnSpc>
              <a:spcAft>
                <a:spcPts val="0"/>
              </a:spcAft>
            </a:pPr>
            <a:endParaRPr lang="ru-RU" b="1" dirty="0" smtClean="0">
              <a:solidFill>
                <a:srgbClr val="000000"/>
              </a:solidFill>
              <a:ea typeface="Times New Roman" panose="02020603050405020304" pitchFamily="18" charset="0"/>
              <a:cs typeface="Times New Roman" panose="02020603050405020304" pitchFamily="18" charset="0"/>
            </a:endParaRPr>
          </a:p>
        </p:txBody>
      </p:sp>
      <p:pic>
        <p:nvPicPr>
          <p:cNvPr id="614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61044" t="26331" r="3383" b="15705"/>
          <a:stretch/>
        </p:blipFill>
        <p:spPr bwMode="auto">
          <a:xfrm>
            <a:off x="1326021" y="882637"/>
            <a:ext cx="6542196" cy="5975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62745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8" y="-6856"/>
            <a:ext cx="9144000" cy="7350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1259632" y="2551837"/>
            <a:ext cx="6408712" cy="646331"/>
          </a:xfrm>
          <a:prstGeom prst="rect">
            <a:avLst/>
          </a:prstGeom>
        </p:spPr>
        <p:txBody>
          <a:bodyPr wrap="square">
            <a:spAutoFit/>
          </a:bodyPr>
          <a:lstStyle/>
          <a:p>
            <a:r>
              <a:rPr lang="ru-RU" dirty="0" smtClean="0"/>
              <a:t>.</a:t>
            </a:r>
            <a:endParaRPr lang="ru-RU" dirty="0"/>
          </a:p>
          <a:p>
            <a:r>
              <a:rPr lang="ru-RU" dirty="0"/>
              <a:t> </a:t>
            </a:r>
          </a:p>
        </p:txBody>
      </p:sp>
      <p:sp>
        <p:nvSpPr>
          <p:cNvPr id="5" name="Прямоугольник 4"/>
          <p:cNvSpPr/>
          <p:nvPr/>
        </p:nvSpPr>
        <p:spPr>
          <a:xfrm>
            <a:off x="593371" y="980728"/>
            <a:ext cx="7416824" cy="2862322"/>
          </a:xfrm>
          <a:prstGeom prst="rect">
            <a:avLst/>
          </a:prstGeom>
        </p:spPr>
        <p:txBody>
          <a:bodyPr wrap="square">
            <a:spAutoFit/>
          </a:bodyPr>
          <a:lstStyle/>
          <a:p>
            <a:r>
              <a:rPr lang="ru-RU" sz="2000" b="1" dirty="0"/>
              <a:t>Мир настольных игр разнообразен и интересен. От самой древней до тех игр, которые нам удалось создать своими руками! Сегодня существует множество настольных игр, из которых каждый желающий может выбрать игру по своему вкусу. Но самая интересная игра, это придуманная и сделанная своими руками. И теперь мы можем организовать досуг одноклассников и свой. А главное преимущество игр, сделанных своими руками – это общение с одноклассниками, другими ребятами </a:t>
            </a:r>
            <a:r>
              <a:rPr lang="ru-RU" sz="2000" b="1" dirty="0" smtClean="0"/>
              <a:t>со школы </a:t>
            </a:r>
            <a:r>
              <a:rPr lang="ru-RU" sz="2000" b="1" dirty="0"/>
              <a:t>и взрослыми.</a:t>
            </a:r>
          </a:p>
        </p:txBody>
      </p:sp>
      <p:sp>
        <p:nvSpPr>
          <p:cNvPr id="9" name="Прямоугольник 8"/>
          <p:cNvSpPr/>
          <p:nvPr/>
        </p:nvSpPr>
        <p:spPr>
          <a:xfrm>
            <a:off x="2683220" y="201748"/>
            <a:ext cx="4464495" cy="584775"/>
          </a:xfrm>
          <a:prstGeom prst="rect">
            <a:avLst/>
          </a:prstGeom>
        </p:spPr>
        <p:txBody>
          <a:bodyPr wrap="square">
            <a:spAutoFit/>
          </a:bodyPr>
          <a:lstStyle/>
          <a:p>
            <a:r>
              <a:rPr lang="ru-RU" sz="2800" b="1" dirty="0" smtClean="0">
                <a:solidFill>
                  <a:srgbClr val="FF0000"/>
                </a:solidFill>
              </a:rPr>
              <a:t>           </a:t>
            </a:r>
            <a:r>
              <a:rPr lang="ru-RU" sz="3200" b="1" dirty="0" smtClean="0">
                <a:solidFill>
                  <a:srgbClr val="FF0000"/>
                </a:solidFill>
              </a:rPr>
              <a:t>Вывод</a:t>
            </a:r>
            <a:endParaRPr lang="ru-RU" sz="3200" b="1" dirty="0">
              <a:solidFill>
                <a:srgbClr val="FF0000"/>
              </a:solidFill>
            </a:endParaRPr>
          </a:p>
        </p:txBody>
      </p:sp>
      <p:pic>
        <p:nvPicPr>
          <p:cNvPr id="2050" name="Picture 2" descr="https://www.maam.ru/upload/blogs/detsad-167371-162435406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5467" y="3903989"/>
            <a:ext cx="3096345" cy="2976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57432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4" name="TextBox 3"/>
          <p:cNvSpPr txBox="1"/>
          <p:nvPr/>
        </p:nvSpPr>
        <p:spPr>
          <a:xfrm>
            <a:off x="611560" y="390330"/>
            <a:ext cx="8136904" cy="646331"/>
          </a:xfrm>
          <a:prstGeom prst="rect">
            <a:avLst/>
          </a:prstGeom>
          <a:noFill/>
        </p:spPr>
        <p:txBody>
          <a:bodyPr wrap="square" rtlCol="0">
            <a:spAutoFit/>
          </a:bodyPr>
          <a:lstStyle/>
          <a:p>
            <a:r>
              <a:rPr lang="ru-RU" sz="3200" b="1" dirty="0" smtClean="0">
                <a:solidFill>
                  <a:srgbClr val="FF0000"/>
                </a:solidFill>
              </a:rPr>
              <a:t>«</a:t>
            </a:r>
            <a:r>
              <a:rPr lang="ru-RU" sz="3600" b="1" dirty="0" smtClean="0">
                <a:solidFill>
                  <a:srgbClr val="FF0000"/>
                </a:solidFill>
              </a:rPr>
              <a:t>Обоснование возникшей проблемы</a:t>
            </a:r>
            <a:r>
              <a:rPr lang="ru-RU" sz="3200" b="1" dirty="0" smtClean="0">
                <a:solidFill>
                  <a:srgbClr val="FF0000"/>
                </a:solidFill>
              </a:rPr>
              <a:t>»</a:t>
            </a:r>
            <a:endParaRPr lang="ru-RU" sz="3200" b="1" dirty="0">
              <a:solidFill>
                <a:srgbClr val="FF0000"/>
              </a:solidFill>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4406" y="4061781"/>
            <a:ext cx="4515361" cy="2820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0561" y="1204083"/>
            <a:ext cx="4131525" cy="2808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93314" y="1204083"/>
            <a:ext cx="2823102" cy="2823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6" y="0"/>
            <a:ext cx="9149296" cy="7350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395536" y="548680"/>
            <a:ext cx="7344816" cy="4893647"/>
          </a:xfrm>
          <a:prstGeom prst="rect">
            <a:avLst/>
          </a:prstGeom>
        </p:spPr>
        <p:txBody>
          <a:bodyPr wrap="square">
            <a:spAutoFit/>
          </a:bodyPr>
          <a:lstStyle/>
          <a:p>
            <a:r>
              <a:rPr lang="ru-RU" sz="3600" b="1" dirty="0">
                <a:solidFill>
                  <a:srgbClr val="FF0000"/>
                </a:solidFill>
              </a:rPr>
              <a:t>Цель проекта:</a:t>
            </a:r>
          </a:p>
          <a:p>
            <a:r>
              <a:rPr lang="ru-RU" sz="2400" b="1" dirty="0"/>
              <a:t> </a:t>
            </a:r>
          </a:p>
          <a:p>
            <a:r>
              <a:rPr lang="ru-RU" sz="2400" b="1" dirty="0"/>
              <a:t>Самостоятельно изготовить игру «крестики-нолики» из подручных материалов.</a:t>
            </a:r>
          </a:p>
          <a:p>
            <a:r>
              <a:rPr lang="ru-RU" sz="2400" b="1" dirty="0"/>
              <a:t> </a:t>
            </a:r>
          </a:p>
          <a:p>
            <a:r>
              <a:rPr lang="ru-RU" sz="3600" b="1" dirty="0">
                <a:solidFill>
                  <a:srgbClr val="FF0000"/>
                </a:solidFill>
              </a:rPr>
              <a:t>Задачи проекта:</a:t>
            </a:r>
          </a:p>
          <a:p>
            <a:pPr lvl="0"/>
            <a:r>
              <a:rPr lang="ru-RU" sz="2400" b="1" dirty="0"/>
              <a:t> 1.Изучить историю игры «крестики-нолики»</a:t>
            </a:r>
          </a:p>
          <a:p>
            <a:pPr lvl="0"/>
            <a:r>
              <a:rPr lang="ru-RU" sz="2400" b="1" dirty="0"/>
              <a:t>2.Выбрать материал и разработать технологию изготовления игры.</a:t>
            </a:r>
          </a:p>
          <a:p>
            <a:pPr lvl="0"/>
            <a:r>
              <a:rPr lang="ru-RU" sz="2400" b="1" dirty="0"/>
              <a:t>3. оценить свои возможности в области проектной деятельности. </a:t>
            </a:r>
          </a:p>
          <a:p>
            <a:pPr lvl="0"/>
            <a:endParaRPr lang="ru-RU" sz="2400" b="1" dirty="0"/>
          </a:p>
        </p:txBody>
      </p:sp>
    </p:spTree>
    <p:extLst>
      <p:ext uri="{BB962C8B-B14F-4D97-AF65-F5344CB8AC3E}">
        <p14:creationId xmlns:p14="http://schemas.microsoft.com/office/powerpoint/2010/main" val="42030327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4" name="TextBox 3"/>
          <p:cNvSpPr txBox="1"/>
          <p:nvPr/>
        </p:nvSpPr>
        <p:spPr>
          <a:xfrm>
            <a:off x="611560" y="390330"/>
            <a:ext cx="8136904" cy="584775"/>
          </a:xfrm>
          <a:prstGeom prst="rect">
            <a:avLst/>
          </a:prstGeom>
          <a:noFill/>
        </p:spPr>
        <p:txBody>
          <a:bodyPr wrap="square" rtlCol="0">
            <a:spAutoFit/>
          </a:bodyPr>
          <a:lstStyle/>
          <a:p>
            <a:r>
              <a:rPr lang="ru-RU" sz="3200" b="1" dirty="0" smtClean="0">
                <a:solidFill>
                  <a:srgbClr val="FF0000"/>
                </a:solidFill>
              </a:rPr>
              <a:t>       ИСТОРИЯ </a:t>
            </a:r>
            <a:r>
              <a:rPr lang="ru-RU" sz="3200" b="1" dirty="0">
                <a:solidFill>
                  <a:srgbClr val="FF0000"/>
                </a:solidFill>
              </a:rPr>
              <a:t>ВОЗНИКНОВЕНИЯ ИГРЫ.</a:t>
            </a:r>
          </a:p>
        </p:txBody>
      </p:sp>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212109"/>
            <a:ext cx="4516227" cy="4692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28982" y="1212109"/>
            <a:ext cx="3519482" cy="469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23497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4" name="TextBox 3"/>
          <p:cNvSpPr txBox="1"/>
          <p:nvPr/>
        </p:nvSpPr>
        <p:spPr>
          <a:xfrm>
            <a:off x="251520" y="367301"/>
            <a:ext cx="8748464" cy="584775"/>
          </a:xfrm>
          <a:prstGeom prst="rect">
            <a:avLst/>
          </a:prstGeom>
          <a:noFill/>
        </p:spPr>
        <p:txBody>
          <a:bodyPr wrap="square" rtlCol="0">
            <a:spAutoFit/>
          </a:bodyPr>
          <a:lstStyle/>
          <a:p>
            <a:r>
              <a:rPr lang="ru-RU" sz="3200" b="1" dirty="0" smtClean="0">
                <a:solidFill>
                  <a:srgbClr val="FF0000"/>
                </a:solidFill>
              </a:rPr>
              <a:t>                              БАНК ИДЕЙ.</a:t>
            </a:r>
            <a:endParaRPr lang="ru-RU" sz="3200" b="1" dirty="0">
              <a:solidFill>
                <a:srgbClr val="FF0000"/>
              </a:solidFill>
            </a:endParaRPr>
          </a:p>
        </p:txBody>
      </p:sp>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945996"/>
            <a:ext cx="3434538" cy="2587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1575" y="1022677"/>
            <a:ext cx="2520280" cy="2587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5697" y="3657596"/>
            <a:ext cx="2755826" cy="2755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6429" y="3610344"/>
            <a:ext cx="2030293" cy="2726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7745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29"/>
                                        </p:tgtEl>
                                        <p:attrNameLst>
                                          <p:attrName>style.visibility</p:attrName>
                                        </p:attrNameLst>
                                      </p:cBhvr>
                                      <p:to>
                                        <p:strVal val="visible"/>
                                      </p:to>
                                    </p:set>
                                    <p:animEffect transition="in" filter="fade">
                                      <p:cBhvr>
                                        <p:cTn id="21" dur="1000"/>
                                        <p:tgtEl>
                                          <p:spTgt spid="1029"/>
                                        </p:tgtEl>
                                      </p:cBhvr>
                                    </p:animEffect>
                                    <p:anim calcmode="lin" valueType="num">
                                      <p:cBhvr>
                                        <p:cTn id="22" dur="1000" fill="hold"/>
                                        <p:tgtEl>
                                          <p:spTgt spid="1029"/>
                                        </p:tgtEl>
                                        <p:attrNameLst>
                                          <p:attrName>ppt_x</p:attrName>
                                        </p:attrNameLst>
                                      </p:cBhvr>
                                      <p:tavLst>
                                        <p:tav tm="0">
                                          <p:val>
                                            <p:strVal val="#ppt_x"/>
                                          </p:val>
                                        </p:tav>
                                        <p:tav tm="100000">
                                          <p:val>
                                            <p:strVal val="#ppt_x"/>
                                          </p:val>
                                        </p:tav>
                                      </p:tavLst>
                                    </p:anim>
                                    <p:anim calcmode="lin" valueType="num">
                                      <p:cBhvr>
                                        <p:cTn id="23"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30"/>
                                        </p:tgtEl>
                                        <p:attrNameLst>
                                          <p:attrName>style.visibility</p:attrName>
                                        </p:attrNameLst>
                                      </p:cBhvr>
                                      <p:to>
                                        <p:strVal val="visible"/>
                                      </p:to>
                                    </p:set>
                                    <p:animEffect transition="in" filter="fade">
                                      <p:cBhvr>
                                        <p:cTn id="28" dur="1000"/>
                                        <p:tgtEl>
                                          <p:spTgt spid="1030"/>
                                        </p:tgtEl>
                                      </p:cBhvr>
                                    </p:animEffect>
                                    <p:anim calcmode="lin" valueType="num">
                                      <p:cBhvr>
                                        <p:cTn id="29" dur="1000" fill="hold"/>
                                        <p:tgtEl>
                                          <p:spTgt spid="1030"/>
                                        </p:tgtEl>
                                        <p:attrNameLst>
                                          <p:attrName>ppt_x</p:attrName>
                                        </p:attrNameLst>
                                      </p:cBhvr>
                                      <p:tavLst>
                                        <p:tav tm="0">
                                          <p:val>
                                            <p:strVal val="#ppt_x"/>
                                          </p:val>
                                        </p:tav>
                                        <p:tav tm="100000">
                                          <p:val>
                                            <p:strVal val="#ppt_x"/>
                                          </p:val>
                                        </p:tav>
                                      </p:tavLst>
                                    </p:anim>
                                    <p:anim calcmode="lin" valueType="num">
                                      <p:cBhvr>
                                        <p:cTn id="30" dur="1000" fill="hold"/>
                                        <p:tgtEl>
                                          <p:spTgt spid="10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3999567" y="214290"/>
            <a:ext cx="2501259" cy="830997"/>
          </a:xfrm>
          <a:prstGeom prst="rect">
            <a:avLst/>
          </a:prstGeom>
        </p:spPr>
        <p:txBody>
          <a:bodyPr wrap="square">
            <a:spAutoFit/>
          </a:bodyPr>
          <a:lstStyle/>
          <a:p>
            <a:endParaRPr lang="en-US" sz="2400" b="1" dirty="0">
              <a:solidFill>
                <a:srgbClr val="FF0000"/>
              </a:solidFill>
            </a:endParaRPr>
          </a:p>
          <a:p>
            <a:endParaRPr lang="ru-RU" sz="2400" b="1" dirty="0">
              <a:solidFill>
                <a:srgbClr val="FF0000"/>
              </a:solidFill>
            </a:endParaRPr>
          </a:p>
        </p:txBody>
      </p:sp>
      <p:sp>
        <p:nvSpPr>
          <p:cNvPr id="4" name="AutoShape 6" descr="https://art-karusel.ru/wp-content/uploads/2020/05/9.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8" descr="https://art-karusel.ru/wp-content/uploads/2020/05/9.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10" descr="https://art-karusel.ru/wp-content/uploads/2020/05/9.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12" descr="https://art-karusel.ru/wp-content/uploads/2020/05/9.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4" descr="https://art-karusel.ru/wp-content/uploads/2020/05/9.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7574" y="823964"/>
            <a:ext cx="7182817" cy="5704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Прямоугольник 10"/>
          <p:cNvSpPr/>
          <p:nvPr/>
        </p:nvSpPr>
        <p:spPr>
          <a:xfrm>
            <a:off x="2222982" y="-31931"/>
            <a:ext cx="4572000" cy="584775"/>
          </a:xfrm>
          <a:prstGeom prst="rect">
            <a:avLst/>
          </a:prstGeom>
        </p:spPr>
        <p:txBody>
          <a:bodyPr>
            <a:spAutoFit/>
          </a:bodyPr>
          <a:lstStyle/>
          <a:p>
            <a:r>
              <a:rPr lang="ru-RU" sz="3200" b="1" dirty="0">
                <a:solidFill>
                  <a:srgbClr val="FF0000"/>
                </a:solidFill>
              </a:rPr>
              <a:t> </a:t>
            </a:r>
            <a:r>
              <a:rPr lang="ru-RU" sz="3200" b="1" dirty="0" smtClean="0">
                <a:solidFill>
                  <a:srgbClr val="FF0000"/>
                </a:solidFill>
              </a:rPr>
              <a:t>    АНАЛИЗ ИДЕЙ</a:t>
            </a: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785786" y="928670"/>
            <a:ext cx="7858180" cy="707886"/>
          </a:xfrm>
          <a:prstGeom prst="rect">
            <a:avLst/>
          </a:prstGeom>
        </p:spPr>
        <p:txBody>
          <a:bodyPr wrap="square">
            <a:spAutoFit/>
          </a:bodyPr>
          <a:lstStyle/>
          <a:p>
            <a:r>
              <a:rPr lang="ru-RU" sz="2000" b="1" dirty="0" smtClean="0"/>
              <a:t/>
            </a:r>
            <a:br>
              <a:rPr lang="ru-RU" sz="2000" b="1" dirty="0" smtClean="0"/>
            </a:br>
            <a:endParaRPr lang="ru-RU" sz="2000" b="1" dirty="0"/>
          </a:p>
        </p:txBody>
      </p:sp>
      <p:sp>
        <p:nvSpPr>
          <p:cNvPr id="3" name="Прямоугольник 2"/>
          <p:cNvSpPr/>
          <p:nvPr/>
        </p:nvSpPr>
        <p:spPr>
          <a:xfrm>
            <a:off x="1428729" y="285728"/>
            <a:ext cx="6286544" cy="369332"/>
          </a:xfrm>
          <a:prstGeom prst="rect">
            <a:avLst/>
          </a:prstGeom>
        </p:spPr>
        <p:txBody>
          <a:bodyPr wrap="square">
            <a:spAutoFit/>
          </a:bodyPr>
          <a:lstStyle/>
          <a:p>
            <a:pPr fontAlgn="base"/>
            <a:r>
              <a:rPr lang="ru-RU" b="1" dirty="0" smtClean="0">
                <a:solidFill>
                  <a:srgbClr val="FF0000"/>
                </a:solidFill>
              </a:rPr>
              <a:t> </a:t>
            </a:r>
          </a:p>
        </p:txBody>
      </p:sp>
      <p:sp>
        <p:nvSpPr>
          <p:cNvPr id="4" name="Прямоугольник 3"/>
          <p:cNvSpPr/>
          <p:nvPr/>
        </p:nvSpPr>
        <p:spPr>
          <a:xfrm>
            <a:off x="539552" y="470394"/>
            <a:ext cx="7488832" cy="1077218"/>
          </a:xfrm>
          <a:prstGeom prst="rect">
            <a:avLst/>
          </a:prstGeom>
        </p:spPr>
        <p:txBody>
          <a:bodyPr wrap="square">
            <a:spAutoFit/>
          </a:bodyPr>
          <a:lstStyle/>
          <a:p>
            <a:r>
              <a:rPr lang="ru-RU" b="1" dirty="0" smtClean="0">
                <a:solidFill>
                  <a:srgbClr val="FF0000"/>
                </a:solidFill>
              </a:rPr>
              <a:t>                                          </a:t>
            </a:r>
            <a:r>
              <a:rPr lang="ru-RU" sz="3200" b="1" dirty="0" smtClean="0">
                <a:solidFill>
                  <a:srgbClr val="FF0000"/>
                </a:solidFill>
              </a:rPr>
              <a:t>Материал инструменты</a:t>
            </a:r>
          </a:p>
          <a:p>
            <a:endParaRPr lang="ru-RU" sz="3200" b="1" dirty="0">
              <a:solidFill>
                <a:srgbClr val="FF0000"/>
              </a:solidFill>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6097" y="1193241"/>
            <a:ext cx="2063586" cy="2751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396" t="18587" r="12428" b="17787"/>
          <a:stretch/>
        </p:blipFill>
        <p:spPr bwMode="auto">
          <a:xfrm>
            <a:off x="539885" y="1193241"/>
            <a:ext cx="3885028" cy="2739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3568" y="4135892"/>
            <a:ext cx="3118092" cy="2338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60032" y="4135892"/>
            <a:ext cx="3507854" cy="2338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2286000" y="2274838"/>
            <a:ext cx="4572000" cy="646331"/>
          </a:xfrm>
          <a:prstGeom prst="rect">
            <a:avLst/>
          </a:prstGeom>
        </p:spPr>
        <p:txBody>
          <a:bodyPr>
            <a:spAutoFit/>
          </a:bodyPr>
          <a:lstStyle/>
          <a:p>
            <a:r>
              <a:rPr lang="ru-RU" dirty="0" smtClean="0"/>
              <a:t/>
            </a:r>
            <a:br>
              <a:rPr lang="ru-RU" dirty="0" smtClean="0"/>
            </a:br>
            <a:endParaRPr lang="ru-RU" dirty="0"/>
          </a:p>
        </p:txBody>
      </p:sp>
      <p:sp>
        <p:nvSpPr>
          <p:cNvPr id="4" name="Прямоугольник 3"/>
          <p:cNvSpPr/>
          <p:nvPr/>
        </p:nvSpPr>
        <p:spPr>
          <a:xfrm>
            <a:off x="2059431" y="171677"/>
            <a:ext cx="5025138" cy="584775"/>
          </a:xfrm>
          <a:prstGeom prst="rect">
            <a:avLst/>
          </a:prstGeom>
        </p:spPr>
        <p:txBody>
          <a:bodyPr wrap="square">
            <a:spAutoFit/>
          </a:bodyPr>
          <a:lstStyle/>
          <a:p>
            <a:r>
              <a:rPr lang="ru-RU" sz="3200" b="1" dirty="0" smtClean="0">
                <a:solidFill>
                  <a:srgbClr val="FF0000"/>
                </a:solidFill>
              </a:rPr>
              <a:t>Технология изготовления</a:t>
            </a:r>
            <a:endParaRPr lang="ru-RU" sz="2800" b="1" dirty="0">
              <a:solidFill>
                <a:srgbClr val="FF0000"/>
              </a:solidFill>
            </a:endParaRPr>
          </a:p>
        </p:txBody>
      </p:sp>
      <p:pic>
        <p:nvPicPr>
          <p:cNvPr id="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268" t="4639" b="29831"/>
          <a:stretch/>
        </p:blipFill>
        <p:spPr bwMode="auto">
          <a:xfrm>
            <a:off x="3203581" y="3140967"/>
            <a:ext cx="3119849" cy="3255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2728677"/>
            <a:ext cx="1685841" cy="2251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6117" y="875370"/>
            <a:ext cx="2064758" cy="1853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30455" y="618196"/>
            <a:ext cx="1742785" cy="2320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13784" y="626753"/>
            <a:ext cx="1944216" cy="229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7"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8000" y="726501"/>
            <a:ext cx="1930144" cy="20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8"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52185" y="4221088"/>
            <a:ext cx="1746122" cy="2310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9" name="Picture 9"/>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554" t="11653" r="11751" b="31160"/>
          <a:stretch/>
        </p:blipFill>
        <p:spPr bwMode="auto">
          <a:xfrm>
            <a:off x="6444208" y="2859449"/>
            <a:ext cx="2027520" cy="1989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r="75786"/>
          <a:stretch/>
        </p:blipFill>
        <p:spPr bwMode="auto">
          <a:xfrm>
            <a:off x="6845950" y="4629760"/>
            <a:ext cx="1512377" cy="2058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33" y="-315416"/>
            <a:ext cx="9144000" cy="7350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1726" y="-171400"/>
            <a:ext cx="9144000" cy="1246495"/>
          </a:xfrm>
          <a:prstGeom prst="rect">
            <a:avLst/>
          </a:prstGeom>
        </p:spPr>
        <p:txBody>
          <a:bodyPr wrap="square">
            <a:spAutoFit/>
          </a:bodyPr>
          <a:lstStyle/>
          <a:p>
            <a:pPr algn="ctr">
              <a:lnSpc>
                <a:spcPts val="1800"/>
              </a:lnSpc>
              <a:spcAft>
                <a:spcPts val="0"/>
              </a:spcAft>
            </a:pPr>
            <a:endParaRPr lang="ru-RU" sz="3200" b="1" dirty="0" smtClean="0">
              <a:solidFill>
                <a:srgbClr val="FF0000"/>
              </a:solidFill>
              <a:ea typeface="Times New Roman" panose="02020603050405020304" pitchFamily="18" charset="0"/>
              <a:cs typeface="Times New Roman" panose="02020603050405020304" pitchFamily="18" charset="0"/>
            </a:endParaRPr>
          </a:p>
          <a:p>
            <a:pPr algn="ctr">
              <a:lnSpc>
                <a:spcPts val="1800"/>
              </a:lnSpc>
              <a:spcAft>
                <a:spcPts val="0"/>
              </a:spcAft>
            </a:pPr>
            <a:endParaRPr lang="ru-RU" sz="3200" b="1" dirty="0">
              <a:solidFill>
                <a:srgbClr val="FF0000"/>
              </a:solidFill>
              <a:ea typeface="Times New Roman" panose="02020603050405020304" pitchFamily="18" charset="0"/>
              <a:cs typeface="Times New Roman" panose="02020603050405020304" pitchFamily="18" charset="0"/>
            </a:endParaRPr>
          </a:p>
          <a:p>
            <a:pPr algn="ctr">
              <a:lnSpc>
                <a:spcPts val="1800"/>
              </a:lnSpc>
              <a:spcAft>
                <a:spcPts val="0"/>
              </a:spcAft>
            </a:pPr>
            <a:r>
              <a:rPr lang="ru-RU" sz="3200" b="1" dirty="0" smtClean="0">
                <a:solidFill>
                  <a:srgbClr val="FF0000"/>
                </a:solidFill>
                <a:ea typeface="Times New Roman" panose="02020603050405020304" pitchFamily="18" charset="0"/>
                <a:cs typeface="Times New Roman" panose="02020603050405020304" pitchFamily="18" charset="0"/>
              </a:rPr>
              <a:t>Готовое изделие</a:t>
            </a:r>
            <a:endParaRPr lang="ru-RU" sz="2800" b="1" dirty="0" smtClean="0">
              <a:solidFill>
                <a:srgbClr val="FF0000"/>
              </a:solidFill>
              <a:ea typeface="Times New Roman" panose="02020603050405020304" pitchFamily="18" charset="0"/>
              <a:cs typeface="Times New Roman" panose="02020603050405020304" pitchFamily="18" charset="0"/>
            </a:endParaRPr>
          </a:p>
          <a:p>
            <a:pPr algn="just">
              <a:lnSpc>
                <a:spcPts val="1800"/>
              </a:lnSpc>
              <a:spcAft>
                <a:spcPts val="0"/>
              </a:spcAft>
            </a:pPr>
            <a:endParaRPr lang="ru-RU" b="1" dirty="0">
              <a:solidFill>
                <a:srgbClr val="000000"/>
              </a:solidFill>
              <a:ea typeface="Times New Roman" panose="02020603050405020304" pitchFamily="18" charset="0"/>
              <a:cs typeface="Times New Roman" panose="02020603050405020304" pitchFamily="18" charset="0"/>
            </a:endParaRPr>
          </a:p>
          <a:p>
            <a:pPr algn="just">
              <a:lnSpc>
                <a:spcPts val="1800"/>
              </a:lnSpc>
              <a:spcAft>
                <a:spcPts val="0"/>
              </a:spcAft>
            </a:pPr>
            <a:endParaRPr lang="ru-RU" b="1" dirty="0" smtClean="0">
              <a:solidFill>
                <a:srgbClr val="000000"/>
              </a:solidFill>
              <a:ea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54695" y="836712"/>
            <a:ext cx="4176343" cy="55684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926833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748</TotalTime>
  <Words>82</Words>
  <Application>Microsoft Office PowerPoint</Application>
  <PresentationFormat>Экран (4:3)</PresentationFormat>
  <Paragraphs>30</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Звездочки</dc:creator>
  <cp:lastModifiedBy>Учитель</cp:lastModifiedBy>
  <cp:revision>53</cp:revision>
  <dcterms:created xsi:type="dcterms:W3CDTF">2020-05-20T11:15:15Z</dcterms:created>
  <dcterms:modified xsi:type="dcterms:W3CDTF">2023-03-24T08:19:02Z</dcterms:modified>
</cp:coreProperties>
</file>