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7" r:id="rId3"/>
    <p:sldId id="276" r:id="rId4"/>
    <p:sldId id="277" r:id="rId5"/>
    <p:sldId id="278" r:id="rId6"/>
    <p:sldId id="263" r:id="rId7"/>
    <p:sldId id="279" r:id="rId8"/>
    <p:sldId id="265" r:id="rId9"/>
    <p:sldId id="280" r:id="rId10"/>
    <p:sldId id="281" r:id="rId11"/>
    <p:sldId id="289" r:id="rId12"/>
    <p:sldId id="285" r:id="rId13"/>
    <p:sldId id="286" r:id="rId14"/>
    <p:sldId id="288" r:id="rId15"/>
    <p:sldId id="28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06DB7-BF97-46AC-A2FD-363972E2BB6D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09CD-E194-4B50-9AED-7AF7579CD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06DB7-BF97-46AC-A2FD-363972E2BB6D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09CD-E194-4B50-9AED-7AF7579CD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06DB7-BF97-46AC-A2FD-363972E2BB6D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09CD-E194-4B50-9AED-7AF7579CD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06DB7-BF97-46AC-A2FD-363972E2BB6D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09CD-E194-4B50-9AED-7AF7579CD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06DB7-BF97-46AC-A2FD-363972E2BB6D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09CD-E194-4B50-9AED-7AF7579CD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06DB7-BF97-46AC-A2FD-363972E2BB6D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09CD-E194-4B50-9AED-7AF7579CD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06DB7-BF97-46AC-A2FD-363972E2BB6D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09CD-E194-4B50-9AED-7AF7579CD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06DB7-BF97-46AC-A2FD-363972E2BB6D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09CD-E194-4B50-9AED-7AF7579CD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06DB7-BF97-46AC-A2FD-363972E2BB6D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09CD-E194-4B50-9AED-7AF7579CD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06DB7-BF97-46AC-A2FD-363972E2BB6D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09CD-E194-4B50-9AED-7AF7579CD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06DB7-BF97-46AC-A2FD-363972E2BB6D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109CD-E194-4B50-9AED-7AF7579CD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06DB7-BF97-46AC-A2FD-363972E2BB6D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109CD-E194-4B50-9AED-7AF7579CD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3171846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n>
                  <a:solidFill>
                    <a:schemeClr val="tx1"/>
                  </a:solidFill>
                </a:ln>
              </a:rPr>
              <a:t>МБОУ «Вознесенская средняя общеобразовательная школа»</a:t>
            </a:r>
            <a:br>
              <a:rPr lang="ru-RU" sz="2700" dirty="0" smtClean="0">
                <a:ln>
                  <a:solidFill>
                    <a:schemeClr val="tx1"/>
                  </a:solidFill>
                </a:ln>
              </a:rPr>
            </a:br>
            <a:r>
              <a:rPr lang="ru-RU" sz="2700" dirty="0" smtClean="0">
                <a:ln>
                  <a:solidFill>
                    <a:schemeClr val="tx1"/>
                  </a:solidFill>
                </a:ln>
              </a:rPr>
              <a:t> </a:t>
            </a:r>
            <a:br>
              <a:rPr lang="ru-RU" sz="2700" dirty="0" smtClean="0">
                <a:ln>
                  <a:solidFill>
                    <a:schemeClr val="tx1"/>
                  </a:solidFill>
                </a:ln>
              </a:rPr>
            </a:br>
            <a:r>
              <a:rPr lang="ru-RU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</a:rPr>
              <a:t>Творческий проект по технологии</a:t>
            </a:r>
            <a:br>
              <a:rPr lang="ru-RU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</a:rPr>
            </a:br>
            <a:r>
              <a:rPr lang="ru-RU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</a:rPr>
              <a:t> «Чайный сервировочный набор»</a:t>
            </a:r>
            <a:br>
              <a:rPr lang="ru-RU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</a:rPr>
            </a:br>
            <a:r>
              <a:rPr lang="ru-RU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</a:rPr>
              <a:t>(вязание крючком)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200928" cy="2686072"/>
          </a:xfrm>
        </p:spPr>
        <p:txBody>
          <a:bodyPr>
            <a:normAutofit/>
          </a:bodyPr>
          <a:lstStyle/>
          <a:p>
            <a:pPr lvl="0" indent="252095" algn="r">
              <a:lnSpc>
                <a:spcPct val="115000"/>
              </a:lnSpc>
              <a:spcBef>
                <a:spcPts val="0"/>
              </a:spcBef>
            </a:pPr>
            <a:r>
              <a:rPr lang="ru-RU" sz="1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Выполнила: </a:t>
            </a:r>
            <a:endParaRPr lang="ru-RU" sz="14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 indent="252095" algn="r">
              <a:lnSpc>
                <a:spcPct val="115000"/>
              </a:lnSpc>
              <a:spcBef>
                <a:spcPts val="0"/>
              </a:spcBef>
            </a:pPr>
            <a:r>
              <a:rPr lang="ru-RU" sz="1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                      </a:t>
            </a:r>
            <a:r>
              <a:rPr lang="ru-RU" sz="18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ученица  </a:t>
            </a:r>
            <a:r>
              <a:rPr lang="ru-RU" sz="18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7«а</a:t>
            </a:r>
            <a:r>
              <a:rPr lang="ru-RU" sz="18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 </a:t>
            </a:r>
            <a:r>
              <a:rPr lang="ru-RU" sz="1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класса</a:t>
            </a:r>
            <a:endParaRPr lang="ru-RU" sz="14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 algn="r">
              <a:lnSpc>
                <a:spcPct val="115000"/>
              </a:lnSpc>
              <a:spcBef>
                <a:spcPts val="0"/>
              </a:spcBef>
            </a:pPr>
            <a:r>
              <a:rPr lang="ru-RU" sz="1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                            Р</a:t>
            </a:r>
            <a:r>
              <a:rPr lang="ru-RU" sz="18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айкова Мария</a:t>
            </a:r>
            <a:endParaRPr lang="ru-RU" sz="14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 algn="r">
              <a:lnSpc>
                <a:spcPct val="115000"/>
              </a:lnSpc>
              <a:spcBef>
                <a:spcPts val="0"/>
              </a:spcBef>
            </a:pPr>
            <a:r>
              <a:rPr lang="ru-RU" sz="1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                            Руководитель:</a:t>
            </a:r>
            <a:endParaRPr lang="ru-RU" sz="14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 algn="r">
              <a:lnSpc>
                <a:spcPct val="115000"/>
              </a:lnSpc>
              <a:spcBef>
                <a:spcPts val="0"/>
              </a:spcBef>
            </a:pPr>
            <a:r>
              <a:rPr lang="ru-RU" sz="1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учитель технологии  </a:t>
            </a:r>
            <a:endParaRPr lang="ru-RU" sz="14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 algn="r">
              <a:lnSpc>
                <a:spcPct val="115000"/>
              </a:lnSpc>
              <a:spcBef>
                <a:spcPts val="0"/>
              </a:spcBef>
            </a:pPr>
            <a:r>
              <a:rPr lang="ru-RU" sz="1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                            Васюкова А.В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</a:p>
          <a:p>
            <a:pPr algn="r"/>
            <a:endParaRPr lang="ru-RU" sz="2000" dirty="0" smtClean="0"/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73016"/>
            <a:ext cx="3997107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Технология изготовления.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5" t="-1207" r="35568" b="1207"/>
          <a:stretch/>
        </p:blipFill>
        <p:spPr bwMode="auto">
          <a:xfrm>
            <a:off x="569144" y="1583130"/>
            <a:ext cx="2219359" cy="1894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04"/>
          <a:stretch/>
        </p:blipFill>
        <p:spPr bwMode="auto">
          <a:xfrm>
            <a:off x="3192801" y="1567373"/>
            <a:ext cx="2457851" cy="1910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440" y="1583130"/>
            <a:ext cx="2268537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690" y="4000137"/>
            <a:ext cx="2730039" cy="2252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018111"/>
            <a:ext cx="2291743" cy="223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37" y="3933653"/>
            <a:ext cx="2074848" cy="2318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575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Готовое изделие.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4104456" cy="3609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556792"/>
            <a:ext cx="4399969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35620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Экономическое обоснование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6" t="22764" r="47717" b="10814"/>
          <a:stretch/>
        </p:blipFill>
        <p:spPr bwMode="auto">
          <a:xfrm>
            <a:off x="5796136" y="2996952"/>
            <a:ext cx="3096344" cy="352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484784"/>
            <a:ext cx="7157409" cy="220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</a:rPr>
              <a:t>Для своего изделия я использовала 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</a:rPr>
              <a:t>остатки пряжи, </a:t>
            </a:r>
          </a:p>
          <a:p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</a:rPr>
              <a:t> поэтому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</a:rPr>
              <a:t> 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</a:rPr>
              <a:t>себестоимость 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</a:rPr>
              <a:t>его равна 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</a:rPr>
              <a:t>нулю.</a:t>
            </a: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  <a:cs typeface="Times New Roman"/>
              </a:rPr>
              <a:t>Вывод однозначен: </a:t>
            </a:r>
            <a:endParaRPr lang="ru-RU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  <a:cs typeface="Times New Roman"/>
              </a:rPr>
              <a:t>самой 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  <a:cs typeface="Times New Roman"/>
              </a:rPr>
              <a:t>вязать экономически выгодно.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Calibri"/>
              <a:cs typeface="Times New Roman"/>
            </a:endParaRPr>
          </a:p>
          <a:p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9112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Экологическое обоснование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</a:rPr>
              <a:t>Мой сервировочный набор </a:t>
            </a:r>
            <a:endParaRPr lang="ru-RU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Times New Roman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</a:rPr>
              <a:t>не 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</a:rPr>
              <a:t>нарушит экологического </a:t>
            </a:r>
            <a:endParaRPr lang="ru-RU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Times New Roman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</a:rPr>
              <a:t>равновесия 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</a:rPr>
              <a:t>в помещении. </a:t>
            </a:r>
            <a:endParaRPr lang="ru-RU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Times New Roman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</a:rPr>
              <a:t>И по 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</a:rPr>
              <a:t>своему 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</a:rPr>
              <a:t>назначению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</a:rPr>
              <a:t> 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</a:rPr>
              <a:t>здоровью не 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</a:rPr>
              <a:t>повредит.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</a:rPr>
              <a:t> А наоборот улучшит экологию,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т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ак как я не выбросила остатки 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п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ряжи, а использовала их для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нового изделия.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88840"/>
            <a:ext cx="4009628" cy="4009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515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Реклама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070" y="1150684"/>
            <a:ext cx="3168352" cy="189602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04028" y="450912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1F497D"/>
                </a:solidFill>
                <a:latin typeface="+mj-lt"/>
                <a:ea typeface="Times New Roman"/>
              </a:rPr>
              <a:t>У нас Вы сможете заказать любую модель. </a:t>
            </a:r>
            <a:endParaRPr lang="ru-RU" sz="2000" dirty="0">
              <a:latin typeface="+mj-lt"/>
              <a:ea typeface="Times New Roman"/>
            </a:endParaRPr>
          </a:p>
          <a:p>
            <a:pPr algn="ctr"/>
            <a:r>
              <a:rPr lang="ru-RU" sz="2000" b="1" dirty="0">
                <a:solidFill>
                  <a:srgbClr val="1F497D"/>
                </a:solidFill>
                <a:latin typeface="+mj-lt"/>
                <a:ea typeface="Times New Roman"/>
              </a:rPr>
              <a:t>В ассортименте более</a:t>
            </a:r>
            <a:r>
              <a:rPr lang="ru-RU" sz="2000" dirty="0">
                <a:solidFill>
                  <a:srgbClr val="1F497D"/>
                </a:solidFill>
                <a:latin typeface="+mj-lt"/>
                <a:ea typeface="Times New Roman"/>
              </a:rPr>
              <a:t> </a:t>
            </a:r>
            <a:r>
              <a:rPr lang="ru-RU" sz="2000" b="1" dirty="0">
                <a:solidFill>
                  <a:srgbClr val="1F497D"/>
                </a:solidFill>
                <a:latin typeface="+mj-lt"/>
                <a:ea typeface="Times New Roman"/>
              </a:rPr>
              <a:t>200 наименований!</a:t>
            </a:r>
            <a:endParaRPr lang="ru-RU" sz="2000" dirty="0">
              <a:latin typeface="+mj-lt"/>
              <a:ea typeface="Times New Roman"/>
            </a:endParaRPr>
          </a:p>
          <a:p>
            <a:pPr algn="ctr"/>
            <a:r>
              <a:rPr lang="ru-RU" sz="2000" b="1" dirty="0">
                <a:solidFill>
                  <a:srgbClr val="1F497D"/>
                </a:solidFill>
                <a:latin typeface="+mj-lt"/>
                <a:ea typeface="Calibri"/>
                <a:cs typeface="Times New Roman"/>
              </a:rPr>
              <a:t>Оригинальные подарки для Вас и Ваших близких!</a:t>
            </a:r>
            <a:endParaRPr lang="ru-RU" sz="2000" dirty="0">
              <a:latin typeface="+mj-lt"/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48777">
            <a:off x="914023" y="1233199"/>
            <a:ext cx="1943984" cy="173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9958">
            <a:off x="6588966" y="1126424"/>
            <a:ext cx="1822832" cy="174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084518"/>
            <a:ext cx="2002565" cy="1501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6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Самооценка.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/>
                <a:cs typeface="Times New Roman"/>
              </a:rPr>
              <a:t>Работа над проектом дала мне идеи, как сделать другие вещи, похожие на этот проект. </a:t>
            </a:r>
            <a:endParaRPr lang="ru-RU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22587"/>
            <a:ext cx="2204292" cy="1778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5856" y="3429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221" y="2322586"/>
            <a:ext cx="2346700" cy="176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6" r="6036"/>
          <a:stretch/>
        </p:blipFill>
        <p:spPr bwMode="auto">
          <a:xfrm>
            <a:off x="514823" y="4389574"/>
            <a:ext cx="2380590" cy="20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455800"/>
            <a:ext cx="2604120" cy="195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524" y="4455800"/>
            <a:ext cx="2549532" cy="195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06" r="15669" b="6558"/>
          <a:stretch/>
        </p:blipFill>
        <p:spPr bwMode="auto">
          <a:xfrm>
            <a:off x="6336774" y="2322587"/>
            <a:ext cx="2369032" cy="1778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538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7772400" cy="5214973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Цели и задачи проекта.</a:t>
            </a:r>
            <a:br>
              <a:rPr lang="ru-RU" sz="3600" b="1" dirty="0">
                <a:solidFill>
                  <a:srgbClr val="C00000"/>
                </a:solidFill>
              </a:rPr>
            </a:br>
            <a:r>
              <a:rPr lang="ru-RU" sz="2800" dirty="0"/>
              <a:t> </a:t>
            </a:r>
            <a:br>
              <a:rPr lang="ru-RU" sz="2800" dirty="0"/>
            </a:br>
            <a:r>
              <a:rPr lang="ru-RU" sz="2800" dirty="0"/>
              <a:t>Оценить свои возможности в проектной деятельности.</a:t>
            </a:r>
            <a:br>
              <a:rPr lang="ru-RU" sz="2800" dirty="0"/>
            </a:br>
            <a:r>
              <a:rPr lang="ru-RU" sz="2800" dirty="0"/>
              <a:t>Разработать и выполнить проект.</a:t>
            </a:r>
            <a:br>
              <a:rPr lang="ru-RU" sz="2800" dirty="0"/>
            </a:br>
            <a:r>
              <a:rPr lang="ru-RU" sz="2800" dirty="0"/>
              <a:t>По проекту изготовить изделие.</a:t>
            </a:r>
            <a:br>
              <a:rPr lang="ru-RU" sz="2800" dirty="0"/>
            </a:br>
            <a:r>
              <a:rPr lang="ru-RU" sz="2800" dirty="0"/>
              <a:t>Оценить проделанную работу.</a:t>
            </a:r>
            <a:br>
              <a:rPr lang="ru-RU" sz="2800" dirty="0"/>
            </a:br>
            <a:r>
              <a:rPr lang="ru-RU" sz="2800" dirty="0"/>
              <a:t>Защитить проект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Из истории вязания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3"/>
            <a:ext cx="3240360" cy="440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19872" y="1532156"/>
            <a:ext cx="5534913" cy="16970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Вязание крючком вероятно происходит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от очень древней формы вышивки,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которую называли «</a:t>
            </a: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tambouring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»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345510"/>
            <a:ext cx="3299073" cy="3386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30731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rgbClr val="C00000"/>
                </a:solidFill>
              </a:rPr>
              <a:t>Из истории вязания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6829" y="4787860"/>
            <a:ext cx="769249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Усиленно развиваться вязание крючком</a:t>
            </a:r>
          </a:p>
          <a:p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начало в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Е</a:t>
            </a: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вропе в начале 19 века, получив</a:t>
            </a:r>
          </a:p>
          <a:p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мощный импульс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от  Мадемуазель </a:t>
            </a:r>
            <a:r>
              <a:rPr lang="ru-RU" sz="2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Риего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де ла </a:t>
            </a:r>
            <a:endParaRPr lang="ru-RU" sz="2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ru-RU" sz="2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Бланшардье</a:t>
            </a: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.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6" t="23871" b="5833"/>
          <a:stretch/>
        </p:blipFill>
        <p:spPr bwMode="auto">
          <a:xfrm>
            <a:off x="251520" y="1340768"/>
            <a:ext cx="5209363" cy="3181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78359" y="1357912"/>
            <a:ext cx="3666031" cy="3118510"/>
          </a:xfrm>
          <a:prstGeom prst="roundRect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70036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sz="3600" b="1" dirty="0">
                <a:solidFill>
                  <a:srgbClr val="C00000"/>
                </a:solidFill>
              </a:rPr>
              <a:t>Из истории </a:t>
            </a:r>
            <a:r>
              <a:rPr lang="ru-RU" sz="3600" b="1" dirty="0" smtClean="0">
                <a:solidFill>
                  <a:srgbClr val="C00000"/>
                </a:solidFill>
              </a:rPr>
              <a:t>вязания в России.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47" r="50052" b="14467"/>
          <a:stretch/>
        </p:blipFill>
        <p:spPr bwMode="auto">
          <a:xfrm>
            <a:off x="107504" y="1124744"/>
            <a:ext cx="4215489" cy="3600400"/>
          </a:xfrm>
          <a:prstGeom prst="roundRect">
            <a:avLst>
              <a:gd name="adj" fmla="val 12665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32" t="58715" r="5690" b="2107"/>
          <a:stretch/>
        </p:blipFill>
        <p:spPr bwMode="auto">
          <a:xfrm>
            <a:off x="4427984" y="3284984"/>
            <a:ext cx="4536504" cy="3402379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76074" y="986638"/>
            <a:ext cx="5227393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В 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нашей стране 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история 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возникновения </a:t>
            </a:r>
            <a:endPara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Вязания крючком 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датируется началом ΧΙΧ в. </a:t>
            </a:r>
            <a:endPara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Крестьянами 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чаще всего использовалась </a:t>
            </a:r>
            <a:endPara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овечья 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шерсть, из 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которой</a:t>
            </a:r>
          </a:p>
          <a:p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вязали рукавицы, носочки, сапожки. </a:t>
            </a:r>
            <a:endPara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5229200"/>
            <a:ext cx="48600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Кроме того, искусные мастерицы </a:t>
            </a:r>
            <a:endPara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Создавали кружева 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для отделки одежды,</a:t>
            </a:r>
          </a:p>
          <a:p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украшения скатертей и занавесок</a:t>
            </a:r>
          </a:p>
        </p:txBody>
      </p:sp>
    </p:spTree>
    <p:extLst>
      <p:ext uri="{BB962C8B-B14F-4D97-AF65-F5344CB8AC3E}">
        <p14:creationId xmlns:p14="http://schemas.microsoft.com/office/powerpoint/2010/main" val="35674052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1296143"/>
          </a:xfrm>
        </p:spPr>
        <p:txBody>
          <a:bodyPr>
            <a:normAutofit/>
          </a:bodyPr>
          <a:lstStyle/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                 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340768"/>
            <a:ext cx="6400800" cy="42980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260648"/>
            <a:ext cx="23865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a typeface="+mj-ea"/>
                <a:cs typeface="+mj-cs"/>
              </a:rPr>
              <a:t>Банк идей.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2736304" cy="26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721" y="1052736"/>
            <a:ext cx="434136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656978"/>
            <a:ext cx="3137821" cy="3137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Анализ идей.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4198173"/>
              </p:ext>
            </p:extLst>
          </p:nvPr>
        </p:nvGraphicFramePr>
        <p:xfrm>
          <a:off x="1409700" y="1412774"/>
          <a:ext cx="6186635" cy="3988587"/>
        </p:xfrm>
        <a:graphic>
          <a:graphicData uri="http://schemas.openxmlformats.org/drawingml/2006/table">
            <a:tbl>
              <a:tblPr firstRow="1" firstCol="1" bandRow="1"/>
              <a:tblGrid>
                <a:gridCol w="476982"/>
                <a:gridCol w="3005341"/>
                <a:gridCol w="901673"/>
                <a:gridCol w="900966"/>
                <a:gridCol w="901673"/>
              </a:tblGrid>
              <a:tr h="11965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№п/п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Критерии оценки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Идея 1.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Идея 2.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Идея 3.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7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Доступность  при выполнении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_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_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Цена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_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_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Интерес к выполнению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7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Необходимость в изделии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_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_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Итого 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++++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409700" y="30400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51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Эскизная проработка базового варианта.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Пользователь\Desktop\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655272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Выбор материалов и инструментов.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0" t="15291" r="46056" b="9153"/>
          <a:stretch/>
        </p:blipFill>
        <p:spPr bwMode="auto">
          <a:xfrm>
            <a:off x="107504" y="1484784"/>
            <a:ext cx="4327273" cy="468052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84784"/>
            <a:ext cx="4472057" cy="4464496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44659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794</TotalTime>
  <Words>301</Words>
  <Application>Microsoft Office PowerPoint</Application>
  <PresentationFormat>Экран (4:3)</PresentationFormat>
  <Paragraphs>85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МБОУ «Вознесенская средняя общеобразовательная школа»   Творческий проект по технологии  «Чайный сервировочный набор» (вязание крючком)</vt:lpstr>
      <vt:lpstr>Цели и задачи проекта.   Оценить свои возможности в проектной деятельности. Разработать и выполнить проект. По проекту изготовить изделие. Оценить проделанную работу. Защитить проект </vt:lpstr>
      <vt:lpstr>Из истории вязания</vt:lpstr>
      <vt:lpstr>Из истории вязания</vt:lpstr>
      <vt:lpstr>Из истории вязания в России.</vt:lpstr>
      <vt:lpstr>                   </vt:lpstr>
      <vt:lpstr>Анализ идей. </vt:lpstr>
      <vt:lpstr>Эскизная проработка базового варианта.</vt:lpstr>
      <vt:lpstr>Выбор материалов и инструментов.</vt:lpstr>
      <vt:lpstr>Технология изготовления.</vt:lpstr>
      <vt:lpstr>Готовое изделие.</vt:lpstr>
      <vt:lpstr>Экономическое обоснование</vt:lpstr>
      <vt:lpstr>Экологическое обоснование</vt:lpstr>
      <vt:lpstr>Реклама</vt:lpstr>
      <vt:lpstr>Самооценка.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Любовь</dc:creator>
  <cp:lastModifiedBy>Учитель</cp:lastModifiedBy>
  <cp:revision>57</cp:revision>
  <dcterms:created xsi:type="dcterms:W3CDTF">2012-12-04T08:18:09Z</dcterms:created>
  <dcterms:modified xsi:type="dcterms:W3CDTF">2023-11-27T06:20:31Z</dcterms:modified>
</cp:coreProperties>
</file>