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9"/>
  </p:notesMasterIdLst>
  <p:sldIdLst>
    <p:sldId id="256" r:id="rId2"/>
    <p:sldId id="262" r:id="rId3"/>
    <p:sldId id="257" r:id="rId4"/>
    <p:sldId id="258" r:id="rId5"/>
    <p:sldId id="259" r:id="rId6"/>
    <p:sldId id="260" r:id="rId7"/>
    <p:sldId id="261" r:id="rId8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15611"/>
    <p:restoredTop sz="94610"/>
  </p:normalViewPr>
  <p:slideViewPr>
    <p:cSldViewPr snapToGrid="0" snapToObjects="1">
      <p:cViewPr varScale="1">
        <p:scale>
          <a:sx n="80" d="100"/>
          <a:sy n="80" d="100"/>
        </p:scale>
        <p:origin x="-96" y="-7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3"/>
          <a:srcRect t="571" b="571"/>
          <a:stretch/>
        </p:blipFill>
        <p:spPr>
          <a:xfrm>
            <a:off x="59065" y="0"/>
            <a:ext cx="12271248" cy="6858000"/>
          </a:xfrm>
          <a:prstGeom prst="rect">
            <a:avLst/>
          </a:prstGeom>
        </p:spPr>
      </p:pic>
      <p:sp>
        <p:nvSpPr>
          <p:cNvPr id="3" name="Text 0"/>
          <p:cNvSpPr txBox="1"/>
          <p:nvPr/>
        </p:nvSpPr>
        <p:spPr>
          <a:xfrm>
            <a:off x="797191" y="4454444"/>
            <a:ext cx="5563753" cy="779318"/>
          </a:xfrm>
          <a:prstGeom prst="rect">
            <a:avLst/>
          </a:prstGeom>
          <a:noFill/>
          <a:ln/>
        </p:spPr>
        <p:txBody>
          <a:bodyPr wrap="square" rtlCol="0" anchor="t">
            <a:spAutoFit/>
          </a:bodyPr>
          <a:lstStyle/>
          <a:p>
            <a:pPr marL="0" indent="0">
              <a:lnSpc>
                <a:spcPts val="2040"/>
              </a:lnSpc>
              <a:buNone/>
            </a:pPr>
            <a:r>
              <a:rPr lang="en-US" sz="1768" dirty="0">
                <a:solidFill>
                  <a:srgbClr val="1C0D0D"/>
                </a:solidFill>
                <a:latin typeface="Roboto" pitchFamily="34" charset="0"/>
                <a:ea typeface="Roboto" pitchFamily="34" charset="-122"/>
                <a:cs typeface="Roboto" pitchFamily="34" charset="-120"/>
              </a:rPr>
              <a:t>Одним из способов помочь своему ребенку стать победителем является поддержка его увлечений и интересов.</a:t>
            </a:r>
            <a:endParaRPr lang="en-US" sz="1768" dirty="0"/>
          </a:p>
        </p:txBody>
      </p:sp>
      <p:sp>
        <p:nvSpPr>
          <p:cNvPr id="4" name="Text 1"/>
          <p:cNvSpPr txBox="1"/>
          <p:nvPr/>
        </p:nvSpPr>
        <p:spPr>
          <a:xfrm>
            <a:off x="630936" y="2767356"/>
            <a:ext cx="5563753" cy="1317756"/>
          </a:xfrm>
          <a:prstGeom prst="rect">
            <a:avLst/>
          </a:prstGeom>
          <a:noFill/>
          <a:ln/>
        </p:spPr>
        <p:txBody>
          <a:bodyPr wrap="square" rtlCol="0" anchor="t">
            <a:spAutoFit/>
          </a:bodyPr>
          <a:lstStyle/>
          <a:p>
            <a:pPr marL="0" indent="0">
              <a:lnSpc>
                <a:spcPts val="3370"/>
              </a:lnSpc>
              <a:buNone/>
            </a:pPr>
            <a:r>
              <a:rPr lang="en-US" sz="3276" dirty="0">
                <a:solidFill>
                  <a:srgbClr val="1C0D0D"/>
                </a:solidFill>
                <a:latin typeface="Roboto" pitchFamily="34" charset="0"/>
                <a:ea typeface="Roboto" pitchFamily="34" charset="-122"/>
                <a:cs typeface="Roboto" pitchFamily="34" charset="-120"/>
              </a:rPr>
              <a:t>КАК ПОМОЧЬ СВОЕМУ РЕБЕНКУ СТАТЬ ПОБЕДИТЕЛЕМ?</a:t>
            </a:r>
            <a:endParaRPr lang="en-US" sz="3276" dirty="0"/>
          </a:p>
        </p:txBody>
      </p:sp>
      <p:sp>
        <p:nvSpPr>
          <p:cNvPr id="6" name="TextBox 5"/>
          <p:cNvSpPr txBox="1"/>
          <p:nvPr/>
        </p:nvSpPr>
        <p:spPr>
          <a:xfrm>
            <a:off x="1805050" y="166254"/>
            <a:ext cx="85383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МБОУ  «</a:t>
            </a:r>
            <a:r>
              <a:rPr lang="ru-RU" dirty="0" err="1" smtClean="0"/>
              <a:t>Намская</a:t>
            </a:r>
            <a:r>
              <a:rPr lang="ru-RU" dirty="0" smtClean="0"/>
              <a:t> средняя общеобразовательная школа №1 </a:t>
            </a:r>
            <a:r>
              <a:rPr lang="ru-RU" dirty="0" err="1" smtClean="0"/>
              <a:t>им.И.С.Гаврильева</a:t>
            </a:r>
            <a:r>
              <a:rPr lang="ru-RU" dirty="0" smtClean="0"/>
              <a:t>»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8360228" y="5403056"/>
            <a:ext cx="32300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Педагог-психолог: Николаева </a:t>
            </a:r>
            <a:r>
              <a:rPr lang="ru-RU" dirty="0" err="1" smtClean="0"/>
              <a:t>Ньургуйана</a:t>
            </a:r>
            <a:r>
              <a:rPr lang="ru-RU" dirty="0" smtClean="0"/>
              <a:t> Алексеевна</a:t>
            </a:r>
            <a:endParaRPr lang="ru-RU" dirty="0"/>
          </a:p>
        </p:txBody>
      </p:sp>
      <p:pic>
        <p:nvPicPr>
          <p:cNvPr id="1027" name="Picture 3" descr="C:\Users\Admin\Desktop\СПС картинка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440883" y="535586"/>
            <a:ext cx="2315688" cy="217126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EC11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6"/>
          <p:cNvSpPr txBox="1"/>
          <p:nvPr/>
        </p:nvSpPr>
        <p:spPr>
          <a:xfrm>
            <a:off x="612648" y="612648"/>
            <a:ext cx="6088903" cy="541174"/>
          </a:xfrm>
          <a:prstGeom prst="rect">
            <a:avLst/>
          </a:prstGeom>
          <a:noFill/>
          <a:ln/>
        </p:spPr>
        <p:txBody>
          <a:bodyPr wrap="square" rtlCol="0" anchor="t">
            <a:spAutoFit/>
          </a:bodyPr>
          <a:lstStyle/>
          <a:p>
            <a:pPr marL="0" indent="0">
              <a:lnSpc>
                <a:spcPts val="3532"/>
              </a:lnSpc>
              <a:buNone/>
            </a:pPr>
            <a:endParaRPr lang="en-US" sz="3270" dirty="0"/>
          </a:p>
        </p:txBody>
      </p:sp>
      <p:sp>
        <p:nvSpPr>
          <p:cNvPr id="3074" name="AutoShape 2" descr="https://yandex-images.clstorage.net/9WTkb9332/e71aa1uTS/iSpwa7nW-nYxp5BxmeO3f5UQ5govOj0czueXCt8I2w3qfxOd92pmK9PfbHVfzTb3vLoNuSfbbV0R4iF-RGa8poATFDKI2_IfQPqcFLjTq1uFbcp_DzshbYbLy2eGbY5EdpeHAD7a06N6H8TYdoRftumCZegvIshEWKuU_8Bb-XItasAXLQ6b-l0rFeVB96dHMTl-5jPvSSXWgxo_99hX3Eb7P7imusePPtsE5N64R_qtXx3AR3p97MznzO8EF8lCMZbY_5VKX_KNd0VRcQOvV601etoDo-XpmtuSZyOQ0xw-37dA0jpTy34rtKiGsGvySfOREBPKqQB8NySrQOOB0p3mPKt9ltOeIaMFxU1bb9-1sbrSYzO94dLXNucnlI-ALkfP7CIC6-cOv_zAOpiPqsULcUhb6o0syEtMvyinjaJpEshThS6vwrG74VVBu2_3Ifma1pd_OZXykx5jM9jPQLK7W8SaLq9_iot80B4EL3IlX0EYzxaF_NSvzCsUW2XiadLI42W2g5rNn4l9bXPHe1G9ClKnf6XtDp-eJ-Pch8hGrxOwHoJr_4bPxNBahOvqqX_t-B9qEeCcz_THSL-N6rGi0CP1AhOGJf8FhdnDP7eNKWou5wvh3QrH7ntfhNtAPscjECby81PKN3hYXpyHGpkvacRL_h3YjG8k69TnfTqJuuyrHU4DgiH_lWGpx78_qU3mYqMvCWlqp7ab29iDEN6nF6B2hkc3Ett4UHYwj_Y9M8UYpxKhfLADFAO4S-2i3aqwBy0ur9YpM4H1JctbIwlRTn4zN1lxKiuWr3fUF6gyo6s8DsY_u35rIMRCuGsinW9NcO8WmZjwU-g7SJsNyp1-aJcJSrta2TtF7WGvp9eFoXoe28ONqZ6rrmeznFfQDj83QDJCP98WY4Rs0ijLClFvZex_uqVkiF_AcxBniaYRFuj3BS5vUmUriVklr9dXae26LmNDxXVmEyYvJ0To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076" name="AutoShape 4" descr="https://yandex-images.clstorage.net/9WTkb9332/e71aa1uTS/iSpwa7nW-nYxp5BxmeO3f5UQ5govOj0czueXCvMBrknDJwuV92s7fpfGKQFz4SOu7e4E6TfTYUk1z1AqVGqF98QSZW6I2_IrVOaYBLDTq1uFbcp_DzshbYbLy2eGbY5EdpeHAD7a06N6H8TYdoRftumCZegvIshEWKuU_8Bb-XItasAXLQ6b-l0rFeVB96dHMTl-5jPvSSXWgxo_99hX3Eb7P7imusePPtsE5N64R_qtXx3AR3p97MznzO8EF8lCMZbY_5VKX_KNd0VRcQOvV601etoDo-XpmtuSZyOQ0xw-37dA0jpTy34rtKiGsGvySfOREBPKqQB8NySrQOOB0p3mPKt9ltOeIaMFxU1bb9-1sbrSYzO94dLXNucnlI-ALkfP7CIC6-cOv_zAOpiPqsULcUhb6o0syEtMvyinjaJpEshThS6vwrG74VVBu2_3Ifma1pd_OZXykx5jM9jPQLK7W8SaLq9_iot80B4EL3IlX0EYzxaF_NSvzCsUW2XiadLI42W2g5rNn4l9bXPHe1G9ClKnf6XtDp-eJ-Pch8hGrxOwHoJr_4bPxNBahOvqqX_t-B9qEeCcz_THSL-N6rGi0CP1AhOGJf8FhdnDP7eNKWou5wvh3QrH7ntfhNtAPscjECby81PKN3hYXpyHGpkvacRL_h3YjG8k69TnfTqJuuyrHU4DgiH_lWGpx78_qU3mYqMvCWlqp7ab29iDEN6nF6B2hkc3Ett4UHYwj_Y9M8UYpxKhfLADFAO4S-2i3aqwBy0ur9YpM4H1JctbIwlRTn4zN1lxKiuWr3fUF6gyo6s8DsY_u35rIMRCuGsinW9NcO8WmZjwU-g7SJsNyp1-aJcJSrta2TtF7WGvp9eFoXoe28ONqZ6rrmeznFfQDj83QDJCP98WY4Rs0ijLClFvZex_uqVkiF_AcxBniaYRFuj3BS5vUmUriVklr9dXae26LmNDxXVmEyYvJ0To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078" name="AutoShape 6" descr="https://yandex-images.clstorage.net/9WTkb9332/e71aa1uTS/iSpwa7nW-nYxp5BxmeO3f5UQ5govOj0czueXCvMBrknDJwuV92s7fpfGKQFz4SOu7e4E6TfTYUk1z1AqVGqF98QSZW6I2_IrVOaYBLDTq1uFbcp_DzshbYbLy2eGbY5EdpeHAD7a06N6H8TYdoRftumCZegvIshEWKuU_8Bb-XItasAXLQ6b-l0rFeVB96dHMTl-5jPvSSXWgxo_99hX3Eb7P7imusePPtsE5N64R_qtXx3AR3p97MznzO8EF8lCMZbY_5VKX_KNd0VRcQOvV601etoDo-XpmtuSZyOQ0xw-37dA0jpTy34rtKiGsGvySfOREBPKqQB8NySrQOOB0p3mPKt9ltOeIaMFxU1bb9-1sbrSYzO94dLXNucnlI-ALkfP7CIC6-cOv_zAOpiPqsULcUhb6o0syEtMvyinjaJpEshThS6vwrG74VVBu2_3Ifma1pd_OZXykx5jM9jPQLK7W8SaLq9_iot80B4EL3IlX0EYzxaF_NSvzCsUW2XiadLI42W2g5rNn4l9bXPHe1G9ClKnf6XtDp-eJ-Pch8hGrxOwHoJr_4bPxNBahOvqqX_t-B9qEeCcz_THSL-N6rGi0CP1AhOGJf8FhdnDP7eNKWou5wvh3QrH7ntfhNtAPscjECby81PKN3hYXpyHGpkvacRL_h3YjG8k69TnfTqJuuyrHU4DgiH_lWGpx78_qU3mYqMvCWlqp7ab29iDEN6nF6B2hkc3Ett4UHYwj_Y9M8UYpxKhfLADFAO4S-2i3aqwBy0ur9YpM4H1JctbIwlRTn4zN1lxKiuWr3fUF6gyo6s8DsY_u35rIMRCuGsinW9NcO8WmZjwU-g7SJsNyp1-aJcJSrta2TtF7WGvp9eFoXoe28ONqZ6rrmeznFfQDj83QDJCP98WY4Rs0ijLClFvZex_uqVkiF_AcxBniaYRFuj3BS5vUmUriVklr9dXae26LmNDxXVmEyYvJ0To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612649" y="612648"/>
            <a:ext cx="594253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/>
              <a:t>Выделяет три этапа эволюции:</a:t>
            </a:r>
            <a:endParaRPr lang="ru-RU" sz="2800" b="1" dirty="0"/>
          </a:p>
        </p:txBody>
      </p:sp>
      <p:sp>
        <p:nvSpPr>
          <p:cNvPr id="14" name="Равнобедренный треугольник 13"/>
          <p:cNvSpPr/>
          <p:nvPr/>
        </p:nvSpPr>
        <p:spPr>
          <a:xfrm>
            <a:off x="1592489" y="4226143"/>
            <a:ext cx="2291938" cy="2125683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манипуляция</a:t>
            </a:r>
            <a:endParaRPr lang="ru-RU" dirty="0"/>
          </a:p>
        </p:txBody>
      </p:sp>
      <p:sp>
        <p:nvSpPr>
          <p:cNvPr id="15" name="TextBox 14"/>
          <p:cNvSpPr txBox="1"/>
          <p:nvPr/>
        </p:nvSpPr>
        <p:spPr>
          <a:xfrm>
            <a:off x="2280063" y="3764478"/>
            <a:ext cx="146066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жертва</a:t>
            </a:r>
            <a:endParaRPr lang="ru-RU" sz="2400" dirty="0"/>
          </a:p>
        </p:txBody>
      </p:sp>
      <p:sp>
        <p:nvSpPr>
          <p:cNvPr id="16" name="TextBox 15"/>
          <p:cNvSpPr txBox="1"/>
          <p:nvPr/>
        </p:nvSpPr>
        <p:spPr>
          <a:xfrm>
            <a:off x="155575" y="6110591"/>
            <a:ext cx="14369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агрессор</a:t>
            </a:r>
            <a:endParaRPr lang="ru-RU" dirty="0"/>
          </a:p>
        </p:txBody>
      </p:sp>
      <p:sp>
        <p:nvSpPr>
          <p:cNvPr id="17" name="TextBox 16"/>
          <p:cNvSpPr txBox="1"/>
          <p:nvPr/>
        </p:nvSpPr>
        <p:spPr>
          <a:xfrm>
            <a:off x="3884427" y="6120993"/>
            <a:ext cx="16189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спасатель</a:t>
            </a:r>
            <a:endParaRPr lang="ru-RU" sz="2400" dirty="0"/>
          </a:p>
        </p:txBody>
      </p:sp>
      <p:sp>
        <p:nvSpPr>
          <p:cNvPr id="18" name="Равнобедренный треугольник 17"/>
          <p:cNvSpPr/>
          <p:nvPr/>
        </p:nvSpPr>
        <p:spPr>
          <a:xfrm>
            <a:off x="5688280" y="2695698"/>
            <a:ext cx="2006929" cy="1733798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саморазвитие</a:t>
            </a:r>
            <a:endParaRPr lang="ru-RU" dirty="0"/>
          </a:p>
        </p:txBody>
      </p:sp>
      <p:sp>
        <p:nvSpPr>
          <p:cNvPr id="19" name="TextBox 18"/>
          <p:cNvSpPr txBox="1"/>
          <p:nvPr/>
        </p:nvSpPr>
        <p:spPr>
          <a:xfrm>
            <a:off x="6282047" y="2185060"/>
            <a:ext cx="10331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герой</a:t>
            </a:r>
            <a:endParaRPr lang="ru-RU" sz="2400" dirty="0"/>
          </a:p>
        </p:txBody>
      </p:sp>
      <p:sp>
        <p:nvSpPr>
          <p:cNvPr id="20" name="TextBox 19"/>
          <p:cNvSpPr txBox="1"/>
          <p:nvPr/>
        </p:nvSpPr>
        <p:spPr>
          <a:xfrm>
            <a:off x="4857007" y="4429496"/>
            <a:ext cx="166254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философ учитель</a:t>
            </a:r>
            <a:endParaRPr lang="ru-RU" sz="2400" dirty="0"/>
          </a:p>
        </p:txBody>
      </p:sp>
      <p:sp>
        <p:nvSpPr>
          <p:cNvPr id="21" name="TextBox 20"/>
          <p:cNvSpPr txBox="1"/>
          <p:nvPr/>
        </p:nvSpPr>
        <p:spPr>
          <a:xfrm>
            <a:off x="7113319" y="4429496"/>
            <a:ext cx="157107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err="1" smtClean="0"/>
              <a:t>мотиватор</a:t>
            </a:r>
            <a:endParaRPr lang="ru-RU" sz="2400" dirty="0"/>
          </a:p>
        </p:txBody>
      </p:sp>
      <p:sp>
        <p:nvSpPr>
          <p:cNvPr id="22" name="Равнобедренный треугольник 21"/>
          <p:cNvSpPr/>
          <p:nvPr/>
        </p:nvSpPr>
        <p:spPr>
          <a:xfrm>
            <a:off x="9108374" y="957737"/>
            <a:ext cx="2006930" cy="2106097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err="1" smtClean="0"/>
              <a:t>наслаж</a:t>
            </a:r>
            <a:endParaRPr lang="ru-RU" dirty="0" smtClean="0"/>
          </a:p>
          <a:p>
            <a:pPr algn="ctr"/>
            <a:r>
              <a:rPr lang="ru-RU" dirty="0" err="1" smtClean="0"/>
              <a:t>дение</a:t>
            </a:r>
            <a:endParaRPr lang="ru-RU" dirty="0"/>
          </a:p>
        </p:txBody>
      </p:sp>
      <p:sp>
        <p:nvSpPr>
          <p:cNvPr id="23" name="TextBox 22"/>
          <p:cNvSpPr txBox="1"/>
          <p:nvPr/>
        </p:nvSpPr>
        <p:spPr>
          <a:xfrm>
            <a:off x="9390986" y="496072"/>
            <a:ext cx="17243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победитель</a:t>
            </a:r>
            <a:endParaRPr lang="ru-RU" sz="2400" dirty="0"/>
          </a:p>
        </p:txBody>
      </p:sp>
      <p:sp>
        <p:nvSpPr>
          <p:cNvPr id="25" name="TextBox 24"/>
          <p:cNvSpPr txBox="1"/>
          <p:nvPr/>
        </p:nvSpPr>
        <p:spPr>
          <a:xfrm>
            <a:off x="8207678" y="3063835"/>
            <a:ext cx="18013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созерцатель</a:t>
            </a:r>
            <a:endParaRPr lang="ru-RU" sz="2400" dirty="0"/>
          </a:p>
        </p:txBody>
      </p:sp>
      <p:sp>
        <p:nvSpPr>
          <p:cNvPr id="26" name="TextBox 25"/>
          <p:cNvSpPr txBox="1"/>
          <p:nvPr/>
        </p:nvSpPr>
        <p:spPr>
          <a:xfrm>
            <a:off x="10699193" y="3063834"/>
            <a:ext cx="111722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стратег</a:t>
            </a:r>
            <a:endParaRPr lang="ru-RU" sz="2400" dirty="0"/>
          </a:p>
        </p:txBody>
      </p:sp>
      <p:cxnSp>
        <p:nvCxnSpPr>
          <p:cNvPr id="28" name="Прямая со стрелкой 27"/>
          <p:cNvCxnSpPr/>
          <p:nvPr/>
        </p:nvCxnSpPr>
        <p:spPr>
          <a:xfrm rot="5400000" flipH="1" flipV="1">
            <a:off x="1265320" y="4756665"/>
            <a:ext cx="1508166" cy="85382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 стрелкой 29"/>
          <p:cNvCxnSpPr/>
          <p:nvPr/>
        </p:nvCxnSpPr>
        <p:spPr>
          <a:xfrm rot="16200000" flipV="1">
            <a:off x="2733926" y="4806906"/>
            <a:ext cx="1681095" cy="92627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 стрелкой 31"/>
          <p:cNvCxnSpPr/>
          <p:nvPr/>
        </p:nvCxnSpPr>
        <p:spPr>
          <a:xfrm rot="10800000">
            <a:off x="1805050" y="6572256"/>
            <a:ext cx="1935679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 стрелкой 33"/>
          <p:cNvCxnSpPr>
            <a:endCxn id="21" idx="1"/>
          </p:cNvCxnSpPr>
          <p:nvPr/>
        </p:nvCxnSpPr>
        <p:spPr>
          <a:xfrm flipV="1">
            <a:off x="6282047" y="4660329"/>
            <a:ext cx="831272" cy="6674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 стрелкой 35"/>
          <p:cNvCxnSpPr>
            <a:stCxn id="25" idx="3"/>
          </p:cNvCxnSpPr>
          <p:nvPr/>
        </p:nvCxnSpPr>
        <p:spPr>
          <a:xfrm flipV="1">
            <a:off x="10009069" y="3277590"/>
            <a:ext cx="690124" cy="1707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Прямая со стрелкой 39"/>
          <p:cNvCxnSpPr/>
          <p:nvPr/>
        </p:nvCxnSpPr>
        <p:spPr>
          <a:xfrm rot="5400000" flipH="1" flipV="1">
            <a:off x="5486400" y="3265715"/>
            <a:ext cx="997526" cy="593767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Прямая со стрелкой 41"/>
          <p:cNvCxnSpPr/>
          <p:nvPr/>
        </p:nvCxnSpPr>
        <p:spPr>
          <a:xfrm rot="16200000" flipH="1">
            <a:off x="6905500" y="3271653"/>
            <a:ext cx="997528" cy="58189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Прямая со стрелкой 49"/>
          <p:cNvCxnSpPr/>
          <p:nvPr/>
        </p:nvCxnSpPr>
        <p:spPr>
          <a:xfrm rot="16200000" flipH="1">
            <a:off x="10189765" y="1721186"/>
            <a:ext cx="1269186" cy="581891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Прямая со стрелкой 51"/>
          <p:cNvCxnSpPr/>
          <p:nvPr/>
        </p:nvCxnSpPr>
        <p:spPr>
          <a:xfrm rot="5400000">
            <a:off x="8782540" y="1703373"/>
            <a:ext cx="1269187" cy="617517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Соединительная линия уступом 59"/>
          <p:cNvCxnSpPr/>
          <p:nvPr/>
        </p:nvCxnSpPr>
        <p:spPr>
          <a:xfrm flipV="1">
            <a:off x="4655127" y="3525499"/>
            <a:ext cx="7536873" cy="1734995"/>
          </a:xfrm>
          <a:prstGeom prst="bent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Прямая соединительная линия 62"/>
          <p:cNvCxnSpPr/>
          <p:nvPr/>
        </p:nvCxnSpPr>
        <p:spPr>
          <a:xfrm rot="5400000">
            <a:off x="4109461" y="5806160"/>
            <a:ext cx="1091332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Скругленный прямоугольник 63"/>
          <p:cNvSpPr/>
          <p:nvPr/>
        </p:nvSpPr>
        <p:spPr>
          <a:xfrm>
            <a:off x="819397" y="1550687"/>
            <a:ext cx="4037610" cy="793731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</a:rPr>
              <a:t>Треугольник </a:t>
            </a:r>
            <a:r>
              <a:rPr lang="ru-RU" sz="2400" dirty="0" err="1" smtClean="0">
                <a:solidFill>
                  <a:schemeClr val="tx1"/>
                </a:solidFill>
              </a:rPr>
              <a:t>С.Карпмана</a:t>
            </a:r>
            <a:endParaRPr lang="ru-RU" sz="2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">
    <p:bg>
      <p:bgPr>
        <a:solidFill>
          <a:srgbClr val="FEC11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0"/>
          <p:cNvSpPr txBox="1"/>
          <p:nvPr/>
        </p:nvSpPr>
        <p:spPr>
          <a:xfrm>
            <a:off x="612648" y="1947672"/>
            <a:ext cx="6088903" cy="638944"/>
          </a:xfrm>
          <a:prstGeom prst="rect">
            <a:avLst/>
          </a:prstGeom>
          <a:noFill/>
          <a:ln/>
        </p:spPr>
        <p:txBody>
          <a:bodyPr wrap="square" rtlCol="0" anchor="t">
            <a:spAutoFit/>
          </a:bodyPr>
          <a:lstStyle/>
          <a:p>
            <a:pPr marL="0" indent="0">
              <a:lnSpc>
                <a:spcPts val="1668"/>
              </a:lnSpc>
              <a:buNone/>
            </a:pPr>
            <a:r>
              <a:rPr lang="en-US" sz="1529" dirty="0">
                <a:solidFill>
                  <a:srgbClr val="1C0D0D"/>
                </a:solidFill>
                <a:latin typeface="Roboto" pitchFamily="34" charset="0"/>
                <a:ea typeface="Roboto" pitchFamily="34" charset="-122"/>
                <a:cs typeface="Roboto" pitchFamily="34" charset="-120"/>
              </a:rPr>
              <a:t>Постановка четких целей в области увлечений ребенка и мотивирование его к их достижению поможет научиться планировать и идти к поставленной планке.</a:t>
            </a:r>
            <a:endParaRPr lang="en-US" sz="1529" dirty="0"/>
          </a:p>
        </p:txBody>
      </p:sp>
      <p:sp>
        <p:nvSpPr>
          <p:cNvPr id="4" name="Text 1"/>
          <p:cNvSpPr txBox="1"/>
          <p:nvPr/>
        </p:nvSpPr>
        <p:spPr>
          <a:xfrm>
            <a:off x="612648" y="3447288"/>
            <a:ext cx="6088903" cy="638944"/>
          </a:xfrm>
          <a:prstGeom prst="rect">
            <a:avLst/>
          </a:prstGeom>
          <a:noFill/>
          <a:ln/>
        </p:spPr>
        <p:txBody>
          <a:bodyPr wrap="square" rtlCol="0" anchor="t">
            <a:spAutoFit/>
          </a:bodyPr>
          <a:lstStyle/>
          <a:p>
            <a:pPr marL="0" indent="0">
              <a:lnSpc>
                <a:spcPts val="1668"/>
              </a:lnSpc>
              <a:buNone/>
            </a:pPr>
            <a:r>
              <a:rPr lang="en-US" sz="1529" dirty="0">
                <a:solidFill>
                  <a:srgbClr val="1C0D0D"/>
                </a:solidFill>
                <a:latin typeface="Roboto" pitchFamily="34" charset="0"/>
                <a:ea typeface="Roboto" pitchFamily="34" charset="-122"/>
                <a:cs typeface="Roboto" pitchFamily="34" charset="-120"/>
              </a:rPr>
              <a:t>Похвала усилий и результатов в области увлечений, а не только самого факта победы, сформирует у ребенка понимание ценности труда и желание преодолевать трудности.</a:t>
            </a:r>
            <a:endParaRPr lang="en-US" sz="1529" dirty="0"/>
          </a:p>
        </p:txBody>
      </p:sp>
      <p:sp>
        <p:nvSpPr>
          <p:cNvPr id="5" name="Text 2"/>
          <p:cNvSpPr txBox="1"/>
          <p:nvPr/>
        </p:nvSpPr>
        <p:spPr>
          <a:xfrm>
            <a:off x="612648" y="4937760"/>
            <a:ext cx="6088903" cy="638944"/>
          </a:xfrm>
          <a:prstGeom prst="rect">
            <a:avLst/>
          </a:prstGeom>
          <a:noFill/>
          <a:ln/>
        </p:spPr>
        <p:txBody>
          <a:bodyPr wrap="square" rtlCol="0" anchor="t">
            <a:spAutoFit/>
          </a:bodyPr>
          <a:lstStyle/>
          <a:p>
            <a:pPr marL="0" indent="0">
              <a:lnSpc>
                <a:spcPts val="1668"/>
              </a:lnSpc>
              <a:buNone/>
            </a:pPr>
            <a:r>
              <a:rPr lang="en-US" sz="1529" dirty="0">
                <a:solidFill>
                  <a:srgbClr val="1C0D0D"/>
                </a:solidFill>
                <a:latin typeface="Roboto" pitchFamily="34" charset="0"/>
                <a:ea typeface="Roboto" pitchFamily="34" charset="-122"/>
                <a:cs typeface="Roboto" pitchFamily="34" charset="-120"/>
              </a:rPr>
              <a:t>Демонстрация доверия в способностях ребенка и поддержка при неудачах заложат уверенность в себе, которая в дальнейшем поможет преодолевать стресс и добиваться поставленных целей.</a:t>
            </a:r>
            <a:endParaRPr lang="en-US" sz="1529" dirty="0"/>
          </a:p>
        </p:txBody>
      </p:sp>
      <p:sp>
        <p:nvSpPr>
          <p:cNvPr id="6" name="Text 3"/>
          <p:cNvSpPr/>
          <p:nvPr/>
        </p:nvSpPr>
        <p:spPr>
          <a:xfrm>
            <a:off x="612648" y="1618488"/>
            <a:ext cx="6088903" cy="241379"/>
          </a:xfrm>
          <a:prstGeom prst="rect">
            <a:avLst/>
          </a:prstGeom>
          <a:noFill/>
          <a:ln/>
        </p:spPr>
        <p:txBody>
          <a:bodyPr wrap="square" rtlCol="0" anchor="t">
            <a:spAutoFit/>
          </a:bodyPr>
          <a:lstStyle/>
          <a:p>
            <a:pPr marL="0" indent="0">
              <a:lnSpc>
                <a:spcPts val="1823"/>
              </a:lnSpc>
              <a:buNone/>
            </a:pPr>
            <a:r>
              <a:rPr lang="en-US" sz="1693" dirty="0">
                <a:solidFill>
                  <a:srgbClr val="1C0D0D"/>
                </a:solidFill>
                <a:latin typeface="Roboto" pitchFamily="34" charset="0"/>
                <a:ea typeface="Roboto" pitchFamily="34" charset="-122"/>
                <a:cs typeface="Roboto" pitchFamily="34" charset="-120"/>
              </a:rPr>
              <a:t>Постановка амбициозных, но достижимых целей</a:t>
            </a:r>
            <a:endParaRPr lang="en-US" sz="1693" dirty="0"/>
          </a:p>
        </p:txBody>
      </p:sp>
      <p:sp>
        <p:nvSpPr>
          <p:cNvPr id="7" name="Text 4"/>
          <p:cNvSpPr/>
          <p:nvPr/>
        </p:nvSpPr>
        <p:spPr>
          <a:xfrm>
            <a:off x="612648" y="3108960"/>
            <a:ext cx="6088903" cy="241379"/>
          </a:xfrm>
          <a:prstGeom prst="rect">
            <a:avLst/>
          </a:prstGeom>
          <a:noFill/>
          <a:ln/>
        </p:spPr>
        <p:txBody>
          <a:bodyPr wrap="square" rtlCol="0" anchor="t">
            <a:spAutoFit/>
          </a:bodyPr>
          <a:lstStyle/>
          <a:p>
            <a:pPr marL="0" indent="0">
              <a:lnSpc>
                <a:spcPts val="1823"/>
              </a:lnSpc>
              <a:buNone/>
            </a:pPr>
            <a:r>
              <a:rPr lang="en-US" sz="1693" dirty="0">
                <a:solidFill>
                  <a:srgbClr val="1C0D0D"/>
                </a:solidFill>
                <a:latin typeface="Roboto" pitchFamily="34" charset="0"/>
                <a:ea typeface="Roboto" pitchFamily="34" charset="-122"/>
                <a:cs typeface="Roboto" pitchFamily="34" charset="-120"/>
              </a:rPr>
              <a:t>Поощрение стремления к победе</a:t>
            </a:r>
            <a:endParaRPr lang="en-US" sz="1693" dirty="0"/>
          </a:p>
        </p:txBody>
      </p:sp>
      <p:sp>
        <p:nvSpPr>
          <p:cNvPr id="8" name="Text 5"/>
          <p:cNvSpPr/>
          <p:nvPr/>
        </p:nvSpPr>
        <p:spPr>
          <a:xfrm>
            <a:off x="612648" y="4608576"/>
            <a:ext cx="6088903" cy="241379"/>
          </a:xfrm>
          <a:prstGeom prst="rect">
            <a:avLst/>
          </a:prstGeom>
          <a:noFill/>
          <a:ln/>
        </p:spPr>
        <p:txBody>
          <a:bodyPr wrap="square" rtlCol="0" anchor="t">
            <a:spAutoFit/>
          </a:bodyPr>
          <a:lstStyle/>
          <a:p>
            <a:pPr marL="0" indent="0">
              <a:lnSpc>
                <a:spcPts val="1823"/>
              </a:lnSpc>
              <a:buNone/>
            </a:pPr>
            <a:r>
              <a:rPr lang="en-US" sz="1693" dirty="0">
                <a:solidFill>
                  <a:srgbClr val="1C0D0D"/>
                </a:solidFill>
                <a:latin typeface="Roboto" pitchFamily="34" charset="0"/>
                <a:ea typeface="Roboto" pitchFamily="34" charset="-122"/>
                <a:cs typeface="Roboto" pitchFamily="34" charset="-120"/>
              </a:rPr>
              <a:t>Развитие уверенности в себе</a:t>
            </a:r>
            <a:endParaRPr lang="en-US" sz="1693" dirty="0"/>
          </a:p>
        </p:txBody>
      </p:sp>
      <p:sp>
        <p:nvSpPr>
          <p:cNvPr id="9" name="Text 6"/>
          <p:cNvSpPr txBox="1"/>
          <p:nvPr/>
        </p:nvSpPr>
        <p:spPr>
          <a:xfrm>
            <a:off x="612648" y="612648"/>
            <a:ext cx="6088903" cy="468559"/>
          </a:xfrm>
          <a:prstGeom prst="rect">
            <a:avLst/>
          </a:prstGeom>
          <a:noFill/>
          <a:ln/>
        </p:spPr>
        <p:txBody>
          <a:bodyPr wrap="square" rtlCol="0" anchor="t">
            <a:spAutoFit/>
          </a:bodyPr>
          <a:lstStyle/>
          <a:p>
            <a:pPr marL="0" indent="0">
              <a:lnSpc>
                <a:spcPts val="3532"/>
              </a:lnSpc>
              <a:buNone/>
            </a:pPr>
            <a:r>
              <a:rPr lang="en-US" sz="3270" dirty="0">
                <a:solidFill>
                  <a:srgbClr val="1C0D0D"/>
                </a:solidFill>
                <a:latin typeface="Roboto" pitchFamily="34" charset="0"/>
                <a:ea typeface="Roboto" pitchFamily="34" charset="-122"/>
                <a:cs typeface="Roboto" pitchFamily="34" charset="-120"/>
              </a:rPr>
              <a:t>РАЗВИТИЕ МОТИВАЦИИ</a:t>
            </a:r>
            <a:endParaRPr lang="en-US" sz="3270" dirty="0"/>
          </a:p>
        </p:txBody>
      </p:sp>
      <p:sp>
        <p:nvSpPr>
          <p:cNvPr id="13316" name="AutoShape 4" descr="https://yandex-images.clstorage.net/9WTkb9332/e71aa1uTS/iSpwa7nW-nYxp5BxmeO3f5UQ5govOj0czueXCt8I2w3qfxOd92pmK9PfbHVfzTb3vLoNuSfbbV0R4iF-RGa8poATFDKI2_IfQPqcFLjTq1uFbcp_DzshbYbLy2eGbY5EdpeHAD7a06N6H8TYdoRftumCZegvIshEWKuU_8Bb-XItasAXLQ6b-l0rFeVB96dHMTl-5jPvSSXWgxo_99hX3Eb7P7imusePPtsE5N64R_qtXx3AR3p97MznzO8EF8lCMZbY_5VKX_KNd0VRcQOvV601etoDo-XpmtuSZyOQ0xw-37dA0jpTy34rtKiGsGvySfOREBPKqQB8NySrQOOB0p3mPKt9ltOeIaMFxU1bb9-1sbrSYzO94dLXNucnlI-ALkfP7CIC6-cOv_zAOpiPqsULcUhb6o0syEtMvyinjaJpEshThS6vwrG74VVBu2_3Ifma1pd_OZXykx5jM9jPQLK7W8SaLq9_iot80B4EL3IlX0EYzxaF_NSvzCsUW2XiadLI42W2g5rNn4l9bXPHe1G9ClKnf6XtDp-eJ-Pch8hGrxOwHoJr_4bPxNBahOvqqX_t-B9qEeCcz_THSL-N6rGi0CP1AhOGJf8FhdnDP7eNKWou5wvh3QrH7ntfhNtAPscjECby81PKN3hYXpyHGpkvacRL_h3YjG8k69TnfTqJuuyrHU4DgiH_lWGpx78_qU3mYqMvCWlqp7ab29iDEN6nF6B2hkc3Ett4UHYwj_Y9M8UYpxKhfLADFAO4S-2i3aqwBy0ur9YpM4H1JctbIwlRTn4zN1lxKiuWr3fUF6gyo6s8DsY_u35rIMRCuGsinW9NcO8WmZjwU-g7SJsNyp1-aJcJSrta2TtF7WGvp9eFoXoe28ONqZ6rrmeznFfQDj83QDJCP98WY4Rs0ijLClFvZex_uqVkiF_AcxBniaYRFuj3BS5vUmUriVklr9dXae26LmNDxXVmEyYvJ0To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3318" name="AutoShape 6" descr="https://yandex-images.clstorage.net/9WTkb9332/e71aa1uTS/iSpwa7nW-nYxp5BxmeO3f5UQ5govOj0czueXCt8I2w3qfxOd92pmK9PfbHVfzTb3vLoNuSfbbV0R4iF-RGa8poATFDKI2_IfQPqcFLjTq1uFbcp_DzshbYbLy2eGbY5EdpeHAD7a06N6H8TYdoRftumCZegvIshEWKuU_8Bb-XItasAXLQ6b-l0rFeVB96dHMTl-5jPvSSXWgxo_99hX3Eb7P7imusePPtsE5N64R_qtXx3AR3p97MznzO8EF8lCMZbY_5VKX_KNd0VRcQOvV601etoDo-XpmtuSZyOQ0xw-37dA0jpTy34rtKiGsGvySfOREBPKqQB8NySrQOOB0p3mPKt9ltOeIaMFxU1bb9-1sbrSYzO94dLXNucnlI-ALkfP7CIC6-cOv_zAOpiPqsULcUhb6o0syEtMvyinjaJpEshThS6vwrG74VVBu2_3Ifma1pd_OZXykx5jM9jPQLK7W8SaLq9_iot80B4EL3IlX0EYzxaF_NSvzCsUW2XiadLI42W2g5rNn4l9bXPHe1G9ClKnf6XtDp-eJ-Pch8hGrxOwHoJr_4bPxNBahOvqqX_t-B9qEeCcz_THSL-N6rGi0CP1AhOGJf8FhdnDP7eNKWou5wvh3QrH7ntfhNtAPscjECby81PKN3hYXpyHGpkvacRL_h3YjG8k69TnfTqJuuyrHU4DgiH_lWGpx78_qU3mYqMvCWlqp7ab29iDEN6nF6B2hkc3Ett4UHYwj_Y9M8UYpxKhfLADFAO4S-2i3aqwBy0ur9YpM4H1JctbIwlRTn4zN1lxKiuWr3fUF6gyo6s8DsY_u35rIMRCuGsinW9NcO8WmZjwU-g7SJsNyp1-aJcJSrta2TtF7WGvp9eFoXoe28ONqZ6rrmeznFfQDj83QDJCP98WY4Rs0ijLClFvZex_uqVkiF_AcxBniaYRFuj3BS5vUmUriVklr9dXae26LmNDxXVmEyYvJ0To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3320" name="AutoShape 8" descr="https://yandex-images.clstorage.net/9WTkb9332/e71aa1uTS/iSpwa7nW-nYxp5BxmeO3f5UQ5govOj0czueXCt8I2w3qfxOd92pmK9PfbHVfzTb3vLoNuSfbbV0R4iF-RGa8poATFDKI2_IfQPqcFLjTq1uFbcp_DzshbYbLy2eGbY5EdpeHAD7a06N6H8TYdoRftumCZegvIshEWKuU_8Bb-XItasAXLQ6b-l0rFeVB96dHMTl-5jPvSSXWgxo_99hX3Eb7P7imusePPtsE5N64R_qtXx3AR3p97MznzO8EF8lCMZbY_5VKX_KNd0VRcQOvV601etoDo-XpmtuSZyOQ0xw-37dA0jpTy34rtKiGsGvySfOREBPKqQB8NySrQOOB0p3mPKt9ltOeIaMFxU1bb9-1sbrSYzO94dLXNucnlI-ALkfP7CIC6-cOv_zAOpiPqsULcUhb6o0syEtMvyinjaJpEshThS6vwrG74VVBu2_3Ifma1pd_OZXykx5jM9jPQLK7W8SaLq9_iot80B4EL3IlX0EYzxaF_NSvzCsUW2XiadLI42W2g5rNn4l9bXPHe1G9ClKnf6XtDp-eJ-Pch8hGrxOwHoJr_4bPxNBahOvqqX_t-B9qEeCcz_THSL-N6rGi0CP1AhOGJf8FhdnDP7eNKWou5wvh3QrH7ntfhNtAPscjECby81PKN3hYXpyHGpkvacRL_h3YjG8k69TnfTqJuuyrHU4DgiH_lWGpx78_qU3mYqMvCWlqp7ab29iDEN6nF6B2hkc3Ett4UHYwj_Y9M8UYpxKhfLADFAO4S-2i3aqwBy0ur9YpM4H1JctbIwlRTn4zN1lxKiuWr3fUF6gyo6s8DsY_u35rIMRCuGsinW9NcO8WmZjwU-g7SJsNyp1-aJcJSrta2TtF7WGvp9eFoXoe28ONqZ6rrmeznFfQDj83QDJCP98WY4Rs0ijLClFvZex_uqVkiF_AcxBniaYRFuj3BS5vUmUriVklr9dXae26LmNDxXVmEyYvJ0To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3322" name="AutoShape 10" descr="https://yandex-images.clstorage.net/9WTkb9332/e71aa1uTS/iSpwa7nW-nYxp5BxmeO3f5UQ5govOj0czueXCvMBrknDJwuV92s7fpfGKQFz4SOu7e4E6TfTYUk1z1AqVGqF98QSZW6I2_IrVOaYBLDTq1uFbcp_DzshbYbLy2eGbY5EdpeHAD7a06N6H8TYdoRftumCZegvIshEWKuU_8Bb-XItasAXLQ6b-l0rFeVB96dHMTl-5jPvSSXWgxo_99hX3Eb7P7imusePPtsE5N64R_qtXx3AR3p97MznzO8EF8lCMZbY_5VKX_KNd0VRcQOvV601etoDo-XpmtuSZyOQ0xw-37dA0jpTy34rtKiGsGvySfOREBPKqQB8NySrQOOB0p3mPKt9ltOeIaMFxU1bb9-1sbrSYzO94dLXNucnlI-ALkfP7CIC6-cOv_zAOpiPqsULcUhb6o0syEtMvyinjaJpEshThS6vwrG74VVBu2_3Ifma1pd_OZXykx5jM9jPQLK7W8SaLq9_iot80B4EL3IlX0EYzxaF_NSvzCsUW2XiadLI42W2g5rNn4l9bXPHe1G9ClKnf6XtDp-eJ-Pch8hGrxOwHoJr_4bPxNBahOvqqX_t-B9qEeCcz_THSL-N6rGi0CP1AhOGJf8FhdnDP7eNKWou5wvh3QrH7ntfhNtAPscjECby81PKN3hYXpyHGpkvacRL_h3YjG8k69TnfTqJuuyrHU4DgiH_lWGpx78_qU3mYqMvCWlqp7ab29iDEN6nF6B2hkc3Ett4UHYwj_Y9M8UYpxKhfLADFAO4S-2i3aqwBy0ur9YpM4H1JctbIwlRTn4zN1lxKiuWr3fUF6gyo6s8DsY_u35rIMRCuGsinW9NcO8WmZjwU-g7SJsNyp1-aJcJSrta2TtF7WGvp9eFoXoe28ONqZ6rrmeznFfQDj83QDJCP98WY4Rs0ijLClFvZex_uqVkiF_AcxBniaYRFuj3BS5vUmUriVklr9dXae26LmNDxXVmEyYvJ0To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3324" name="Picture 12" descr="https://avatars.mds.yandex.net/i?id=b9bfeb287f85f87cd0a8c962957881db4e0ecb34-12319715-images-thumbs&amp;n=1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900759" y="1081207"/>
            <a:ext cx="4572000" cy="304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612648" y="2093976"/>
            <a:ext cx="525150" cy="525354"/>
          </a:xfrm>
          <a:prstGeom prst="ellipse">
            <a:avLst/>
          </a:prstGeom>
          <a:solidFill>
            <a:srgbClr val="FEC119"/>
          </a:solidFill>
          <a:ln/>
        </p:spPr>
      </p:sp>
      <p:sp>
        <p:nvSpPr>
          <p:cNvPr id="3" name="Shape 1"/>
          <p:cNvSpPr/>
          <p:nvPr/>
        </p:nvSpPr>
        <p:spPr>
          <a:xfrm>
            <a:off x="6409944" y="2093976"/>
            <a:ext cx="525150" cy="525354"/>
          </a:xfrm>
          <a:prstGeom prst="ellipse">
            <a:avLst/>
          </a:prstGeom>
          <a:solidFill>
            <a:srgbClr val="FEC119"/>
          </a:solidFill>
          <a:ln/>
        </p:spPr>
      </p:sp>
      <p:sp>
        <p:nvSpPr>
          <p:cNvPr id="4" name="Shape 2"/>
          <p:cNvSpPr/>
          <p:nvPr/>
        </p:nvSpPr>
        <p:spPr>
          <a:xfrm>
            <a:off x="612648" y="4215384"/>
            <a:ext cx="525150" cy="525354"/>
          </a:xfrm>
          <a:prstGeom prst="ellipse">
            <a:avLst/>
          </a:prstGeom>
          <a:solidFill>
            <a:srgbClr val="FEC119"/>
          </a:solidFill>
          <a:ln/>
        </p:spPr>
      </p:sp>
      <p:sp>
        <p:nvSpPr>
          <p:cNvPr id="5" name="Shape 3"/>
          <p:cNvSpPr/>
          <p:nvPr/>
        </p:nvSpPr>
        <p:spPr>
          <a:xfrm>
            <a:off x="6409944" y="4215384"/>
            <a:ext cx="525150" cy="525354"/>
          </a:xfrm>
          <a:prstGeom prst="ellipse">
            <a:avLst/>
          </a:prstGeom>
          <a:solidFill>
            <a:srgbClr val="FEC119"/>
          </a:solidFill>
          <a:ln/>
        </p:spPr>
      </p:sp>
      <p:sp>
        <p:nvSpPr>
          <p:cNvPr id="6" name="Text 4"/>
          <p:cNvSpPr txBox="1"/>
          <p:nvPr/>
        </p:nvSpPr>
        <p:spPr>
          <a:xfrm>
            <a:off x="612648" y="612648"/>
            <a:ext cx="7125010" cy="937118"/>
          </a:xfrm>
          <a:prstGeom prst="rect">
            <a:avLst/>
          </a:prstGeom>
          <a:noFill/>
          <a:ln/>
        </p:spPr>
        <p:txBody>
          <a:bodyPr wrap="square" rtlCol="0" anchor="t">
            <a:spAutoFit/>
          </a:bodyPr>
          <a:lstStyle/>
          <a:p>
            <a:pPr marL="0" indent="0">
              <a:lnSpc>
                <a:spcPts val="3532"/>
              </a:lnSpc>
              <a:buNone/>
            </a:pPr>
            <a:r>
              <a:rPr lang="en-US" sz="3270" dirty="0">
                <a:solidFill>
                  <a:srgbClr val="1C0D0D"/>
                </a:solidFill>
                <a:latin typeface="Roboto" pitchFamily="34" charset="0"/>
                <a:ea typeface="Roboto" pitchFamily="34" charset="-122"/>
                <a:cs typeface="Roboto" pitchFamily="34" charset="-120"/>
              </a:rPr>
              <a:t>ФОРМИРОВАНИЕ ЦЕЛЕУСТРЕМЛЕННОСТИ</a:t>
            </a:r>
            <a:endParaRPr lang="en-US" sz="3270" dirty="0"/>
          </a:p>
        </p:txBody>
      </p:sp>
      <p:sp>
        <p:nvSpPr>
          <p:cNvPr id="7" name="Text 5"/>
          <p:cNvSpPr txBox="1"/>
          <p:nvPr/>
        </p:nvSpPr>
        <p:spPr>
          <a:xfrm>
            <a:off x="1316736" y="2670048"/>
            <a:ext cx="4002496" cy="837727"/>
          </a:xfrm>
          <a:prstGeom prst="rect">
            <a:avLst/>
          </a:prstGeom>
          <a:noFill/>
          <a:ln/>
        </p:spPr>
        <p:txBody>
          <a:bodyPr wrap="square" rtlCol="0" anchor="t">
            <a:spAutoFit/>
          </a:bodyPr>
          <a:lstStyle/>
          <a:p>
            <a:pPr marL="0" indent="0">
              <a:lnSpc>
                <a:spcPts val="1668"/>
              </a:lnSpc>
              <a:buNone/>
            </a:pPr>
            <a:r>
              <a:rPr lang="en-US" sz="1529" dirty="0">
                <a:solidFill>
                  <a:srgbClr val="1C0D0D"/>
                </a:solidFill>
                <a:latin typeface="Roboto" pitchFamily="34" charset="0"/>
                <a:ea typeface="Roboto" pitchFamily="34" charset="-122"/>
                <a:cs typeface="Roboto" pitchFamily="34" charset="-120"/>
              </a:rPr>
              <a:t>Самостоятельно выбирать увлечения и спортивные секции, планировать занятия и тренировки, добиваться поставленных целей.</a:t>
            </a:r>
            <a:endParaRPr lang="en-US" sz="1529" dirty="0"/>
          </a:p>
        </p:txBody>
      </p:sp>
      <p:sp>
        <p:nvSpPr>
          <p:cNvPr id="8" name="Text 6"/>
          <p:cNvSpPr txBox="1"/>
          <p:nvPr/>
        </p:nvSpPr>
        <p:spPr>
          <a:xfrm>
            <a:off x="7114032" y="2423160"/>
            <a:ext cx="4002496" cy="638944"/>
          </a:xfrm>
          <a:prstGeom prst="rect">
            <a:avLst/>
          </a:prstGeom>
          <a:noFill/>
          <a:ln/>
        </p:spPr>
        <p:txBody>
          <a:bodyPr wrap="square" rtlCol="0" anchor="t">
            <a:spAutoFit/>
          </a:bodyPr>
          <a:lstStyle/>
          <a:p>
            <a:pPr marL="0" indent="0">
              <a:lnSpc>
                <a:spcPts val="1668"/>
              </a:lnSpc>
              <a:buNone/>
            </a:pPr>
            <a:r>
              <a:rPr lang="en-US" sz="1529" dirty="0">
                <a:solidFill>
                  <a:srgbClr val="1C0D0D"/>
                </a:solidFill>
                <a:latin typeface="Roboto" pitchFamily="34" charset="0"/>
                <a:ea typeface="Roboto" pitchFamily="34" charset="-122"/>
                <a:cs typeface="Roboto" pitchFamily="34" charset="-120"/>
              </a:rPr>
              <a:t>Поощрять попытки и усилия, а не только результат, верить в способности и поддерживать при неудачах.</a:t>
            </a:r>
            <a:endParaRPr lang="en-US" sz="1529" dirty="0"/>
          </a:p>
        </p:txBody>
      </p:sp>
      <p:sp>
        <p:nvSpPr>
          <p:cNvPr id="9" name="Text 7"/>
          <p:cNvSpPr txBox="1"/>
          <p:nvPr/>
        </p:nvSpPr>
        <p:spPr>
          <a:xfrm>
            <a:off x="1316736" y="4553712"/>
            <a:ext cx="4002496" cy="638944"/>
          </a:xfrm>
          <a:prstGeom prst="rect">
            <a:avLst/>
          </a:prstGeom>
          <a:noFill/>
          <a:ln/>
        </p:spPr>
        <p:txBody>
          <a:bodyPr wrap="square" rtlCol="0" anchor="t">
            <a:spAutoFit/>
          </a:bodyPr>
          <a:lstStyle/>
          <a:p>
            <a:pPr marL="0" indent="0">
              <a:lnSpc>
                <a:spcPts val="1668"/>
              </a:lnSpc>
              <a:buNone/>
            </a:pPr>
            <a:r>
              <a:rPr lang="en-US" sz="1529" dirty="0">
                <a:solidFill>
                  <a:srgbClr val="1C0D0D"/>
                </a:solidFill>
                <a:latin typeface="Roboto" pitchFamily="34" charset="0"/>
                <a:ea typeface="Roboto" pitchFamily="34" charset="-122"/>
                <a:cs typeface="Roboto" pitchFamily="34" charset="-120"/>
              </a:rPr>
              <a:t>Ставить реалистичные, но возрастающие по сложности цели, помогать в их достижении поэтапно.</a:t>
            </a:r>
            <a:endParaRPr lang="en-US" sz="1529" dirty="0"/>
          </a:p>
        </p:txBody>
      </p:sp>
      <p:sp>
        <p:nvSpPr>
          <p:cNvPr id="10" name="Text 8"/>
          <p:cNvSpPr txBox="1"/>
          <p:nvPr/>
        </p:nvSpPr>
        <p:spPr>
          <a:xfrm>
            <a:off x="7114032" y="4553712"/>
            <a:ext cx="4002496" cy="638944"/>
          </a:xfrm>
          <a:prstGeom prst="rect">
            <a:avLst/>
          </a:prstGeom>
          <a:noFill/>
          <a:ln/>
        </p:spPr>
        <p:txBody>
          <a:bodyPr wrap="square" rtlCol="0" anchor="t">
            <a:spAutoFit/>
          </a:bodyPr>
          <a:lstStyle/>
          <a:p>
            <a:pPr marL="0" indent="0">
              <a:lnSpc>
                <a:spcPts val="1668"/>
              </a:lnSpc>
              <a:buNone/>
            </a:pPr>
            <a:r>
              <a:rPr lang="en-US" sz="1529" dirty="0">
                <a:solidFill>
                  <a:srgbClr val="1C0D0D"/>
                </a:solidFill>
                <a:latin typeface="Roboto" pitchFamily="34" charset="0"/>
                <a:ea typeface="Roboto" pitchFamily="34" charset="-122"/>
                <a:cs typeface="Roboto" pitchFamily="34" charset="-120"/>
              </a:rPr>
              <a:t>Заинтересовывать разными видами деятельности, поощрять стремление к саморазвитию и познанию нового.</a:t>
            </a:r>
            <a:endParaRPr lang="en-US" sz="1529" dirty="0"/>
          </a:p>
        </p:txBody>
      </p:sp>
      <p:sp>
        <p:nvSpPr>
          <p:cNvPr id="11" name="Text 9"/>
          <p:cNvSpPr/>
          <p:nvPr/>
        </p:nvSpPr>
        <p:spPr>
          <a:xfrm>
            <a:off x="1316736" y="2093976"/>
            <a:ext cx="4002496" cy="482758"/>
          </a:xfrm>
          <a:prstGeom prst="rect">
            <a:avLst/>
          </a:prstGeom>
          <a:noFill/>
          <a:ln/>
        </p:spPr>
        <p:txBody>
          <a:bodyPr wrap="square" rtlCol="0" anchor="t">
            <a:spAutoFit/>
          </a:bodyPr>
          <a:lstStyle/>
          <a:p>
            <a:pPr marL="0" indent="0">
              <a:lnSpc>
                <a:spcPts val="1823"/>
              </a:lnSpc>
              <a:buNone/>
            </a:pPr>
            <a:r>
              <a:rPr lang="en-US" sz="1693" dirty="0">
                <a:solidFill>
                  <a:srgbClr val="1C0D0D"/>
                </a:solidFill>
                <a:latin typeface="Roboto" pitchFamily="34" charset="0"/>
                <a:ea typeface="Roboto" pitchFamily="34" charset="-122"/>
                <a:cs typeface="Roboto" pitchFamily="34" charset="-120"/>
              </a:rPr>
              <a:t>Развитие самостоятельности и инициативы</a:t>
            </a:r>
            <a:endParaRPr lang="en-US" sz="1693" dirty="0"/>
          </a:p>
        </p:txBody>
      </p:sp>
      <p:sp>
        <p:nvSpPr>
          <p:cNvPr id="12" name="Text 10"/>
          <p:cNvSpPr/>
          <p:nvPr/>
        </p:nvSpPr>
        <p:spPr>
          <a:xfrm>
            <a:off x="7114032" y="2093976"/>
            <a:ext cx="4002496" cy="241379"/>
          </a:xfrm>
          <a:prstGeom prst="rect">
            <a:avLst/>
          </a:prstGeom>
          <a:noFill/>
          <a:ln/>
        </p:spPr>
        <p:txBody>
          <a:bodyPr wrap="square" rtlCol="0" anchor="t">
            <a:spAutoFit/>
          </a:bodyPr>
          <a:lstStyle/>
          <a:p>
            <a:pPr marL="0" indent="0">
              <a:lnSpc>
                <a:spcPts val="1823"/>
              </a:lnSpc>
              <a:buNone/>
            </a:pPr>
            <a:r>
              <a:rPr lang="en-US" sz="1693" dirty="0">
                <a:solidFill>
                  <a:srgbClr val="1C0D0D"/>
                </a:solidFill>
                <a:latin typeface="Roboto" pitchFamily="34" charset="0"/>
                <a:ea typeface="Roboto" pitchFamily="34" charset="-122"/>
                <a:cs typeface="Roboto" pitchFamily="34" charset="-120"/>
              </a:rPr>
              <a:t>Формирование уверенности в себе</a:t>
            </a:r>
            <a:endParaRPr lang="en-US" sz="1693" dirty="0"/>
          </a:p>
        </p:txBody>
      </p:sp>
      <p:sp>
        <p:nvSpPr>
          <p:cNvPr id="13" name="Text 11"/>
          <p:cNvSpPr/>
          <p:nvPr/>
        </p:nvSpPr>
        <p:spPr>
          <a:xfrm>
            <a:off x="1316736" y="4215384"/>
            <a:ext cx="4002496" cy="241379"/>
          </a:xfrm>
          <a:prstGeom prst="rect">
            <a:avLst/>
          </a:prstGeom>
          <a:noFill/>
          <a:ln/>
        </p:spPr>
        <p:txBody>
          <a:bodyPr wrap="square" rtlCol="0" anchor="t">
            <a:spAutoFit/>
          </a:bodyPr>
          <a:lstStyle/>
          <a:p>
            <a:pPr marL="0" indent="0">
              <a:lnSpc>
                <a:spcPts val="1823"/>
              </a:lnSpc>
              <a:buNone/>
            </a:pPr>
            <a:r>
              <a:rPr lang="en-US" sz="1693" dirty="0">
                <a:solidFill>
                  <a:srgbClr val="1C0D0D"/>
                </a:solidFill>
                <a:latin typeface="Roboto" pitchFamily="34" charset="0"/>
                <a:ea typeface="Roboto" pitchFamily="34" charset="-122"/>
                <a:cs typeface="Roboto" pitchFamily="34" charset="-120"/>
              </a:rPr>
              <a:t>Постановка реалистичных целей</a:t>
            </a:r>
            <a:endParaRPr lang="en-US" sz="1693" dirty="0"/>
          </a:p>
        </p:txBody>
      </p:sp>
      <p:sp>
        <p:nvSpPr>
          <p:cNvPr id="14" name="Text 12"/>
          <p:cNvSpPr/>
          <p:nvPr/>
        </p:nvSpPr>
        <p:spPr>
          <a:xfrm>
            <a:off x="7114032" y="4215384"/>
            <a:ext cx="4002496" cy="241379"/>
          </a:xfrm>
          <a:prstGeom prst="rect">
            <a:avLst/>
          </a:prstGeom>
          <a:noFill/>
          <a:ln/>
        </p:spPr>
        <p:txBody>
          <a:bodyPr wrap="square" rtlCol="0" anchor="t">
            <a:spAutoFit/>
          </a:bodyPr>
          <a:lstStyle/>
          <a:p>
            <a:pPr marL="0" indent="0">
              <a:lnSpc>
                <a:spcPts val="1823"/>
              </a:lnSpc>
              <a:buNone/>
            </a:pPr>
            <a:r>
              <a:rPr lang="en-US" sz="1693" dirty="0">
                <a:solidFill>
                  <a:srgbClr val="1C0D0D"/>
                </a:solidFill>
                <a:latin typeface="Roboto" pitchFamily="34" charset="0"/>
                <a:ea typeface="Roboto" pitchFamily="34" charset="-122"/>
                <a:cs typeface="Roboto" pitchFamily="34" charset="-120"/>
              </a:rPr>
              <a:t>Поощрение стремления к познанию</a:t>
            </a:r>
            <a:endParaRPr lang="en-US" sz="1693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">
    <p:bg>
      <p:bgPr>
        <a:solidFill>
          <a:srgbClr val="1C0D0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0"/>
          <p:cNvSpPr txBox="1"/>
          <p:nvPr/>
        </p:nvSpPr>
        <p:spPr>
          <a:xfrm>
            <a:off x="5522976" y="612648"/>
            <a:ext cx="6088903" cy="951317"/>
          </a:xfrm>
          <a:prstGeom prst="rect">
            <a:avLst/>
          </a:prstGeom>
          <a:noFill/>
          <a:ln/>
        </p:spPr>
        <p:txBody>
          <a:bodyPr wrap="square" rtlCol="0" anchor="t">
            <a:spAutoFit/>
          </a:bodyPr>
          <a:lstStyle/>
          <a:p>
            <a:pPr marL="0" indent="0">
              <a:lnSpc>
                <a:spcPts val="3532"/>
              </a:lnSpc>
              <a:buNone/>
            </a:pPr>
            <a:r>
              <a:rPr lang="en-US" sz="3270" dirty="0">
                <a:solidFill>
                  <a:srgbClr val="F7F6F7"/>
                </a:solidFill>
                <a:latin typeface="Roboto" pitchFamily="34" charset="0"/>
                <a:ea typeface="Roboto" pitchFamily="34" charset="-122"/>
                <a:cs typeface="Roboto" pitchFamily="34" charset="-120"/>
              </a:rPr>
              <a:t>ТРЕНИРОВКА ВЫНОСЛИВОСТИ</a:t>
            </a:r>
            <a:endParaRPr lang="en-US" sz="3270" dirty="0"/>
          </a:p>
        </p:txBody>
      </p:sp>
      <p:sp>
        <p:nvSpPr>
          <p:cNvPr id="4" name="Text 1"/>
          <p:cNvSpPr txBox="1"/>
          <p:nvPr/>
        </p:nvSpPr>
        <p:spPr>
          <a:xfrm>
            <a:off x="5522976" y="2423160"/>
            <a:ext cx="6088903" cy="638944"/>
          </a:xfrm>
          <a:prstGeom prst="rect">
            <a:avLst/>
          </a:prstGeom>
          <a:noFill/>
          <a:ln/>
        </p:spPr>
        <p:txBody>
          <a:bodyPr wrap="square" rtlCol="0" anchor="t">
            <a:spAutoFit/>
          </a:bodyPr>
          <a:lstStyle/>
          <a:p>
            <a:pPr marL="0" indent="0">
              <a:lnSpc>
                <a:spcPts val="1668"/>
              </a:lnSpc>
              <a:buNone/>
            </a:pPr>
            <a:r>
              <a:rPr lang="en-US" sz="1529" dirty="0">
                <a:solidFill>
                  <a:srgbClr val="F7F6F7"/>
                </a:solidFill>
                <a:latin typeface="Roboto" pitchFamily="34" charset="0"/>
                <a:ea typeface="Roboto" pitchFamily="34" charset="-122"/>
                <a:cs typeface="Roboto" pitchFamily="34" charset="-120"/>
              </a:rPr>
              <a:t>Для развития общей выносливости необходимо регулярно заниматься бегом на длинные дистанции или плаванием, чтобы научить организм эффективно расходовать кислород и энергию.</a:t>
            </a:r>
            <a:endParaRPr lang="en-US" sz="1529" dirty="0"/>
          </a:p>
        </p:txBody>
      </p:sp>
      <p:sp>
        <p:nvSpPr>
          <p:cNvPr id="5" name="Text 2"/>
          <p:cNvSpPr txBox="1"/>
          <p:nvPr/>
        </p:nvSpPr>
        <p:spPr>
          <a:xfrm>
            <a:off x="5522976" y="3922776"/>
            <a:ext cx="6088903" cy="851925"/>
          </a:xfrm>
          <a:prstGeom prst="rect">
            <a:avLst/>
          </a:prstGeom>
          <a:noFill/>
          <a:ln/>
        </p:spPr>
        <p:txBody>
          <a:bodyPr wrap="square" rtlCol="0" anchor="t">
            <a:spAutoFit/>
          </a:bodyPr>
          <a:lstStyle/>
          <a:p>
            <a:pPr marL="0" indent="0">
              <a:lnSpc>
                <a:spcPts val="1668"/>
              </a:lnSpc>
              <a:buNone/>
            </a:pPr>
            <a:r>
              <a:rPr lang="en-US" sz="1529" dirty="0">
                <a:solidFill>
                  <a:srgbClr val="F7F6F7"/>
                </a:solidFill>
                <a:latin typeface="Roboto" pitchFamily="34" charset="0"/>
                <a:ea typeface="Roboto" pitchFamily="34" charset="-122"/>
                <a:cs typeface="Roboto" pitchFamily="34" charset="-120"/>
              </a:rPr>
              <a:t>Для повышения специальной выносливости следует тренировать те мышцы и двигательные навыки, которые используются в конкретном виде спорта, например, прыжки через скакалку для легкой атлетики.</a:t>
            </a:r>
            <a:endParaRPr lang="en-US" sz="1529" dirty="0"/>
          </a:p>
        </p:txBody>
      </p:sp>
      <p:sp>
        <p:nvSpPr>
          <p:cNvPr id="6" name="Text 3"/>
          <p:cNvSpPr txBox="1"/>
          <p:nvPr/>
        </p:nvSpPr>
        <p:spPr>
          <a:xfrm>
            <a:off x="5522976" y="5632704"/>
            <a:ext cx="6088903" cy="851925"/>
          </a:xfrm>
          <a:prstGeom prst="rect">
            <a:avLst/>
          </a:prstGeom>
          <a:noFill/>
          <a:ln/>
        </p:spPr>
        <p:txBody>
          <a:bodyPr wrap="square" rtlCol="0" anchor="t">
            <a:spAutoFit/>
          </a:bodyPr>
          <a:lstStyle/>
          <a:p>
            <a:pPr marL="0" indent="0">
              <a:lnSpc>
                <a:spcPts val="1668"/>
              </a:lnSpc>
              <a:buNone/>
            </a:pPr>
            <a:r>
              <a:rPr lang="en-US" sz="1529" dirty="0">
                <a:solidFill>
                  <a:srgbClr val="F7F6F7"/>
                </a:solidFill>
                <a:latin typeface="Roboto" pitchFamily="34" charset="0"/>
                <a:ea typeface="Roboto" pitchFamily="34" charset="-122"/>
                <a:cs typeface="Roboto" pitchFamily="34" charset="-120"/>
              </a:rPr>
              <a:t>Для психологической подготовки нужно научить ребенка контролировать дыхание и эмоции во время напряженных тренировок, а также визуализировать успех, чтобы научиться бороться с усталостью.</a:t>
            </a:r>
            <a:endParaRPr lang="en-US" sz="1529" dirty="0"/>
          </a:p>
        </p:txBody>
      </p:sp>
      <p:sp>
        <p:nvSpPr>
          <p:cNvPr id="7" name="Text 4"/>
          <p:cNvSpPr/>
          <p:nvPr/>
        </p:nvSpPr>
        <p:spPr>
          <a:xfrm>
            <a:off x="5522976" y="2093976"/>
            <a:ext cx="6088903" cy="241379"/>
          </a:xfrm>
          <a:prstGeom prst="rect">
            <a:avLst/>
          </a:prstGeom>
          <a:noFill/>
          <a:ln/>
        </p:spPr>
        <p:txBody>
          <a:bodyPr wrap="square" rtlCol="0" anchor="t">
            <a:spAutoFit/>
          </a:bodyPr>
          <a:lstStyle/>
          <a:p>
            <a:pPr marL="0" indent="0">
              <a:lnSpc>
                <a:spcPts val="1823"/>
              </a:lnSpc>
              <a:buNone/>
            </a:pPr>
            <a:r>
              <a:rPr lang="en-US" sz="1693" dirty="0">
                <a:solidFill>
                  <a:srgbClr val="F7F6F7"/>
                </a:solidFill>
                <a:latin typeface="Roboto" pitchFamily="34" charset="0"/>
                <a:ea typeface="Roboto" pitchFamily="34" charset="-122"/>
                <a:cs typeface="Roboto" pitchFamily="34" charset="-120"/>
              </a:rPr>
              <a:t>Развитие общей выносливости</a:t>
            </a:r>
            <a:endParaRPr lang="en-US" sz="1693" dirty="0"/>
          </a:p>
        </p:txBody>
      </p:sp>
      <p:sp>
        <p:nvSpPr>
          <p:cNvPr id="8" name="Text 5"/>
          <p:cNvSpPr/>
          <p:nvPr/>
        </p:nvSpPr>
        <p:spPr>
          <a:xfrm>
            <a:off x="5522976" y="3584448"/>
            <a:ext cx="6088903" cy="241379"/>
          </a:xfrm>
          <a:prstGeom prst="rect">
            <a:avLst/>
          </a:prstGeom>
          <a:noFill/>
          <a:ln/>
        </p:spPr>
        <p:txBody>
          <a:bodyPr wrap="square" rtlCol="0" anchor="t">
            <a:spAutoFit/>
          </a:bodyPr>
          <a:lstStyle/>
          <a:p>
            <a:pPr marL="0" indent="0">
              <a:lnSpc>
                <a:spcPts val="1823"/>
              </a:lnSpc>
              <a:buNone/>
            </a:pPr>
            <a:r>
              <a:rPr lang="en-US" sz="1693" dirty="0">
                <a:solidFill>
                  <a:srgbClr val="F7F6F7"/>
                </a:solidFill>
                <a:latin typeface="Roboto" pitchFamily="34" charset="0"/>
                <a:ea typeface="Roboto" pitchFamily="34" charset="-122"/>
                <a:cs typeface="Roboto" pitchFamily="34" charset="-120"/>
              </a:rPr>
              <a:t>Специальная выносливость</a:t>
            </a:r>
            <a:endParaRPr lang="en-US" sz="1693" dirty="0"/>
          </a:p>
        </p:txBody>
      </p:sp>
      <p:sp>
        <p:nvSpPr>
          <p:cNvPr id="9" name="Text 6"/>
          <p:cNvSpPr/>
          <p:nvPr/>
        </p:nvSpPr>
        <p:spPr>
          <a:xfrm>
            <a:off x="5522976" y="5294376"/>
            <a:ext cx="6088903" cy="241379"/>
          </a:xfrm>
          <a:prstGeom prst="rect">
            <a:avLst/>
          </a:prstGeom>
          <a:noFill/>
          <a:ln/>
        </p:spPr>
        <p:txBody>
          <a:bodyPr wrap="square" rtlCol="0" anchor="t">
            <a:spAutoFit/>
          </a:bodyPr>
          <a:lstStyle/>
          <a:p>
            <a:pPr marL="0" indent="0">
              <a:lnSpc>
                <a:spcPts val="1823"/>
              </a:lnSpc>
              <a:buNone/>
            </a:pPr>
            <a:r>
              <a:rPr lang="en-US" sz="1693" dirty="0">
                <a:solidFill>
                  <a:srgbClr val="F7F6F7"/>
                </a:solidFill>
                <a:latin typeface="Roboto" pitchFamily="34" charset="0"/>
                <a:ea typeface="Roboto" pitchFamily="34" charset="-122"/>
                <a:cs typeface="Roboto" pitchFamily="34" charset="-120"/>
              </a:rPr>
              <a:t>Психологическая подготовка</a:t>
            </a:r>
            <a:endParaRPr lang="en-US" sz="1693" dirty="0"/>
          </a:p>
        </p:txBody>
      </p:sp>
      <p:pic>
        <p:nvPicPr>
          <p:cNvPr id="10" name="Содержимое 5" descr="depositphotos_86379262-stock-photo-soul-and-mind-background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1" y="0"/>
            <a:ext cx="5225142" cy="3922776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0"/>
          <p:cNvSpPr txBox="1"/>
          <p:nvPr/>
        </p:nvSpPr>
        <p:spPr>
          <a:xfrm>
            <a:off x="612648" y="612648"/>
            <a:ext cx="7678547" cy="468559"/>
          </a:xfrm>
          <a:prstGeom prst="rect">
            <a:avLst/>
          </a:prstGeom>
          <a:noFill/>
          <a:ln/>
        </p:spPr>
        <p:txBody>
          <a:bodyPr wrap="square" rtlCol="0" anchor="t">
            <a:spAutoFit/>
          </a:bodyPr>
          <a:lstStyle/>
          <a:p>
            <a:pPr marL="0" indent="0">
              <a:lnSpc>
                <a:spcPts val="3532"/>
              </a:lnSpc>
              <a:buNone/>
            </a:pPr>
            <a:r>
              <a:rPr lang="en-US" sz="3270" dirty="0">
                <a:solidFill>
                  <a:srgbClr val="1C0D0D"/>
                </a:solidFill>
                <a:latin typeface="Roboto" pitchFamily="34" charset="0"/>
                <a:ea typeface="Roboto" pitchFamily="34" charset="-122"/>
                <a:cs typeface="Roboto" pitchFamily="34" charset="-120"/>
              </a:rPr>
              <a:t>ПОДДЕРЖКА И ПООЩРЕНИЕ</a:t>
            </a:r>
            <a:endParaRPr lang="en-US" sz="3270" dirty="0"/>
          </a:p>
        </p:txBody>
      </p:sp>
      <p:sp>
        <p:nvSpPr>
          <p:cNvPr id="3" name="Text 1"/>
          <p:cNvSpPr txBox="1"/>
          <p:nvPr/>
        </p:nvSpPr>
        <p:spPr>
          <a:xfrm>
            <a:off x="612648" y="1947672"/>
            <a:ext cx="7678547" cy="425963"/>
          </a:xfrm>
          <a:prstGeom prst="rect">
            <a:avLst/>
          </a:prstGeom>
          <a:noFill/>
          <a:ln/>
        </p:spPr>
        <p:txBody>
          <a:bodyPr wrap="square" rtlCol="0" anchor="t">
            <a:spAutoFit/>
          </a:bodyPr>
          <a:lstStyle/>
          <a:p>
            <a:pPr marL="0" indent="0">
              <a:lnSpc>
                <a:spcPts val="1668"/>
              </a:lnSpc>
              <a:buNone/>
            </a:pPr>
            <a:r>
              <a:rPr lang="en-US" sz="1529" dirty="0">
                <a:solidFill>
                  <a:srgbClr val="1C0D0D"/>
                </a:solidFill>
                <a:latin typeface="Roboto" pitchFamily="34" charset="0"/>
                <a:ea typeface="Roboto" pitchFamily="34" charset="-122"/>
                <a:cs typeface="Roboto" pitchFamily="34" charset="-120"/>
              </a:rPr>
              <a:t>Помогать ребенку достигать поставленных целей, отмечать его успехи и старания, а не только сам факт победы.</a:t>
            </a:r>
            <a:endParaRPr lang="en-US" sz="1529" dirty="0"/>
          </a:p>
        </p:txBody>
      </p:sp>
      <p:sp>
        <p:nvSpPr>
          <p:cNvPr id="4" name="Text 2"/>
          <p:cNvSpPr txBox="1"/>
          <p:nvPr/>
        </p:nvSpPr>
        <p:spPr>
          <a:xfrm>
            <a:off x="612648" y="3236976"/>
            <a:ext cx="7678547" cy="425963"/>
          </a:xfrm>
          <a:prstGeom prst="rect">
            <a:avLst/>
          </a:prstGeom>
          <a:noFill/>
          <a:ln/>
        </p:spPr>
        <p:txBody>
          <a:bodyPr wrap="square" rtlCol="0" anchor="t">
            <a:spAutoFit/>
          </a:bodyPr>
          <a:lstStyle/>
          <a:p>
            <a:pPr marL="0" indent="0">
              <a:lnSpc>
                <a:spcPts val="1668"/>
              </a:lnSpc>
              <a:buNone/>
            </a:pPr>
            <a:r>
              <a:rPr lang="en-US" sz="1529" dirty="0">
                <a:solidFill>
                  <a:srgbClr val="1C0D0D"/>
                </a:solidFill>
                <a:latin typeface="Roboto" pitchFamily="34" charset="0"/>
                <a:ea typeface="Roboto" pitchFamily="34" charset="-122"/>
                <a:cs typeface="Roboto" pitchFamily="34" charset="-120"/>
              </a:rPr>
              <a:t>Разбираться с ним в причинах неудач, учить на них не сдаваться и искать новые пути к желаемому результату.</a:t>
            </a:r>
            <a:endParaRPr lang="en-US" sz="1529" dirty="0"/>
          </a:p>
        </p:txBody>
      </p:sp>
      <p:sp>
        <p:nvSpPr>
          <p:cNvPr id="5" name="Text 3"/>
          <p:cNvSpPr txBox="1"/>
          <p:nvPr/>
        </p:nvSpPr>
        <p:spPr>
          <a:xfrm>
            <a:off x="612648" y="4517136"/>
            <a:ext cx="7678547" cy="425963"/>
          </a:xfrm>
          <a:prstGeom prst="rect">
            <a:avLst/>
          </a:prstGeom>
          <a:noFill/>
          <a:ln/>
        </p:spPr>
        <p:txBody>
          <a:bodyPr wrap="square" rtlCol="0" anchor="t">
            <a:spAutoFit/>
          </a:bodyPr>
          <a:lstStyle/>
          <a:p>
            <a:pPr marL="0" indent="0">
              <a:lnSpc>
                <a:spcPts val="1668"/>
              </a:lnSpc>
              <a:buNone/>
            </a:pPr>
            <a:r>
              <a:rPr lang="en-US" sz="1529" dirty="0">
                <a:solidFill>
                  <a:srgbClr val="1C0D0D"/>
                </a:solidFill>
                <a:latin typeface="Roboto" pitchFamily="34" charset="0"/>
                <a:ea typeface="Roboto" pitchFamily="34" charset="-122"/>
                <a:cs typeface="Roboto" pitchFamily="34" charset="-120"/>
              </a:rPr>
              <a:t>Выявлять индивидуальные склонности ребенка и целенаправленно развивать их, чтобы достичь в этом виде спорта наивысших результатов.</a:t>
            </a:r>
            <a:endParaRPr lang="en-US" sz="1529" dirty="0"/>
          </a:p>
        </p:txBody>
      </p:sp>
      <p:sp>
        <p:nvSpPr>
          <p:cNvPr id="6" name="Text 4"/>
          <p:cNvSpPr/>
          <p:nvPr/>
        </p:nvSpPr>
        <p:spPr>
          <a:xfrm>
            <a:off x="612648" y="1618488"/>
            <a:ext cx="7678547" cy="241379"/>
          </a:xfrm>
          <a:prstGeom prst="rect">
            <a:avLst/>
          </a:prstGeom>
          <a:noFill/>
          <a:ln/>
        </p:spPr>
        <p:txBody>
          <a:bodyPr wrap="square" rtlCol="0" anchor="t">
            <a:spAutoFit/>
          </a:bodyPr>
          <a:lstStyle/>
          <a:p>
            <a:pPr marL="0" indent="0">
              <a:lnSpc>
                <a:spcPts val="1823"/>
              </a:lnSpc>
              <a:buNone/>
            </a:pPr>
            <a:r>
              <a:rPr lang="en-US" sz="1693" dirty="0">
                <a:solidFill>
                  <a:srgbClr val="1C0D0D"/>
                </a:solidFill>
                <a:latin typeface="Roboto" pitchFamily="34" charset="0"/>
                <a:ea typeface="Roboto" pitchFamily="34" charset="-122"/>
                <a:cs typeface="Roboto" pitchFamily="34" charset="-120"/>
              </a:rPr>
              <a:t>Похвала за старания и усилия</a:t>
            </a:r>
            <a:endParaRPr lang="en-US" sz="1693" dirty="0"/>
          </a:p>
        </p:txBody>
      </p:sp>
      <p:sp>
        <p:nvSpPr>
          <p:cNvPr id="7" name="Text 5"/>
          <p:cNvSpPr/>
          <p:nvPr/>
        </p:nvSpPr>
        <p:spPr>
          <a:xfrm>
            <a:off x="612648" y="2898648"/>
            <a:ext cx="7678547" cy="241379"/>
          </a:xfrm>
          <a:prstGeom prst="rect">
            <a:avLst/>
          </a:prstGeom>
          <a:noFill/>
          <a:ln/>
        </p:spPr>
        <p:txBody>
          <a:bodyPr wrap="square" rtlCol="0" anchor="t">
            <a:spAutoFit/>
          </a:bodyPr>
          <a:lstStyle/>
          <a:p>
            <a:pPr marL="0" indent="0">
              <a:lnSpc>
                <a:spcPts val="1823"/>
              </a:lnSpc>
              <a:buNone/>
            </a:pPr>
            <a:r>
              <a:rPr lang="en-US" sz="1693" dirty="0">
                <a:solidFill>
                  <a:srgbClr val="1C0D0D"/>
                </a:solidFill>
                <a:latin typeface="Roboto" pitchFamily="34" charset="0"/>
                <a:ea typeface="Roboto" pitchFamily="34" charset="-122"/>
                <a:cs typeface="Roboto" pitchFamily="34" charset="-120"/>
              </a:rPr>
              <a:t>Помощь в преодолении трудностей</a:t>
            </a:r>
            <a:endParaRPr lang="en-US" sz="1693" dirty="0"/>
          </a:p>
        </p:txBody>
      </p:sp>
      <p:sp>
        <p:nvSpPr>
          <p:cNvPr id="8" name="Text 6"/>
          <p:cNvSpPr/>
          <p:nvPr/>
        </p:nvSpPr>
        <p:spPr>
          <a:xfrm>
            <a:off x="612648" y="4187952"/>
            <a:ext cx="7678547" cy="241379"/>
          </a:xfrm>
          <a:prstGeom prst="rect">
            <a:avLst/>
          </a:prstGeom>
          <a:noFill/>
          <a:ln/>
        </p:spPr>
        <p:txBody>
          <a:bodyPr wrap="square" rtlCol="0" anchor="t">
            <a:spAutoFit/>
          </a:bodyPr>
          <a:lstStyle/>
          <a:p>
            <a:pPr marL="0" indent="0">
              <a:lnSpc>
                <a:spcPts val="1823"/>
              </a:lnSpc>
              <a:buNone/>
            </a:pPr>
            <a:r>
              <a:rPr lang="en-US" sz="1693" dirty="0">
                <a:solidFill>
                  <a:srgbClr val="1C0D0D"/>
                </a:solidFill>
                <a:latin typeface="Roboto" pitchFamily="34" charset="0"/>
                <a:ea typeface="Roboto" pitchFamily="34" charset="-122"/>
                <a:cs typeface="Roboto" pitchFamily="34" charset="-120"/>
              </a:rPr>
              <a:t>Развитие сильных сторон и талантов</a:t>
            </a:r>
            <a:endParaRPr lang="en-US" sz="1693" dirty="0"/>
          </a:p>
        </p:txBody>
      </p:sp>
      <p:pic>
        <p:nvPicPr>
          <p:cNvPr id="4098" name="Picture 2" descr="https://avatars.mds.yandex.net/i?id=c1205383f330161274c2cb25efa59b4642670c43-10637411-images-thumbs&amp;n=1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620000" y="0"/>
            <a:ext cx="4572000" cy="304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3"/>
          <a:srcRect t="11" b="11"/>
          <a:stretch/>
        </p:blipFill>
        <p:spPr>
          <a:xfrm>
            <a:off x="0" y="0"/>
            <a:ext cx="12271248" cy="6903720"/>
          </a:xfrm>
          <a:prstGeom prst="rect">
            <a:avLst/>
          </a:prstGeom>
        </p:spPr>
      </p:pic>
      <p:sp>
        <p:nvSpPr>
          <p:cNvPr id="3" name="Text 0"/>
          <p:cNvSpPr txBox="1"/>
          <p:nvPr/>
        </p:nvSpPr>
        <p:spPr>
          <a:xfrm>
            <a:off x="5522976" y="612648"/>
            <a:ext cx="6088903" cy="468559"/>
          </a:xfrm>
          <a:prstGeom prst="rect">
            <a:avLst/>
          </a:prstGeom>
          <a:noFill/>
          <a:ln/>
        </p:spPr>
        <p:txBody>
          <a:bodyPr wrap="square" rtlCol="0" anchor="t">
            <a:spAutoFit/>
          </a:bodyPr>
          <a:lstStyle/>
          <a:p>
            <a:pPr marL="0" indent="0" algn="r">
              <a:lnSpc>
                <a:spcPts val="3532"/>
              </a:lnSpc>
              <a:buNone/>
            </a:pPr>
            <a:r>
              <a:rPr lang="en-US" sz="3270" dirty="0">
                <a:solidFill>
                  <a:srgbClr val="1C0D0D"/>
                </a:solidFill>
                <a:latin typeface="Roboto" pitchFamily="34" charset="0"/>
                <a:ea typeface="Roboto" pitchFamily="34" charset="-122"/>
                <a:cs typeface="Roboto" pitchFamily="34" charset="-120"/>
              </a:rPr>
              <a:t>СПАСИБО ЗА ВНИМАНИЕ</a:t>
            </a:r>
            <a:endParaRPr lang="en-US" sz="3270" dirty="0"/>
          </a:p>
        </p:txBody>
      </p:sp>
      <p:sp>
        <p:nvSpPr>
          <p:cNvPr id="4" name="Text 1"/>
          <p:cNvSpPr txBox="1"/>
          <p:nvPr/>
        </p:nvSpPr>
        <p:spPr>
          <a:xfrm>
            <a:off x="5522976" y="1618488"/>
            <a:ext cx="6088903" cy="198783"/>
          </a:xfrm>
          <a:prstGeom prst="rect">
            <a:avLst/>
          </a:prstGeom>
          <a:noFill/>
          <a:ln/>
        </p:spPr>
        <p:txBody>
          <a:bodyPr wrap="square" rtlCol="0" anchor="t">
            <a:spAutoFit/>
          </a:bodyPr>
          <a:lstStyle/>
          <a:p>
            <a:pPr marL="0" indent="0" algn="r">
              <a:lnSpc>
                <a:spcPts val="1668"/>
              </a:lnSpc>
              <a:buNone/>
            </a:pPr>
            <a:r>
              <a:rPr lang="en-US" sz="1529" dirty="0">
                <a:solidFill>
                  <a:srgbClr val="1C0D0D"/>
                </a:solidFill>
                <a:latin typeface="Roboto" pitchFamily="34" charset="0"/>
                <a:ea typeface="Roboto" pitchFamily="34" charset="-122"/>
                <a:cs typeface="Roboto" pitchFamily="34" charset="-120"/>
              </a:rPr>
              <a:t>Ньургуйана Николаева</a:t>
            </a:r>
            <a:endParaRPr lang="en-US" sz="1529" dirty="0"/>
          </a:p>
        </p:txBody>
      </p:sp>
      <p:sp>
        <p:nvSpPr>
          <p:cNvPr id="5" name="Text 2"/>
          <p:cNvSpPr txBox="1"/>
          <p:nvPr/>
        </p:nvSpPr>
        <p:spPr>
          <a:xfrm>
            <a:off x="5522976" y="1901952"/>
            <a:ext cx="6088903" cy="184584"/>
          </a:xfrm>
          <a:prstGeom prst="rect">
            <a:avLst/>
          </a:prstGeom>
          <a:noFill/>
          <a:ln/>
        </p:spPr>
        <p:txBody>
          <a:bodyPr wrap="square" rtlCol="0" anchor="t">
            <a:spAutoFit/>
          </a:bodyPr>
          <a:lstStyle/>
          <a:p>
            <a:pPr marL="0" indent="0" algn="r">
              <a:lnSpc>
                <a:spcPts val="1668"/>
              </a:lnSpc>
              <a:buNone/>
            </a:pPr>
            <a:r>
              <a:rPr lang="en-US" sz="1529" dirty="0">
                <a:solidFill>
                  <a:srgbClr val="1C0D0D"/>
                </a:solidFill>
                <a:latin typeface="Roboto" pitchFamily="34" charset="0"/>
                <a:ea typeface="Roboto" pitchFamily="34" charset="-122"/>
                <a:cs typeface="Roboto" pitchFamily="34" charset="-120"/>
              </a:rPr>
              <a:t>nurgu.1987@mail.ru</a:t>
            </a:r>
            <a:endParaRPr lang="en-US" sz="1529" dirty="0"/>
          </a:p>
        </p:txBody>
      </p:sp>
      <p:sp>
        <p:nvSpPr>
          <p:cNvPr id="7" name="TextBox 6"/>
          <p:cNvSpPr txBox="1"/>
          <p:nvPr/>
        </p:nvSpPr>
        <p:spPr>
          <a:xfrm>
            <a:off x="2363189" y="2508790"/>
            <a:ext cx="668580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Удачного подъёма по лестнице!</a:t>
            </a:r>
            <a:endParaRPr lang="ru-RU" sz="3200" b="1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358</TotalTime>
  <Words>404</Words>
  <Application>Microsoft Office PowerPoint</Application>
  <PresentationFormat>Произвольный</PresentationFormat>
  <Paragraphs>60</Paragraphs>
  <Slides>7</Slides>
  <Notes>7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Office Theme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Company>PptxGenJS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PptxGenJS Presentation</dc:title>
  <dc:subject>PptxGenJS Presentation</dc:subject>
  <dc:creator>PptxGenJS</dc:creator>
  <cp:lastModifiedBy>Admin</cp:lastModifiedBy>
  <cp:revision>20</cp:revision>
  <dcterms:created xsi:type="dcterms:W3CDTF">2024-01-29T06:28:09Z</dcterms:created>
  <dcterms:modified xsi:type="dcterms:W3CDTF">2024-01-30T06:22:47Z</dcterms:modified>
</cp:coreProperties>
</file>