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3" r:id="rId6"/>
    <p:sldId id="262" r:id="rId7"/>
    <p:sldId id="266" r:id="rId8"/>
    <p:sldId id="264" r:id="rId9"/>
    <p:sldId id="265" r:id="rId10"/>
    <p:sldId id="267" r:id="rId11"/>
    <p:sldId id="268" r:id="rId12"/>
    <p:sldId id="269" r:id="rId13"/>
    <p:sldId id="271" r:id="rId14"/>
    <p:sldId id="270" r:id="rId15"/>
    <p:sldId id="273" r:id="rId16"/>
    <p:sldId id="274" r:id="rId17"/>
    <p:sldId id="275" r:id="rId18"/>
    <p:sldId id="276" r:id="rId19"/>
    <p:sldId id="277" r:id="rId20"/>
    <p:sldId id="278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7" autoAdjust="0"/>
    <p:restoredTop sz="94660"/>
  </p:normalViewPr>
  <p:slideViewPr>
    <p:cSldViewPr>
      <p:cViewPr varScale="1">
        <p:scale>
          <a:sx n="69" d="100"/>
          <a:sy n="6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124744"/>
            <a:ext cx="6912768" cy="1470025"/>
          </a:xfrm>
        </p:spPr>
        <p:txBody>
          <a:bodyPr/>
          <a:lstStyle>
            <a:lvl1pPr>
              <a:defRPr b="0">
                <a:ln w="19050">
                  <a:solidFill>
                    <a:srgbClr val="CC0000"/>
                  </a:solidFill>
                </a:ln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335699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971600" y="476672"/>
            <a:ext cx="7704856" cy="5976664"/>
          </a:xfrm>
          <a:prstGeom prst="frame">
            <a:avLst>
              <a:gd name="adj1" fmla="val 3770"/>
            </a:avLst>
          </a:prstGeom>
          <a:noFill/>
          <a:ln>
            <a:solidFill>
              <a:srgbClr val="D22604"/>
            </a:solidFill>
          </a:ln>
          <a:effectLst>
            <a:glow rad="139700">
              <a:srgbClr val="D2260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_22b87_e8c870fe_XL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2376264"/>
            <a:ext cx="288032" cy="2304256"/>
          </a:xfrm>
          <a:prstGeom prst="rect">
            <a:avLst/>
          </a:prstGeom>
        </p:spPr>
      </p:pic>
      <p:pic>
        <p:nvPicPr>
          <p:cNvPr id="9" name="Рисунок 8" descr="0_22b87_e8c870fe_XL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V="1">
            <a:off x="0" y="4509120"/>
            <a:ext cx="288032" cy="2348880"/>
          </a:xfrm>
          <a:prstGeom prst="rect">
            <a:avLst/>
          </a:prstGeom>
        </p:spPr>
      </p:pic>
      <p:pic>
        <p:nvPicPr>
          <p:cNvPr id="11" name="Рисунок 10" descr="0_22b87_e8c870fe_XL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flipV="1">
            <a:off x="0" y="0"/>
            <a:ext cx="288032" cy="2420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3050"/>
            <a:ext cx="2637929" cy="1162050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1435100"/>
            <a:ext cx="26379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73522D-E508-49F5-A7A4-AEADD7A0BA6C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2280" y="6309320"/>
            <a:ext cx="1728192" cy="188640"/>
          </a:xfrm>
          <a:prstGeom prst="rect">
            <a:avLst/>
          </a:prstGeom>
        </p:spPr>
        <p:txBody>
          <a:bodyPr/>
          <a:lstStyle/>
          <a:p>
            <a:fld id="{3BEA15CE-6F4F-4650-B477-232B3DF3E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73522D-E508-49F5-A7A4-AEADD7A0BA6C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2280" y="6309320"/>
            <a:ext cx="1728192" cy="188640"/>
          </a:xfrm>
          <a:prstGeom prst="rect">
            <a:avLst/>
          </a:prstGeom>
        </p:spPr>
        <p:txBody>
          <a:bodyPr/>
          <a:lstStyle/>
          <a:p>
            <a:fld id="{3BEA15CE-6F4F-4650-B477-232B3DF3E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73522D-E508-49F5-A7A4-AEADD7A0BA6C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2280" y="6309320"/>
            <a:ext cx="1728192" cy="188640"/>
          </a:xfrm>
          <a:prstGeom prst="rect">
            <a:avLst/>
          </a:prstGeom>
        </p:spPr>
        <p:txBody>
          <a:bodyPr/>
          <a:lstStyle/>
          <a:p>
            <a:fld id="{3BEA15CE-6F4F-4650-B477-232B3DF3E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73522D-E508-49F5-A7A4-AEADD7A0BA6C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2280" y="6309320"/>
            <a:ext cx="1728192" cy="188640"/>
          </a:xfrm>
          <a:prstGeom prst="rect">
            <a:avLst/>
          </a:prstGeom>
        </p:spPr>
        <p:txBody>
          <a:bodyPr/>
          <a:lstStyle/>
          <a:p>
            <a:fld id="{3BEA15CE-6F4F-4650-B477-232B3DF3E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73522D-E508-49F5-A7A4-AEADD7A0BA6C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2280" y="6309320"/>
            <a:ext cx="1728192" cy="188640"/>
          </a:xfrm>
          <a:prstGeom prst="rect">
            <a:avLst/>
          </a:prstGeom>
        </p:spPr>
        <p:txBody>
          <a:bodyPr/>
          <a:lstStyle/>
          <a:p>
            <a:fld id="{3BEA15CE-6F4F-4650-B477-232B3DF3E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73522D-E508-49F5-A7A4-AEADD7A0BA6C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2280" y="6309320"/>
            <a:ext cx="1728192" cy="188640"/>
          </a:xfrm>
          <a:prstGeom prst="rect">
            <a:avLst/>
          </a:prstGeom>
        </p:spPr>
        <p:txBody>
          <a:bodyPr/>
          <a:lstStyle/>
          <a:p>
            <a:fld id="{3BEA15CE-6F4F-4650-B477-232B3DF3E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73522D-E508-49F5-A7A4-AEADD7A0BA6C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92280" y="6309320"/>
            <a:ext cx="1728192" cy="188640"/>
          </a:xfrm>
          <a:prstGeom prst="rect">
            <a:avLst/>
          </a:prstGeom>
        </p:spPr>
        <p:txBody>
          <a:bodyPr/>
          <a:lstStyle/>
          <a:p>
            <a:fld id="{3BEA15CE-6F4F-4650-B477-232B3DF3E9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6779096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71600" y="260648"/>
            <a:ext cx="6912768" cy="0"/>
          </a:xfrm>
          <a:prstGeom prst="line">
            <a:avLst/>
          </a:prstGeom>
          <a:ln w="38100">
            <a:solidFill>
              <a:srgbClr val="FF4B4B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99592" y="6597352"/>
            <a:ext cx="6912768" cy="0"/>
          </a:xfrm>
          <a:prstGeom prst="line">
            <a:avLst/>
          </a:prstGeom>
          <a:ln w="38100">
            <a:solidFill>
              <a:srgbClr val="FF4B4B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779096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971600" y="260648"/>
            <a:ext cx="6912768" cy="0"/>
          </a:xfrm>
          <a:prstGeom prst="line">
            <a:avLst/>
          </a:prstGeom>
          <a:ln w="38100">
            <a:solidFill>
              <a:srgbClr val="FF4B4B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899592" y="6597352"/>
            <a:ext cx="6912768" cy="0"/>
          </a:xfrm>
          <a:prstGeom prst="line">
            <a:avLst/>
          </a:prstGeom>
          <a:ln w="38100">
            <a:solidFill>
              <a:srgbClr val="FF4B4B"/>
            </a:solidFill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1" Type="http://schemas.openxmlformats.org/officeDocument/2006/relationships/hyperlink" Target="http://00149.ucoz.com/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600201"/>
            <a:ext cx="7859216" cy="4421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1" y="0"/>
            <a:ext cx="648074" cy="6858001"/>
            <a:chOff x="1" y="0"/>
            <a:chExt cx="648074" cy="6858001"/>
          </a:xfrm>
        </p:grpSpPr>
        <p:pic>
          <p:nvPicPr>
            <p:cNvPr id="12" name="Рисунок 11" descr="1307381529_stock-vector-ethnic-ukraine-patterns-6allday.jpg"/>
            <p:cNvPicPr>
              <a:picLocks noChangeAspect="1"/>
            </p:cNvPicPr>
            <p:nvPr userDrawn="1"/>
          </p:nvPicPr>
          <p:blipFill>
            <a:blip r:embed="rId16" cstate="email"/>
            <a:srcRect/>
            <a:stretch>
              <a:fillRect/>
            </a:stretch>
          </p:blipFill>
          <p:spPr>
            <a:xfrm rot="16200000">
              <a:off x="-897330" y="897331"/>
              <a:ext cx="2442733" cy="648072"/>
            </a:xfrm>
            <a:prstGeom prst="rect">
              <a:avLst/>
            </a:prstGeom>
          </p:spPr>
        </p:pic>
        <p:pic>
          <p:nvPicPr>
            <p:cNvPr id="13" name="Рисунок 12" descr="1307381529_stock-vector-ethnic-ukraine-patterns-6allday.jpg"/>
            <p:cNvPicPr>
              <a:picLocks noChangeAspect="1"/>
            </p:cNvPicPr>
            <p:nvPr userDrawn="1"/>
          </p:nvPicPr>
          <p:blipFill>
            <a:blip r:embed="rId16" cstate="email"/>
            <a:srcRect/>
            <a:stretch>
              <a:fillRect/>
            </a:stretch>
          </p:blipFill>
          <p:spPr>
            <a:xfrm rot="16200000">
              <a:off x="-897329" y="2886171"/>
              <a:ext cx="2442733" cy="648072"/>
            </a:xfrm>
            <a:prstGeom prst="rect">
              <a:avLst/>
            </a:prstGeom>
          </p:spPr>
        </p:pic>
        <p:pic>
          <p:nvPicPr>
            <p:cNvPr id="14" name="Рисунок 13" descr="1307381529_stock-vector-ethnic-ukraine-patterns-6allday.jpg"/>
            <p:cNvPicPr>
              <a:picLocks noChangeAspect="1"/>
            </p:cNvPicPr>
            <p:nvPr userDrawn="1"/>
          </p:nvPicPr>
          <p:blipFill>
            <a:blip r:embed="rId16" cstate="email"/>
            <a:srcRect/>
            <a:stretch>
              <a:fillRect/>
            </a:stretch>
          </p:blipFill>
          <p:spPr>
            <a:xfrm rot="16200000">
              <a:off x="-897328" y="4875011"/>
              <a:ext cx="2442733" cy="648072"/>
            </a:xfrm>
            <a:prstGeom prst="rect">
              <a:avLst/>
            </a:prstGeom>
          </p:spPr>
        </p:pic>
        <p:pic>
          <p:nvPicPr>
            <p:cNvPr id="15" name="Рисунок 14" descr="1307381529_stock-vector-ethnic-ukraine-patterns-6allday.jpg"/>
            <p:cNvPicPr>
              <a:picLocks noChangeAspect="1"/>
            </p:cNvPicPr>
            <p:nvPr userDrawn="1"/>
          </p:nvPicPr>
          <p:blipFill>
            <a:blip r:embed="rId17" cstate="email"/>
            <a:srcRect/>
            <a:stretch>
              <a:fillRect/>
            </a:stretch>
          </p:blipFill>
          <p:spPr>
            <a:xfrm rot="16200000">
              <a:off x="-393273" y="5816653"/>
              <a:ext cx="1434622" cy="648073"/>
            </a:xfrm>
            <a:prstGeom prst="rect">
              <a:avLst/>
            </a:prstGeom>
          </p:spPr>
        </p:pic>
      </p:grpSp>
      <p:sp>
        <p:nvSpPr>
          <p:cNvPr id="11" name="Половина рамки 10"/>
          <p:cNvSpPr/>
          <p:nvPr/>
        </p:nvSpPr>
        <p:spPr>
          <a:xfrm rot="5400000">
            <a:off x="7951812" y="4564"/>
            <a:ext cx="1196752" cy="1187624"/>
          </a:xfrm>
          <a:prstGeom prst="halfFrame">
            <a:avLst>
              <a:gd name="adj1" fmla="val 26132"/>
              <a:gd name="adj2" fmla="val 25356"/>
            </a:avLst>
          </a:prstGeom>
          <a:blipFill>
            <a:blip r:embed="rId18" cstate="email"/>
            <a:stretch>
              <a:fillRect/>
            </a:stretch>
          </a:blip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dirty="0">
              <a:blipFill>
                <a:blip r:embed="rId19"/>
                <a:stretch>
                  <a:fillRect/>
                </a:stretch>
              </a:blipFill>
            </a:endParaRPr>
          </a:p>
        </p:txBody>
      </p:sp>
      <p:sp>
        <p:nvSpPr>
          <p:cNvPr id="19" name="Половина рамки 18"/>
          <p:cNvSpPr/>
          <p:nvPr/>
        </p:nvSpPr>
        <p:spPr>
          <a:xfrm rot="10800000">
            <a:off x="7956376" y="5733256"/>
            <a:ext cx="1187624" cy="1124744"/>
          </a:xfrm>
          <a:prstGeom prst="halfFrame">
            <a:avLst>
              <a:gd name="adj1" fmla="val 26132"/>
              <a:gd name="adj2" fmla="val 25356"/>
            </a:avLst>
          </a:prstGeom>
          <a:blipFill>
            <a:blip r:embed="rId20" cstate="email"/>
            <a:stretch>
              <a:fillRect/>
            </a:stretch>
          </a:blip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dirty="0">
              <a:blipFill>
                <a:blip r:embed="rId19"/>
                <a:stretch>
                  <a:fillRect/>
                </a:stretch>
              </a:blipFill>
            </a:endParaRPr>
          </a:p>
        </p:txBody>
      </p:sp>
      <p:sp>
        <p:nvSpPr>
          <p:cNvPr id="22" name="Номер слайда 5"/>
          <p:cNvSpPr txBox="1">
            <a:spLocks/>
          </p:cNvSpPr>
          <p:nvPr/>
        </p:nvSpPr>
        <p:spPr>
          <a:xfrm>
            <a:off x="6444208" y="6669360"/>
            <a:ext cx="1728192" cy="18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Левитина Л.С.  </a:t>
            </a: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1"/>
              </a:rPr>
              <a:t>http://00149.ucoz.com/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ln w="19050">
            <a:solidFill>
              <a:srgbClr val="C00000"/>
            </a:solidFill>
          </a:ln>
          <a:blipFill>
            <a:blip r:embed="rId22"/>
            <a:stretch>
              <a:fillRect/>
            </a:stretch>
          </a:blip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10" Type="http://schemas.openxmlformats.org/officeDocument/2006/relationships/image" Target="../media/image46.pn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2982622"/>
            <a:ext cx="4643470" cy="2500330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Работу выполнила: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Богатова Алина, ученица 11 «А» класса, 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МБОУ «Вознесенская СОШ»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Руководитель: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Васюкова А.В.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учитель технологии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МБОУ «Вознесенская СОШ»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ru-RU" sz="18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830491"/>
            <a:ext cx="76147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 по технологи</a:t>
            </a:r>
          </a:p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«Русский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ародный костюм: от истоков к современности»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517232"/>
            <a:ext cx="1995483" cy="709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err="1">
                <a:latin typeface="Times New Roman"/>
                <a:ea typeface="Times New Roman"/>
                <a:cs typeface="Times New Roman"/>
              </a:rPr>
              <a:t>Р.п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. Вознесенское</a:t>
            </a:r>
            <a:endParaRPr lang="ru-RU" sz="1400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2022</a:t>
            </a:r>
            <a:endParaRPr lang="ru-RU" sz="1400" b="1" dirty="0"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8345" y="989638"/>
            <a:ext cx="3250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«Вознесенская СОШ»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Сарафан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Содержимое 8" descr="1 003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59632" y="997991"/>
            <a:ext cx="7672936" cy="51456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47664" y="6143644"/>
            <a:ext cx="619268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Косоклинные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сарафаны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0190202_075328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 l="72" t="19683" r="23671" b="10825"/>
          <a:stretch>
            <a:fillRect/>
          </a:stretch>
        </p:blipFill>
        <p:spPr>
          <a:xfrm rot="5400000" flipV="1">
            <a:off x="-35941" y="1268189"/>
            <a:ext cx="5616626" cy="3313511"/>
          </a:xfrm>
          <a:prstGeom prst="rect">
            <a:avLst/>
          </a:prstGeom>
        </p:spPr>
      </p:pic>
      <p:pic>
        <p:nvPicPr>
          <p:cNvPr id="7" name="Содержимое 6" descr="C:\Users\Пользователь\Desktop\Картинки для исслед. работы\20190202_075334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643307" y="1259640"/>
            <a:ext cx="557216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971600" y="5898553"/>
            <a:ext cx="7286676" cy="70788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Косоклинные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сарафаны. Школьный краеведческий музей МБОУ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Вознесенская СОШ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Воспоминания жителей Вознесенского района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86314" y="1285860"/>
            <a:ext cx="3900486" cy="500066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Жительница д. Марьино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Зотова Евдокия Михайловна 1939 г. р.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начала с того, что ткань и вообще одежду её мать изготавливала сама. Она достала и показала мне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запон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две рубахи ( одна от сарафанного комплекса, другая – от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понёвного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), на которых видны ручные швы, но машинные тоже присутствуют.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20190204_195928.jpg"/>
          <p:cNvPicPr/>
          <p:nvPr/>
        </p:nvPicPr>
        <p:blipFill>
          <a:blip r:embed="rId2" cstate="print"/>
          <a:srcRect l="6734" t="2564" r="11869"/>
          <a:stretch>
            <a:fillRect/>
          </a:stretch>
        </p:blipFill>
        <p:spPr>
          <a:xfrm>
            <a:off x="755576" y="1231415"/>
            <a:ext cx="4176464" cy="31575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5576" y="4653136"/>
            <a:ext cx="388786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Рубаха  сарафанного комплекса д.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Марьино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20190204_200058.jpg"/>
          <p:cNvPicPr/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488413" y="1849247"/>
            <a:ext cx="4766535" cy="359467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74344" y="6107696"/>
            <a:ext cx="357190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Запон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0204_200325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62948" y="200031"/>
            <a:ext cx="4143404" cy="2786082"/>
          </a:xfrm>
          <a:prstGeom prst="rect">
            <a:avLst/>
          </a:prstGeom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24832" y="2980606"/>
            <a:ext cx="4143404" cy="4001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Ручные швы на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запоне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Д.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Марьино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63688" y="6158159"/>
            <a:ext cx="4357718" cy="70788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Ручная вышивка на обшивке. Д.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Марьино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20190204_195805.jpg"/>
          <p:cNvPicPr/>
          <p:nvPr/>
        </p:nvPicPr>
        <p:blipFill>
          <a:blip r:embed="rId3" cstate="print"/>
          <a:srcRect l="5858" r="17573"/>
          <a:stretch>
            <a:fillRect/>
          </a:stretch>
        </p:blipFill>
        <p:spPr>
          <a:xfrm>
            <a:off x="4859478" y="188640"/>
            <a:ext cx="3816978" cy="27919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92080" y="2826718"/>
            <a:ext cx="3786214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Рубаха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понёвного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комплекса.</a:t>
            </a:r>
          </a:p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Д.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Марьино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20190204_195936.jpg"/>
          <p:cNvPicPr>
            <a:picLocks noGrp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1763688" y="3394780"/>
            <a:ext cx="4429124" cy="2857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 001.jpg"/>
          <p:cNvPicPr>
            <a:picLocks noGrp="1"/>
          </p:cNvPicPr>
          <p:nvPr>
            <p:ph sz="half" idx="1"/>
          </p:nvPr>
        </p:nvPicPr>
        <p:blipFill>
          <a:blip r:embed="rId2"/>
          <a:srcRect l="41074" t="21398" r="27960" b="53236"/>
          <a:stretch>
            <a:fillRect/>
          </a:stretch>
        </p:blipFill>
        <p:spPr>
          <a:xfrm>
            <a:off x="899591" y="116632"/>
            <a:ext cx="2736305" cy="2952328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35896" y="428604"/>
            <a:ext cx="5040560" cy="56975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Жительница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Бутаково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Егорова Валентина Васильевна 1955 г. р.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сряде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уже не ходила, но помнит о ней от своей свекрови и родственников из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Марьино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Она вспоминает, что когда вышла замуж в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Бутаково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соседней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Марьино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некоторые ещё ходили в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сряде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были 1970-80 года.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0190202_075319.jpg"/>
          <p:cNvPicPr/>
          <p:nvPr/>
        </p:nvPicPr>
        <p:blipFill>
          <a:blip r:embed="rId3" cstate="print"/>
          <a:srcRect l="-63" t="4628" r="16384" b="11228"/>
          <a:stretch>
            <a:fillRect/>
          </a:stretch>
        </p:blipFill>
        <p:spPr>
          <a:xfrm rot="5400000">
            <a:off x="578574" y="3540030"/>
            <a:ext cx="3378340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8586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Эскизы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Технолог\Desktop\алина 001 — копия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2872691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Технолог\Desktop\алина 001 —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934" y="2132856"/>
            <a:ext cx="2824919" cy="454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ехнолог\Desktop\алина 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963" y="829606"/>
            <a:ext cx="3110005" cy="432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928662" y="-214338"/>
            <a:ext cx="7515220" cy="92867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Анализ идей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714348" y="613754"/>
          <a:ext cx="7972452" cy="6186335"/>
        </p:xfrm>
        <a:graphic>
          <a:graphicData uri="http://schemas.openxmlformats.org/drawingml/2006/table">
            <a:tbl>
              <a:tblPr/>
              <a:tblGrid>
                <a:gridCol w="2221629"/>
                <a:gridCol w="1998407"/>
                <a:gridCol w="1875767"/>
                <a:gridCol w="1876649"/>
              </a:tblGrid>
              <a:tr h="676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Критерии выбора идеи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Модель № 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Модель № 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Модель № 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39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Технология изготовления соответствует моим знаниям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Наличие материалов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3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Экономичный расход ткани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8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Простая конструкция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Быстрота изготовления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Модное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Удобное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270" marR="48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3671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Эскизная проработка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78409"/>
            <a:ext cx="5112568" cy="5940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8586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Пошив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блузы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C:\Users\Happy\Desktop\P21129-08054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8" t="6017" r="-1" b="27954"/>
          <a:stretch/>
        </p:blipFill>
        <p:spPr bwMode="auto">
          <a:xfrm>
            <a:off x="755887" y="714706"/>
            <a:ext cx="1774309" cy="25471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Happy\Desktop\P21121-13161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09" b="27010"/>
          <a:stretch/>
        </p:blipFill>
        <p:spPr bwMode="auto">
          <a:xfrm>
            <a:off x="2614592" y="719108"/>
            <a:ext cx="2029416" cy="25427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Happy\Desktop\P21128-17515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42981"/>
            <a:ext cx="1728192" cy="2518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Happy\Desktop\P21128-19373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1843"/>
            <a:ext cx="1584176" cy="2071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742982"/>
            <a:ext cx="1643042" cy="2518852"/>
          </a:xfrm>
          <a:prstGeom prst="rect">
            <a:avLst/>
          </a:prstGeom>
          <a:noFill/>
        </p:spPr>
      </p:pic>
      <p:pic>
        <p:nvPicPr>
          <p:cNvPr id="11" name="Рисунок 10" descr="C:\Users\Happy\Desktop\P21128-195757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4" b="12280"/>
          <a:stretch/>
        </p:blipFill>
        <p:spPr bwMode="auto">
          <a:xfrm>
            <a:off x="1746919" y="4971451"/>
            <a:ext cx="1992862" cy="18383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Happy\Desktop\P21128-192706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70"/>
          <a:stretch/>
        </p:blipFill>
        <p:spPr bwMode="auto">
          <a:xfrm>
            <a:off x="3491880" y="3335233"/>
            <a:ext cx="2160240" cy="205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C:\Users\Happy\Desktop\P21129-190707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21842"/>
            <a:ext cx="2008006" cy="1907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61"/>
          <a:stretch/>
        </p:blipFill>
        <p:spPr bwMode="auto">
          <a:xfrm>
            <a:off x="5508103" y="4971450"/>
            <a:ext cx="1901641" cy="18865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8586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Пошив юбки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" name="Рисунок 14" descr="C:\Users\Happy\Desktop\P21129-0816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46" y="995945"/>
            <a:ext cx="1755122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Happy\Desktop\P21129-0840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995945"/>
            <a:ext cx="1714512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Happy\Desktop\P21129-08482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00108"/>
            <a:ext cx="2214578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Happy\Desktop\P21129-11262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8" y="3692598"/>
            <a:ext cx="1785950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Happy\Desktop\P21129-11535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00108"/>
            <a:ext cx="2000264" cy="2357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C:\Users\Happy\Desktop\P21129-19080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7" y="3705887"/>
            <a:ext cx="2187877" cy="2487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C:\Users\Happy\Desktop\P21129-190743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595" y="3705886"/>
            <a:ext cx="1857388" cy="2487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C:\Users\Happy\Desktop\P21129-190954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016" y="3714752"/>
            <a:ext cx="2035983" cy="2478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631976"/>
          </a:xfrm>
        </p:spPr>
        <p:txBody>
          <a:bodyPr/>
          <a:lstStyle/>
          <a:p>
            <a:r>
              <a:rPr lang="ru-RU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Цель и задачи работы:</a:t>
            </a:r>
            <a:endParaRPr lang="ru-RU" b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96752"/>
            <a:ext cx="8208912" cy="5472608"/>
          </a:xfrm>
        </p:spPr>
        <p:txBody>
          <a:bodyPr>
            <a:noAutofit/>
          </a:bodyPr>
          <a:lstStyle/>
          <a:p>
            <a:pPr marL="6858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Изучение 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и выявление особенностей женской крестьянской одежды в 19 – начале 20 веках в Вознесенском районе Нижегородской области. Изготовление современного сценического костюма с элементами русского народного стиля.</a:t>
            </a:r>
            <a:endParaRPr lang="ru-RU" sz="1600" b="1" dirty="0"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Собрать </a:t>
            </a: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теоретический материал (литературные источники, поисковой материал в результате посещения музеев, работа в библиотеке, Интернет-ресурсы);</a:t>
            </a: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Изучить каждый элемент «</a:t>
            </a:r>
            <a:r>
              <a:rPr lang="ru-RU" sz="18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сряды</a:t>
            </a: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» по отдельности.</a:t>
            </a: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Сравнить русский национальный костюм с костюмом Вознесенского района.</a:t>
            </a: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Провести беседу с пожилыми людьми нашего района.</a:t>
            </a:r>
          </a:p>
          <a:p>
            <a:pPr lvl="0" algn="just">
              <a:lnSpc>
                <a:spcPct val="115000"/>
              </a:lnSpc>
              <a:buFont typeface="+mj-lt"/>
              <a:buAutoNum type="arabicPeriod"/>
              <a:tabLst>
                <a:tab pos="3110865" algn="ctr"/>
              </a:tabLst>
            </a:pP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>Используя полученные знания и навыки в данной области, попробовать самостоятельно создать модель современной одежды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включением традиций русского народного костюма.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Оформить данную работу в виде </a:t>
            </a:r>
            <a:r>
              <a:rPr lang="ru-RU" sz="18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исследовательско</a:t>
            </a: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-практической  работы.</a:t>
            </a:r>
          </a:p>
          <a:p>
            <a:pPr marL="45720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28596" y="-357214"/>
            <a:ext cx="8229600" cy="128586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Готовое изделие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P21130-1145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714356"/>
            <a:ext cx="4446996" cy="5929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08806"/>
            <a:ext cx="8229600" cy="1161810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 descr="C:\Documents and Settings\Любовь\Мои документы\анима\flowers1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808" y="2276872"/>
            <a:ext cx="3857651" cy="4271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Комплексы одежды Вознесенского района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5" name="Содержимое 4" descr="http://opentextnn.ru/data/307.poneva_komplex_1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935049" y="1600200"/>
            <a:ext cx="308290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opentextnn.ru/data/307.sarafannyi_komplex_s_fartukom.jpg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996843" y="1600200"/>
            <a:ext cx="334131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28662" y="6143644"/>
            <a:ext cx="307183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Понёвный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комплекс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6143644"/>
            <a:ext cx="335758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Сарафанный комплекс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Рубаха-основа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основ любого русского костюма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http://opentextnn.ru/data/307.rubakha_kosaia_1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2" y="1196752"/>
            <a:ext cx="4424362" cy="2785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opentextnn.ru/data/307.rubakha_kosaia_2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1960" y="2996952"/>
            <a:ext cx="47148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671286" y="6021288"/>
            <a:ext cx="6000792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Рубаха с косыми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поликами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д. Починки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Понёва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307.poneva_poias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94" y="1190818"/>
            <a:ext cx="3182201" cy="5090338"/>
          </a:xfrm>
          <a:prstGeom prst="rect">
            <a:avLst/>
          </a:prstGeom>
        </p:spPr>
      </p:pic>
      <p:pic>
        <p:nvPicPr>
          <p:cNvPr id="6" name="Содержимое 5" descr="DSCF2733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07841" y="1200632"/>
            <a:ext cx="4861774" cy="4020928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181274" y="5229200"/>
            <a:ext cx="4714908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Вознесенская понева. Школьный краеведческий музей МБОУ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Вознесенская СОШ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643445" y="6262233"/>
            <a:ext cx="3571900" cy="4001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Понева.    с.  Криуша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Шерстяные пояса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http://opentextnn.ru/data/307.poiasa_viazanye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3568" y="1124744"/>
            <a:ext cx="3974437" cy="344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DSCF2740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23458" y="1124744"/>
            <a:ext cx="3997678" cy="3443844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55576" y="4688483"/>
            <a:ext cx="3744416" cy="10772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Шерстяные тканые пояса,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с. Новосёлки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922409" y="4626928"/>
            <a:ext cx="4069116" cy="10156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Шерстяные тканые пояса. Школьный краеведческий музей МБОУ «Вознесенская СОШ»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Сорока- головной убор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Содержимое 7" descr="http://opentextnn.ru/data/307.soroka_3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5576" y="1484784"/>
            <a:ext cx="2423383" cy="341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opentextnn.ru/data/307.soroka_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8959" y="1484784"/>
            <a:ext cx="2786082" cy="337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opentextnn.ru/data/307.soroka_s_poiasom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8184" y="1484784"/>
            <a:ext cx="2701534" cy="344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11560" y="4904560"/>
            <a:ext cx="460851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Сорока с. Криуша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508104" y="4958538"/>
            <a:ext cx="3421614" cy="132343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Сорока с антропоморфными крылатыми изображениями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р. п. Вознесенское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8586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Запон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http://opentextnn.ru/data/307.poneva_zapon_frantsuzskii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1492" y="1340768"/>
            <a:ext cx="4197697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DSCF2735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8064" y="1340768"/>
            <a:ext cx="3925639" cy="32403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7584" y="4653283"/>
            <a:ext cx="4101606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Запон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французкий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» ситец, вышивка «цветная перевить», шёлковые ленты, тесьма, галун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5148064" y="4617357"/>
            <a:ext cx="3816424" cy="10156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Запон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французский ситец. Школьный краеведческий музей МБОУ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Вознесенская СОШ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Фартук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http://opentextnn.ru/data/307.poneva_komplex_s_fartukom-4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3469268" cy="475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opentextnn.ru/data/307.sarafannyi_komplex_s_fartukom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85860"/>
            <a:ext cx="3341315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5786" y="6215082"/>
            <a:ext cx="750099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Понёвный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и сарафанный комплекс с фартуками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рнамент Левитина Л.С.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99694"/>
      </a:hlink>
      <a:folHlink>
        <a:srgbClr val="D9969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Народный костюм от истоков к современности</Template>
  <TotalTime>632</TotalTime>
  <Words>513</Words>
  <Application>Microsoft Office PowerPoint</Application>
  <PresentationFormat>Экран (4:3)</PresentationFormat>
  <Paragraphs>106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Шаблон орнамент Левитина Л.С.</vt:lpstr>
      <vt:lpstr>Презентация PowerPoint</vt:lpstr>
      <vt:lpstr>Цель и задачи работы:</vt:lpstr>
      <vt:lpstr>Комплексы одежды Вознесенского района</vt:lpstr>
      <vt:lpstr>Рубаха-основа основ любого русского костюма</vt:lpstr>
      <vt:lpstr>Понёва</vt:lpstr>
      <vt:lpstr>Шерстяные пояса</vt:lpstr>
      <vt:lpstr>Сорока- головной убор</vt:lpstr>
      <vt:lpstr>Запон</vt:lpstr>
      <vt:lpstr>Фартук</vt:lpstr>
      <vt:lpstr>Сарафан</vt:lpstr>
      <vt:lpstr>Презентация PowerPoint</vt:lpstr>
      <vt:lpstr>Воспоминания жителей Вознесенского района</vt:lpstr>
      <vt:lpstr>Презентация PowerPoint</vt:lpstr>
      <vt:lpstr>Презентация PowerPoint</vt:lpstr>
      <vt:lpstr>Эскизы</vt:lpstr>
      <vt:lpstr>Анализ идей</vt:lpstr>
      <vt:lpstr>Эскизная проработка </vt:lpstr>
      <vt:lpstr>Пошив блузы </vt:lpstr>
      <vt:lpstr>Пошив юбки </vt:lpstr>
      <vt:lpstr>Готовое изделие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Технолог</cp:lastModifiedBy>
  <cp:revision>19</cp:revision>
  <dcterms:created xsi:type="dcterms:W3CDTF">2019-02-23T15:24:29Z</dcterms:created>
  <dcterms:modified xsi:type="dcterms:W3CDTF">2023-02-16T08:32:51Z</dcterms:modified>
</cp:coreProperties>
</file>