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906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506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0212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261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7010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4265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698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20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561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000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9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938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683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847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067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887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47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3999" cy="685800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>
                <a:solidFill>
                  <a:srgbClr val="002060"/>
                </a:solidFill>
              </a:rPr>
              <a:t/>
            </a:r>
            <a:br>
              <a:rPr lang="ru-RU" sz="3600" dirty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Урок русского языка 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в 10 классе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на тему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4800" dirty="0" smtClean="0">
                <a:solidFill>
                  <a:srgbClr val="FF0000"/>
                </a:solidFill>
              </a:rPr>
              <a:t>«Словообразование»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FF0000"/>
                </a:solidFill>
              </a:rPr>
              <a:t>(обобщение)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Учитель –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Пашаев </a:t>
            </a:r>
            <a:r>
              <a:rPr lang="ru-RU" sz="2400" dirty="0" err="1" smtClean="0">
                <a:solidFill>
                  <a:srgbClr val="FF0000"/>
                </a:solidFill>
              </a:rPr>
              <a:t>Арслан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Хасанович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МКОУ </a:t>
            </a:r>
            <a:r>
              <a:rPr lang="ru-RU" sz="2400" dirty="0" smtClean="0">
                <a:solidFill>
                  <a:srgbClr val="FF0000"/>
                </a:solidFill>
              </a:rPr>
              <a:t>«Покровская СОШ»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788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3999" cy="6858000"/>
          </a:xfrm>
        </p:spPr>
        <p:txBody>
          <a:bodyPr>
            <a:noAutofit/>
          </a:bodyPr>
          <a:lstStyle/>
          <a:p>
            <a:pPr algn="ctr"/>
            <a:endParaRPr lang="ru-RU" sz="3600" dirty="0" smtClean="0"/>
          </a:p>
          <a:p>
            <a:pPr algn="ctr"/>
            <a:endParaRPr lang="ru-RU" sz="3600" dirty="0"/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Эпиграф к уроку:</a:t>
            </a:r>
          </a:p>
          <a:p>
            <a:pPr algn="ctr"/>
            <a:r>
              <a:rPr lang="ru-RU" sz="3600" i="1" dirty="0" smtClean="0">
                <a:solidFill>
                  <a:srgbClr val="002060"/>
                </a:solidFill>
              </a:rPr>
              <a:t>«Не можешь оторвать глаз от лесенки слов, на которой покоится жизнь с ее прошлым, с ее нынешним пульсом, со взглядом в завтра…»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В. Песков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092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Тест по изученным орфограммам.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А</a:t>
            </a:r>
            <a:r>
              <a:rPr lang="ru-RU" sz="2000" b="1" dirty="0">
                <a:solidFill>
                  <a:srgbClr val="002060"/>
                </a:solidFill>
              </a:rPr>
              <a:t>. В каких словах пишется в корне буква </a:t>
            </a:r>
            <a:r>
              <a:rPr lang="ru-RU" sz="2000" b="1" dirty="0" smtClean="0">
                <a:solidFill>
                  <a:srgbClr val="FF0000"/>
                </a:solidFill>
              </a:rPr>
              <a:t>А </a:t>
            </a:r>
            <a:r>
              <a:rPr lang="ru-RU" sz="2000" b="1" dirty="0" smtClean="0">
                <a:solidFill>
                  <a:srgbClr val="002060"/>
                </a:solidFill>
              </a:rPr>
              <a:t>?</a:t>
            </a:r>
            <a:endParaRPr lang="ru-RU" sz="2000" dirty="0">
              <a:solidFill>
                <a:srgbClr val="002060"/>
              </a:solidFill>
            </a:endParaRPr>
          </a:p>
          <a:p>
            <a:pPr algn="ctr"/>
            <a:r>
              <a:rPr lang="ru-RU" sz="2000" dirty="0">
                <a:solidFill>
                  <a:srgbClr val="002060"/>
                </a:solidFill>
              </a:rPr>
              <a:t>1. </a:t>
            </a:r>
            <a:r>
              <a:rPr lang="ru-RU" sz="2000" dirty="0" err="1" smtClean="0">
                <a:solidFill>
                  <a:srgbClr val="002060"/>
                </a:solidFill>
              </a:rPr>
              <a:t>прик</a:t>
            </a:r>
            <a:r>
              <a:rPr lang="ru-RU" sz="2000" dirty="0" smtClean="0">
                <a:solidFill>
                  <a:srgbClr val="002060"/>
                </a:solidFill>
              </a:rPr>
              <a:t>…</a:t>
            </a:r>
            <a:r>
              <a:rPr lang="ru-RU" sz="2000" dirty="0" err="1" smtClean="0">
                <a:solidFill>
                  <a:srgbClr val="002060"/>
                </a:solidFill>
              </a:rPr>
              <a:t>снуться</a:t>
            </a:r>
            <a:r>
              <a:rPr lang="ru-RU" sz="2000" dirty="0" smtClean="0">
                <a:solidFill>
                  <a:srgbClr val="002060"/>
                </a:solidFill>
              </a:rPr>
              <a:t> 2. </a:t>
            </a:r>
            <a:r>
              <a:rPr lang="ru-RU" sz="2000" dirty="0" err="1" smtClean="0">
                <a:solidFill>
                  <a:srgbClr val="002060"/>
                </a:solidFill>
              </a:rPr>
              <a:t>заг</a:t>
            </a:r>
            <a:r>
              <a:rPr lang="ru-RU" sz="2000" dirty="0" smtClean="0">
                <a:solidFill>
                  <a:srgbClr val="002060"/>
                </a:solidFill>
              </a:rPr>
              <a:t>…р 3. </a:t>
            </a:r>
            <a:r>
              <a:rPr lang="ru-RU" sz="2000" dirty="0">
                <a:solidFill>
                  <a:srgbClr val="002060"/>
                </a:solidFill>
              </a:rPr>
              <a:t>р…</a:t>
            </a:r>
            <a:r>
              <a:rPr lang="ru-RU" sz="2000" dirty="0" err="1">
                <a:solidFill>
                  <a:srgbClr val="002060"/>
                </a:solidFill>
              </a:rPr>
              <a:t>стение</a:t>
            </a:r>
            <a:r>
              <a:rPr lang="ru-RU" sz="2000" dirty="0">
                <a:solidFill>
                  <a:srgbClr val="002060"/>
                </a:solidFill>
              </a:rPr>
              <a:t>	</a:t>
            </a:r>
            <a:r>
              <a:rPr lang="ru-RU" sz="2000" dirty="0" smtClean="0">
                <a:solidFill>
                  <a:srgbClr val="002060"/>
                </a:solidFill>
              </a:rPr>
              <a:t>4. р…</a:t>
            </a:r>
            <a:r>
              <a:rPr lang="ru-RU" sz="2000" dirty="0" err="1" smtClean="0">
                <a:solidFill>
                  <a:srgbClr val="002060"/>
                </a:solidFill>
              </a:rPr>
              <a:t>внина</a:t>
            </a:r>
            <a:r>
              <a:rPr lang="ru-RU" sz="2000" dirty="0" smtClean="0">
                <a:solidFill>
                  <a:srgbClr val="002060"/>
                </a:solidFill>
              </a:rPr>
              <a:t> 5. </a:t>
            </a:r>
            <a:r>
              <a:rPr lang="ru-RU" sz="2000" dirty="0" err="1" smtClean="0">
                <a:solidFill>
                  <a:srgbClr val="002060"/>
                </a:solidFill>
              </a:rPr>
              <a:t>тв</a:t>
            </a:r>
            <a:r>
              <a:rPr lang="ru-RU" sz="2000" dirty="0" smtClean="0">
                <a:solidFill>
                  <a:srgbClr val="002060"/>
                </a:solidFill>
              </a:rPr>
              <a:t>…</a:t>
            </a:r>
            <a:r>
              <a:rPr lang="ru-RU" sz="2000" dirty="0" err="1" smtClean="0">
                <a:solidFill>
                  <a:srgbClr val="002060"/>
                </a:solidFill>
              </a:rPr>
              <a:t>рение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6. </a:t>
            </a:r>
            <a:r>
              <a:rPr lang="ru-RU" sz="2000" dirty="0">
                <a:solidFill>
                  <a:srgbClr val="002060"/>
                </a:solidFill>
              </a:rPr>
              <a:t>р…</a:t>
            </a:r>
            <a:r>
              <a:rPr lang="ru-RU" sz="2000" dirty="0" err="1">
                <a:solidFill>
                  <a:srgbClr val="002060"/>
                </a:solidFill>
              </a:rPr>
              <a:t>стовщик</a:t>
            </a:r>
            <a:endParaRPr lang="ru-RU" sz="2000" dirty="0">
              <a:solidFill>
                <a:srgbClr val="002060"/>
              </a:solidFill>
            </a:endParaRP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Б. В каких словах пишется в корне </a:t>
            </a:r>
            <a:r>
              <a:rPr lang="ru-RU" sz="2000" b="1" dirty="0" smtClean="0">
                <a:solidFill>
                  <a:srgbClr val="FF0000"/>
                </a:solidFill>
              </a:rPr>
              <a:t>И </a:t>
            </a:r>
            <a:r>
              <a:rPr lang="ru-RU" sz="2000" b="1" dirty="0" smtClean="0">
                <a:solidFill>
                  <a:srgbClr val="002060"/>
                </a:solidFill>
              </a:rPr>
              <a:t>?</a:t>
            </a:r>
            <a:endParaRPr lang="ru-RU" sz="2000" dirty="0">
              <a:solidFill>
                <a:srgbClr val="002060"/>
              </a:solidFill>
            </a:endParaRPr>
          </a:p>
          <a:p>
            <a:pPr algn="ctr"/>
            <a:r>
              <a:rPr lang="ru-RU" sz="2000" dirty="0">
                <a:solidFill>
                  <a:srgbClr val="002060"/>
                </a:solidFill>
              </a:rPr>
              <a:t>1. </a:t>
            </a:r>
            <a:r>
              <a:rPr lang="ru-RU" sz="2000" dirty="0" err="1" smtClean="0">
                <a:solidFill>
                  <a:srgbClr val="002060"/>
                </a:solidFill>
              </a:rPr>
              <a:t>расст</a:t>
            </a:r>
            <a:r>
              <a:rPr lang="ru-RU" sz="2000" dirty="0" smtClean="0">
                <a:solidFill>
                  <a:srgbClr val="002060"/>
                </a:solidFill>
              </a:rPr>
              <a:t>…лить 2. ум…</a:t>
            </a:r>
            <a:r>
              <a:rPr lang="ru-RU" sz="2000" dirty="0" err="1" smtClean="0">
                <a:solidFill>
                  <a:srgbClr val="002060"/>
                </a:solidFill>
              </a:rPr>
              <a:t>реть</a:t>
            </a:r>
            <a:r>
              <a:rPr lang="ru-RU" sz="2000" dirty="0" smtClean="0">
                <a:solidFill>
                  <a:srgbClr val="002060"/>
                </a:solidFill>
              </a:rPr>
              <a:t>  3. </a:t>
            </a:r>
            <a:r>
              <a:rPr lang="ru-RU" sz="2000" dirty="0" err="1">
                <a:solidFill>
                  <a:srgbClr val="002060"/>
                </a:solidFill>
              </a:rPr>
              <a:t>отт</a:t>
            </a:r>
            <a:r>
              <a:rPr lang="ru-RU" sz="2000" dirty="0">
                <a:solidFill>
                  <a:srgbClr val="002060"/>
                </a:solidFill>
              </a:rPr>
              <a:t>…рать	</a:t>
            </a:r>
            <a:r>
              <a:rPr lang="ru-RU" sz="2000" dirty="0" smtClean="0">
                <a:solidFill>
                  <a:srgbClr val="002060"/>
                </a:solidFill>
              </a:rPr>
              <a:t>4. </a:t>
            </a:r>
            <a:r>
              <a:rPr lang="ru-RU" sz="2000" dirty="0" err="1" smtClean="0">
                <a:solidFill>
                  <a:srgbClr val="002060"/>
                </a:solidFill>
              </a:rPr>
              <a:t>бл</a:t>
            </a:r>
            <a:r>
              <a:rPr lang="ru-RU" sz="2000" dirty="0" smtClean="0">
                <a:solidFill>
                  <a:srgbClr val="002060"/>
                </a:solidFill>
              </a:rPr>
              <a:t>…</a:t>
            </a:r>
            <a:r>
              <a:rPr lang="ru-RU" sz="2000" dirty="0" err="1" smtClean="0">
                <a:solidFill>
                  <a:srgbClr val="002060"/>
                </a:solidFill>
              </a:rPr>
              <a:t>стеть</a:t>
            </a:r>
            <a:r>
              <a:rPr lang="ru-RU" sz="2000" dirty="0" smtClean="0">
                <a:solidFill>
                  <a:srgbClr val="002060"/>
                </a:solidFill>
              </a:rPr>
              <a:t> 5. </a:t>
            </a:r>
            <a:r>
              <a:rPr lang="ru-RU" sz="2000" dirty="0" err="1" smtClean="0">
                <a:solidFill>
                  <a:srgbClr val="002060"/>
                </a:solidFill>
              </a:rPr>
              <a:t>разб</a:t>
            </a:r>
            <a:r>
              <a:rPr lang="ru-RU" sz="2000" dirty="0" smtClean="0">
                <a:solidFill>
                  <a:srgbClr val="002060"/>
                </a:solidFill>
              </a:rPr>
              <a:t>…рать 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6. ц…</a:t>
            </a:r>
            <a:r>
              <a:rPr lang="ru-RU" sz="2000" dirty="0" err="1" smtClean="0">
                <a:solidFill>
                  <a:srgbClr val="002060"/>
                </a:solidFill>
              </a:rPr>
              <a:t>рк</a:t>
            </a:r>
            <a:r>
              <a:rPr lang="ru-RU" sz="2000" dirty="0" smtClean="0">
                <a:solidFill>
                  <a:srgbClr val="002060"/>
                </a:solidFill>
              </a:rPr>
              <a:t>  7. </a:t>
            </a:r>
            <a:r>
              <a:rPr lang="ru-RU" sz="2000" dirty="0" err="1" smtClean="0">
                <a:solidFill>
                  <a:srgbClr val="002060"/>
                </a:solidFill>
              </a:rPr>
              <a:t>обж</a:t>
            </a:r>
            <a:r>
              <a:rPr lang="ru-RU" sz="2000" dirty="0" smtClean="0">
                <a:solidFill>
                  <a:srgbClr val="002060"/>
                </a:solidFill>
              </a:rPr>
              <a:t>…гать 8. </a:t>
            </a:r>
            <a:r>
              <a:rPr lang="ru-RU" sz="2000" dirty="0">
                <a:solidFill>
                  <a:srgbClr val="002060"/>
                </a:solidFill>
              </a:rPr>
              <a:t>ц…пленок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В. В каких словах пишем </a:t>
            </a:r>
            <a:r>
              <a:rPr lang="ru-RU" sz="2000" b="1" dirty="0" smtClean="0">
                <a:solidFill>
                  <a:srgbClr val="FF0000"/>
                </a:solidFill>
              </a:rPr>
              <a:t>Ё </a:t>
            </a:r>
            <a:r>
              <a:rPr lang="ru-RU" sz="2000" b="1" dirty="0" smtClean="0">
                <a:solidFill>
                  <a:srgbClr val="002060"/>
                </a:solidFill>
              </a:rPr>
              <a:t>?</a:t>
            </a:r>
            <a:endParaRPr lang="ru-RU" sz="2000" dirty="0">
              <a:solidFill>
                <a:srgbClr val="002060"/>
              </a:solidFill>
            </a:endParaRPr>
          </a:p>
          <a:p>
            <a:pPr algn="ctr"/>
            <a:r>
              <a:rPr lang="ru-RU" sz="2000" dirty="0">
                <a:solidFill>
                  <a:srgbClr val="002060"/>
                </a:solidFill>
              </a:rPr>
              <a:t>1. </a:t>
            </a:r>
            <a:r>
              <a:rPr lang="ru-RU" sz="2000" dirty="0" smtClean="0">
                <a:solidFill>
                  <a:srgbClr val="002060"/>
                </a:solidFill>
              </a:rPr>
              <a:t>ч…</a:t>
            </a:r>
            <a:r>
              <a:rPr lang="ru-RU" sz="2000" dirty="0" err="1" smtClean="0">
                <a:solidFill>
                  <a:srgbClr val="002060"/>
                </a:solidFill>
              </a:rPr>
              <a:t>рный</a:t>
            </a:r>
            <a:r>
              <a:rPr lang="ru-RU" sz="2000" dirty="0" smtClean="0">
                <a:solidFill>
                  <a:srgbClr val="002060"/>
                </a:solidFill>
              </a:rPr>
              <a:t> 2. камыш…вый 3. </a:t>
            </a:r>
            <a:r>
              <a:rPr lang="ru-RU" sz="2000" dirty="0" err="1">
                <a:solidFill>
                  <a:srgbClr val="002060"/>
                </a:solidFill>
              </a:rPr>
              <a:t>ноч</a:t>
            </a:r>
            <a:r>
              <a:rPr lang="ru-RU" sz="2000" dirty="0">
                <a:solidFill>
                  <a:srgbClr val="002060"/>
                </a:solidFill>
              </a:rPr>
              <a:t>…</a:t>
            </a:r>
            <a:r>
              <a:rPr lang="ru-RU" sz="2000" dirty="0" err="1">
                <a:solidFill>
                  <a:srgbClr val="002060"/>
                </a:solidFill>
              </a:rPr>
              <a:t>вка</a:t>
            </a:r>
            <a:r>
              <a:rPr lang="ru-RU" sz="2000" dirty="0">
                <a:solidFill>
                  <a:srgbClr val="002060"/>
                </a:solidFill>
              </a:rPr>
              <a:t>	</a:t>
            </a:r>
            <a:r>
              <a:rPr lang="ru-RU" sz="2000" dirty="0" smtClean="0">
                <a:solidFill>
                  <a:srgbClr val="002060"/>
                </a:solidFill>
              </a:rPr>
              <a:t>4. </a:t>
            </a:r>
            <a:r>
              <a:rPr lang="ru-RU" sz="2000" dirty="0">
                <a:solidFill>
                  <a:srgbClr val="002060"/>
                </a:solidFill>
              </a:rPr>
              <a:t>горяч</a:t>
            </a:r>
            <a:r>
              <a:rPr lang="ru-RU" sz="2000" dirty="0" smtClean="0">
                <a:solidFill>
                  <a:srgbClr val="002060"/>
                </a:solidFill>
              </a:rPr>
              <a:t>… 5. </a:t>
            </a:r>
            <a:r>
              <a:rPr lang="ru-RU" sz="2000" dirty="0">
                <a:solidFill>
                  <a:srgbClr val="002060"/>
                </a:solidFill>
              </a:rPr>
              <a:t>плащ…м	</a:t>
            </a:r>
            <a:endParaRPr lang="ru-RU" sz="2000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6</a:t>
            </a:r>
            <a:r>
              <a:rPr lang="ru-RU" sz="2000" dirty="0">
                <a:solidFill>
                  <a:srgbClr val="002060"/>
                </a:solidFill>
              </a:rPr>
              <a:t>. </a:t>
            </a:r>
            <a:r>
              <a:rPr lang="ru-RU" sz="2000" dirty="0" err="1">
                <a:solidFill>
                  <a:srgbClr val="002060"/>
                </a:solidFill>
              </a:rPr>
              <a:t>капюш</a:t>
            </a:r>
            <a:r>
              <a:rPr lang="ru-RU" sz="2000" dirty="0">
                <a:solidFill>
                  <a:srgbClr val="002060"/>
                </a:solidFill>
              </a:rPr>
              <a:t>…н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Г. В каких словах пишем </a:t>
            </a:r>
            <a:r>
              <a:rPr lang="ru-RU" sz="2000" b="1" dirty="0" smtClean="0">
                <a:solidFill>
                  <a:srgbClr val="FF0000"/>
                </a:solidFill>
              </a:rPr>
              <a:t>Е </a:t>
            </a:r>
            <a:r>
              <a:rPr lang="ru-RU" sz="2000" b="1" dirty="0" smtClean="0">
                <a:solidFill>
                  <a:srgbClr val="002060"/>
                </a:solidFill>
              </a:rPr>
              <a:t>?</a:t>
            </a:r>
            <a:endParaRPr lang="ru-RU" sz="2000" dirty="0">
              <a:solidFill>
                <a:srgbClr val="002060"/>
              </a:solidFill>
            </a:endParaRPr>
          </a:p>
          <a:p>
            <a:pPr algn="ctr"/>
            <a:r>
              <a:rPr lang="ru-RU" sz="2000" dirty="0">
                <a:solidFill>
                  <a:srgbClr val="002060"/>
                </a:solidFill>
              </a:rPr>
              <a:t>1. </a:t>
            </a:r>
            <a:r>
              <a:rPr lang="ru-RU" sz="2000" dirty="0" err="1">
                <a:solidFill>
                  <a:srgbClr val="002060"/>
                </a:solidFill>
              </a:rPr>
              <a:t>пр</a:t>
            </a:r>
            <a:r>
              <a:rPr lang="ru-RU" sz="2000" dirty="0">
                <a:solidFill>
                  <a:srgbClr val="002060"/>
                </a:solidFill>
              </a:rPr>
              <a:t>…крыть	</a:t>
            </a:r>
            <a:r>
              <a:rPr lang="ru-RU" sz="2000" dirty="0" smtClean="0">
                <a:solidFill>
                  <a:srgbClr val="002060"/>
                </a:solidFill>
              </a:rPr>
              <a:t> 2. </a:t>
            </a:r>
            <a:r>
              <a:rPr lang="ru-RU" sz="2000" dirty="0" err="1" smtClean="0">
                <a:solidFill>
                  <a:srgbClr val="002060"/>
                </a:solidFill>
              </a:rPr>
              <a:t>пр</a:t>
            </a:r>
            <a:r>
              <a:rPr lang="ru-RU" sz="2000" dirty="0" smtClean="0">
                <a:solidFill>
                  <a:srgbClr val="002060"/>
                </a:solidFill>
              </a:rPr>
              <a:t>…</a:t>
            </a:r>
            <a:r>
              <a:rPr lang="ru-RU" sz="2000" dirty="0" err="1" smtClean="0">
                <a:solidFill>
                  <a:srgbClr val="002060"/>
                </a:solidFill>
              </a:rPr>
              <a:t>вилегия</a:t>
            </a:r>
            <a:r>
              <a:rPr lang="ru-RU" sz="2000" dirty="0" smtClean="0">
                <a:solidFill>
                  <a:srgbClr val="002060"/>
                </a:solidFill>
              </a:rPr>
              <a:t>  3. </a:t>
            </a:r>
            <a:r>
              <a:rPr lang="ru-RU" sz="2000" dirty="0" err="1">
                <a:solidFill>
                  <a:srgbClr val="002060"/>
                </a:solidFill>
              </a:rPr>
              <a:t>пр</a:t>
            </a:r>
            <a:r>
              <a:rPr lang="ru-RU" sz="2000" dirty="0">
                <a:solidFill>
                  <a:srgbClr val="002060"/>
                </a:solidFill>
              </a:rPr>
              <a:t>…добрый	</a:t>
            </a:r>
            <a:r>
              <a:rPr lang="ru-RU" sz="2000" dirty="0" smtClean="0">
                <a:solidFill>
                  <a:srgbClr val="002060"/>
                </a:solidFill>
              </a:rPr>
              <a:t> 4. </a:t>
            </a:r>
            <a:r>
              <a:rPr lang="ru-RU" sz="2000" dirty="0" err="1">
                <a:solidFill>
                  <a:srgbClr val="002060"/>
                </a:solidFill>
              </a:rPr>
              <a:t>пр</a:t>
            </a:r>
            <a:r>
              <a:rPr lang="ru-RU" sz="2000" dirty="0">
                <a:solidFill>
                  <a:srgbClr val="002060"/>
                </a:solidFill>
              </a:rPr>
              <a:t>…творить (в жизнь)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5. </a:t>
            </a:r>
            <a:r>
              <a:rPr lang="ru-RU" sz="2000" dirty="0" err="1" smtClean="0">
                <a:solidFill>
                  <a:srgbClr val="002060"/>
                </a:solidFill>
              </a:rPr>
              <a:t>пр</a:t>
            </a:r>
            <a:r>
              <a:rPr lang="ru-RU" sz="2000" dirty="0" smtClean="0">
                <a:solidFill>
                  <a:srgbClr val="002060"/>
                </a:solidFill>
              </a:rPr>
              <a:t>…</a:t>
            </a:r>
            <a:r>
              <a:rPr lang="ru-RU" sz="2000" dirty="0" err="1" smtClean="0">
                <a:solidFill>
                  <a:srgbClr val="002060"/>
                </a:solidFill>
              </a:rPr>
              <a:t>оритет</a:t>
            </a:r>
            <a:r>
              <a:rPr lang="ru-RU" sz="2000" dirty="0" smtClean="0">
                <a:solidFill>
                  <a:srgbClr val="002060"/>
                </a:solidFill>
              </a:rPr>
              <a:t> 6. </a:t>
            </a:r>
            <a:r>
              <a:rPr lang="ru-RU" sz="2000" dirty="0" err="1">
                <a:solidFill>
                  <a:srgbClr val="002060"/>
                </a:solidFill>
              </a:rPr>
              <a:t>замоч</a:t>
            </a:r>
            <a:r>
              <a:rPr lang="ru-RU" sz="2000" dirty="0">
                <a:solidFill>
                  <a:srgbClr val="002060"/>
                </a:solidFill>
              </a:rPr>
              <a:t>…к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Д. В каких словах пишем З?</a:t>
            </a:r>
            <a:endParaRPr lang="ru-RU" sz="2000" dirty="0">
              <a:solidFill>
                <a:srgbClr val="002060"/>
              </a:solidFill>
            </a:endParaRPr>
          </a:p>
          <a:p>
            <a:pPr algn="ctr"/>
            <a:r>
              <a:rPr lang="ru-RU" sz="2000" dirty="0">
                <a:solidFill>
                  <a:srgbClr val="002060"/>
                </a:solidFill>
              </a:rPr>
              <a:t>1. </a:t>
            </a:r>
            <a:r>
              <a:rPr lang="ru-RU" sz="2000" dirty="0" err="1">
                <a:solidFill>
                  <a:srgbClr val="002060"/>
                </a:solidFill>
              </a:rPr>
              <a:t>бе</a:t>
            </a:r>
            <a:r>
              <a:rPr lang="ru-RU" sz="2000" dirty="0">
                <a:solidFill>
                  <a:srgbClr val="002060"/>
                </a:solidFill>
              </a:rPr>
              <a:t>…болезненный	</a:t>
            </a:r>
            <a:r>
              <a:rPr lang="ru-RU" sz="2000" dirty="0" smtClean="0">
                <a:solidFill>
                  <a:srgbClr val="002060"/>
                </a:solidFill>
              </a:rPr>
              <a:t> 2. </a:t>
            </a:r>
            <a:r>
              <a:rPr lang="ru-RU" sz="2000" dirty="0" err="1" smtClean="0">
                <a:solidFill>
                  <a:srgbClr val="002060"/>
                </a:solidFill>
              </a:rPr>
              <a:t>бе</a:t>
            </a:r>
            <a:r>
              <a:rPr lang="ru-RU" sz="2000" dirty="0" smtClean="0">
                <a:solidFill>
                  <a:srgbClr val="002060"/>
                </a:solidFill>
              </a:rPr>
              <a:t>…жизненный 3. </a:t>
            </a:r>
            <a:r>
              <a:rPr lang="ru-RU" sz="2000" dirty="0">
                <a:solidFill>
                  <a:srgbClr val="002060"/>
                </a:solidFill>
              </a:rPr>
              <a:t>и…</a:t>
            </a:r>
            <a:r>
              <a:rPr lang="ru-RU" sz="2000" dirty="0" err="1">
                <a:solidFill>
                  <a:srgbClr val="002060"/>
                </a:solidFill>
              </a:rPr>
              <a:t>ключить</a:t>
            </a:r>
            <a:r>
              <a:rPr lang="ru-RU" sz="2000" dirty="0">
                <a:solidFill>
                  <a:srgbClr val="002060"/>
                </a:solidFill>
              </a:rPr>
              <a:t>	</a:t>
            </a:r>
            <a:r>
              <a:rPr lang="ru-RU" sz="2000" dirty="0" smtClean="0">
                <a:solidFill>
                  <a:srgbClr val="002060"/>
                </a:solidFill>
              </a:rPr>
              <a:t>4. </a:t>
            </a:r>
            <a:r>
              <a:rPr lang="ru-RU" sz="2000" dirty="0" err="1">
                <a:solidFill>
                  <a:srgbClr val="002060"/>
                </a:solidFill>
              </a:rPr>
              <a:t>ра</a:t>
            </a:r>
            <a:r>
              <a:rPr lang="ru-RU" sz="2000" dirty="0">
                <a:solidFill>
                  <a:srgbClr val="002060"/>
                </a:solidFill>
              </a:rPr>
              <a:t>…познавать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5. </a:t>
            </a:r>
            <a:r>
              <a:rPr lang="ru-RU" sz="2000" dirty="0" err="1">
                <a:solidFill>
                  <a:srgbClr val="002060"/>
                </a:solidFill>
              </a:rPr>
              <a:t>ра</a:t>
            </a:r>
            <a:r>
              <a:rPr lang="ru-RU" sz="2000" dirty="0">
                <a:solidFill>
                  <a:srgbClr val="002060"/>
                </a:solidFill>
              </a:rPr>
              <a:t>…</a:t>
            </a:r>
            <a:r>
              <a:rPr lang="ru-RU" sz="2000" dirty="0" err="1">
                <a:solidFill>
                  <a:srgbClr val="002060"/>
                </a:solidFill>
              </a:rPr>
              <a:t>каиваться</a:t>
            </a:r>
            <a:r>
              <a:rPr lang="ru-RU" sz="2000" dirty="0">
                <a:solidFill>
                  <a:srgbClr val="002060"/>
                </a:solidFill>
              </a:rPr>
              <a:t>	</a:t>
            </a:r>
            <a:r>
              <a:rPr lang="ru-RU" sz="2000" dirty="0" smtClean="0">
                <a:solidFill>
                  <a:srgbClr val="002060"/>
                </a:solidFill>
              </a:rPr>
              <a:t> 6. </a:t>
            </a:r>
            <a:r>
              <a:rPr lang="ru-RU" sz="2000" dirty="0" err="1">
                <a:solidFill>
                  <a:srgbClr val="002060"/>
                </a:solidFill>
              </a:rPr>
              <a:t>ра</a:t>
            </a:r>
            <a:r>
              <a:rPr lang="ru-RU" sz="2000" dirty="0">
                <a:solidFill>
                  <a:srgbClr val="002060"/>
                </a:solidFill>
              </a:rPr>
              <a:t>…полагать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1556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lvl="0" algn="ctr"/>
            <a:r>
              <a:rPr lang="ru-RU" sz="2000" b="1" dirty="0">
                <a:solidFill>
                  <a:srgbClr val="FF0000"/>
                </a:solidFill>
              </a:rPr>
              <a:t>Творческий словарный диктант</a:t>
            </a:r>
            <a:endParaRPr lang="ru-RU" sz="2000" dirty="0">
              <a:solidFill>
                <a:srgbClr val="FF0000"/>
              </a:solidFill>
            </a:endParaRPr>
          </a:p>
          <a:p>
            <a:pPr algn="ctr"/>
            <a:r>
              <a:rPr lang="ru-RU" sz="2000" b="1" dirty="0">
                <a:solidFill>
                  <a:srgbClr val="FF0000"/>
                </a:solidFill>
              </a:rPr>
              <a:t>«Узнай слово по его лексическому значению»</a:t>
            </a:r>
            <a:endParaRPr lang="ru-RU" sz="2000" dirty="0">
              <a:solidFill>
                <a:srgbClr val="FF0000"/>
              </a:solidFill>
            </a:endParaRPr>
          </a:p>
          <a:p>
            <a:pPr algn="ctr"/>
            <a:r>
              <a:rPr lang="ru-RU" sz="2000" dirty="0"/>
              <a:t>- Испорченный, разбитый, разделенный на части – </a:t>
            </a:r>
            <a:r>
              <a:rPr lang="ru-RU" sz="2000" dirty="0" smtClean="0"/>
              <a:t>…</a:t>
            </a:r>
            <a:endParaRPr lang="ru-RU" sz="2000" dirty="0"/>
          </a:p>
          <a:p>
            <a:pPr algn="ctr"/>
            <a:r>
              <a:rPr lang="ru-RU" sz="2000" dirty="0"/>
              <a:t>- заключить между распростертыми </a:t>
            </a:r>
            <a:r>
              <a:rPr lang="ru-RU" sz="2000" dirty="0" smtClean="0"/>
              <a:t>руками, </a:t>
            </a:r>
            <a:r>
              <a:rPr lang="ru-RU" sz="2000" dirty="0"/>
              <a:t>плотно прижать к себе – </a:t>
            </a:r>
            <a:r>
              <a:rPr lang="ru-RU" sz="2000" dirty="0" smtClean="0"/>
              <a:t>…</a:t>
            </a:r>
            <a:endParaRPr lang="ru-RU" sz="2000" dirty="0"/>
          </a:p>
          <a:p>
            <a:pPr algn="ctr"/>
            <a:r>
              <a:rPr lang="ru-RU" sz="2000" dirty="0"/>
              <a:t>- гуманный, отзывчивый, достойный звания человека – </a:t>
            </a:r>
            <a:r>
              <a:rPr lang="ru-RU" sz="2000" b="1" i="1" dirty="0" smtClean="0"/>
              <a:t>…</a:t>
            </a:r>
            <a:endParaRPr lang="ru-RU" sz="2000" dirty="0"/>
          </a:p>
          <a:p>
            <a:pPr algn="ctr"/>
            <a:r>
              <a:rPr lang="ru-RU" sz="2000" dirty="0"/>
              <a:t>- только один такой – </a:t>
            </a:r>
            <a:r>
              <a:rPr lang="ru-RU" sz="2000" b="1" i="1" dirty="0" smtClean="0"/>
              <a:t>…</a:t>
            </a:r>
            <a:endParaRPr lang="ru-RU" sz="2000" dirty="0"/>
          </a:p>
          <a:p>
            <a:pPr algn="ctr"/>
            <a:r>
              <a:rPr lang="ru-RU" sz="2000" dirty="0"/>
              <a:t>- являющийся типом, обнаруживающий общее в частном – </a:t>
            </a:r>
            <a:r>
              <a:rPr lang="ru-RU" sz="2000" b="1" i="1" dirty="0" smtClean="0"/>
              <a:t>…</a:t>
            </a:r>
            <a:endParaRPr lang="ru-RU" sz="2000" dirty="0"/>
          </a:p>
          <a:p>
            <a:pPr algn="ctr"/>
            <a:r>
              <a:rPr lang="ru-RU" sz="2000" dirty="0"/>
              <a:t>- отправитель послания, письма – </a:t>
            </a:r>
            <a:r>
              <a:rPr lang="ru-RU" sz="2000" b="1" i="1" dirty="0" smtClean="0"/>
              <a:t>…</a:t>
            </a:r>
            <a:endParaRPr lang="ru-RU" sz="2000" dirty="0"/>
          </a:p>
          <a:p>
            <a:pPr algn="ctr"/>
            <a:r>
              <a:rPr lang="ru-RU" sz="2000" dirty="0"/>
              <a:t>- общий, одинаковый для всех – </a:t>
            </a:r>
            <a:r>
              <a:rPr lang="ru-RU" sz="2000" b="1" i="1" dirty="0" smtClean="0"/>
              <a:t>…</a:t>
            </a:r>
            <a:endParaRPr lang="ru-RU" sz="2000" dirty="0"/>
          </a:p>
          <a:p>
            <a:pPr algn="ctr"/>
            <a:r>
              <a:rPr lang="ru-RU" sz="2000" dirty="0"/>
              <a:t>- благозвучная последовательность звуков, музыкальное единство – </a:t>
            </a:r>
            <a:r>
              <a:rPr lang="ru-RU" sz="2000" b="1" i="1" dirty="0" smtClean="0"/>
              <a:t>…</a:t>
            </a:r>
            <a:endParaRPr lang="ru-RU" sz="2000" dirty="0"/>
          </a:p>
          <a:p>
            <a:pPr algn="ctr"/>
            <a:r>
              <a:rPr lang="ru-RU" sz="2000" dirty="0"/>
              <a:t>- заключить в свои пределы, ввести в круг чего-то – </a:t>
            </a:r>
            <a:r>
              <a:rPr lang="ru-RU" sz="2000" b="1" i="1" dirty="0" smtClean="0"/>
              <a:t>…</a:t>
            </a:r>
            <a:endParaRPr lang="ru-RU" sz="2000" dirty="0"/>
          </a:p>
          <a:p>
            <a:pPr algn="ctr"/>
            <a:r>
              <a:rPr lang="ru-RU" sz="2000" dirty="0"/>
              <a:t>- лишенный воли, подавленный морально, покоренный – </a:t>
            </a:r>
            <a:r>
              <a:rPr lang="ru-RU" sz="2000" b="1" i="1" dirty="0" smtClean="0"/>
              <a:t>…</a:t>
            </a:r>
            <a:endParaRPr lang="ru-RU" sz="2000" dirty="0"/>
          </a:p>
          <a:p>
            <a:pPr algn="ctr"/>
            <a:r>
              <a:rPr lang="ru-RU" sz="2000" dirty="0"/>
              <a:t>- ярко выраженный, обладающий особенностями типа – </a:t>
            </a:r>
            <a:r>
              <a:rPr lang="ru-RU" sz="2000" b="1" i="1" dirty="0" smtClean="0"/>
              <a:t>…</a:t>
            </a:r>
            <a:endParaRPr lang="ru-RU" sz="2000" dirty="0"/>
          </a:p>
          <a:p>
            <a:pPr algn="ctr"/>
            <a:r>
              <a:rPr lang="ru-RU" sz="2000" dirty="0"/>
              <a:t>- смысловое и грамматическое согласование слов – </a:t>
            </a:r>
            <a:r>
              <a:rPr lang="ru-RU" sz="2000" b="1" i="1" dirty="0" smtClean="0"/>
              <a:t>…</a:t>
            </a:r>
            <a:endParaRPr lang="ru-RU" sz="2000" dirty="0"/>
          </a:p>
          <a:p>
            <a:pPr algn="ctr"/>
            <a:r>
              <a:rPr lang="ru-RU" sz="2000" dirty="0"/>
              <a:t> </a:t>
            </a:r>
            <a:r>
              <a:rPr lang="ru-RU" sz="2000" dirty="0">
                <a:solidFill>
                  <a:srgbClr val="FF0000"/>
                </a:solidFill>
              </a:rPr>
              <a:t>(последнее слово складывается по первым буквам записанных слов</a:t>
            </a:r>
            <a:r>
              <a:rPr lang="ru-RU" dirty="0">
                <a:solidFill>
                  <a:srgbClr val="FF0000"/>
                </a:solidFill>
              </a:rPr>
              <a:t>)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789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endParaRPr lang="ru-RU" sz="2400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i="1" dirty="0" smtClean="0">
                <a:solidFill>
                  <a:srgbClr val="002060"/>
                </a:solidFill>
              </a:rPr>
              <a:t>День </a:t>
            </a:r>
            <a:r>
              <a:rPr lang="ru-RU" sz="2400" i="1" dirty="0">
                <a:solidFill>
                  <a:srgbClr val="002060"/>
                </a:solidFill>
              </a:rPr>
              <a:t>золотых берез.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</a:rPr>
              <a:t>            В </a:t>
            </a:r>
            <a:r>
              <a:rPr lang="ru-RU" sz="2400" i="1" dirty="0">
                <a:solidFill>
                  <a:srgbClr val="002060"/>
                </a:solidFill>
              </a:rPr>
              <a:t>лесу вспыхнули березовые костры. Всегда березы сливались с зеленью леса, а сейчас вдруг </a:t>
            </a:r>
            <a:r>
              <a:rPr lang="ru-RU" sz="2400" i="1" dirty="0" smtClean="0">
                <a:solidFill>
                  <a:srgbClr val="002060"/>
                </a:solidFill>
              </a:rPr>
              <a:t>выступили сразу </a:t>
            </a:r>
            <a:r>
              <a:rPr lang="ru-RU" sz="2400" i="1" dirty="0">
                <a:solidFill>
                  <a:srgbClr val="002060"/>
                </a:solidFill>
              </a:rPr>
              <a:t>вперед – насквозь золотые, </a:t>
            </a:r>
            <a:r>
              <a:rPr lang="ru-RU" sz="2400" i="1" dirty="0" err="1">
                <a:solidFill>
                  <a:srgbClr val="002060"/>
                </a:solidFill>
              </a:rPr>
              <a:t>полнолиственные</a:t>
            </a:r>
            <a:r>
              <a:rPr lang="ru-RU" sz="2400" i="1" dirty="0">
                <a:solidFill>
                  <a:srgbClr val="002060"/>
                </a:solidFill>
              </a:rPr>
              <a:t>, белоствольные. Сосны, неизменно прекрасные, отступили перед их золотой красотой. Багрянец вишен, желтизна орешника – все меркнет перед их светлым-светлым новорожденным золотом.</a:t>
            </a:r>
          </a:p>
          <a:p>
            <a:pPr lvl="0" algn="ctr"/>
            <a:r>
              <a:rPr lang="ru-RU" sz="2400" b="1" dirty="0">
                <a:solidFill>
                  <a:srgbClr val="FF0000"/>
                </a:solidFill>
              </a:rPr>
              <a:t>Определить тип текста, стиль, озаглавить, выделить эпитеты.</a:t>
            </a:r>
            <a:endParaRPr lang="ru-RU" sz="2400" dirty="0">
              <a:solidFill>
                <a:srgbClr val="FF0000"/>
              </a:solidFill>
            </a:endParaRPr>
          </a:p>
          <a:p>
            <a:pPr lvl="0" algn="ctr"/>
            <a:r>
              <a:rPr lang="ru-RU" sz="2400" b="1" dirty="0">
                <a:solidFill>
                  <a:srgbClr val="FF0000"/>
                </a:solidFill>
              </a:rPr>
              <a:t>Диктант.</a:t>
            </a:r>
            <a:endParaRPr lang="ru-RU" sz="2400" dirty="0">
              <a:solidFill>
                <a:srgbClr val="FF0000"/>
              </a:solidFill>
            </a:endParaRPr>
          </a:p>
          <a:p>
            <a:pPr lvl="0" algn="ctr"/>
            <a:r>
              <a:rPr lang="ru-RU" sz="2400" b="1" dirty="0">
                <a:solidFill>
                  <a:srgbClr val="FF0000"/>
                </a:solidFill>
              </a:rPr>
              <a:t>Выписать 2-3 слова, образованные разными способами.</a:t>
            </a:r>
            <a:endParaRPr lang="ru-RU" sz="2400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0278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lvl="0" algn="ctr"/>
            <a:endParaRPr lang="ru-RU" sz="3600" b="1" dirty="0" smtClean="0">
              <a:solidFill>
                <a:srgbClr val="FF0000"/>
              </a:solidFill>
            </a:endParaRPr>
          </a:p>
          <a:p>
            <a:pPr lvl="0" algn="ctr"/>
            <a:endParaRPr lang="ru-RU" sz="3600" b="1" dirty="0">
              <a:solidFill>
                <a:srgbClr val="FF0000"/>
              </a:solidFill>
            </a:endParaRPr>
          </a:p>
          <a:p>
            <a:pPr lvl="0" algn="ctr"/>
            <a:r>
              <a:rPr lang="ru-RU" sz="3600" b="1" dirty="0" smtClean="0">
                <a:solidFill>
                  <a:srgbClr val="FF0000"/>
                </a:solidFill>
              </a:rPr>
              <a:t>Синтаксический </a:t>
            </a:r>
            <a:r>
              <a:rPr lang="ru-RU" sz="3600" b="1" dirty="0">
                <a:solidFill>
                  <a:srgbClr val="FF0000"/>
                </a:solidFill>
              </a:rPr>
              <a:t>разбор предложения</a:t>
            </a:r>
            <a:r>
              <a:rPr lang="ru-RU" sz="3600" b="1" dirty="0" smtClean="0">
                <a:solidFill>
                  <a:srgbClr val="FF0000"/>
                </a:solidFill>
              </a:rPr>
              <a:t>. </a:t>
            </a:r>
          </a:p>
          <a:p>
            <a:pPr lvl="0" algn="ctr"/>
            <a:endParaRPr lang="ru-RU" sz="3600" dirty="0">
              <a:solidFill>
                <a:srgbClr val="FF0000"/>
              </a:solidFill>
            </a:endParaRPr>
          </a:p>
          <a:p>
            <a:pPr algn="ctr"/>
            <a:r>
              <a:rPr lang="ru-RU" sz="2800" b="1" i="1" dirty="0"/>
              <a:t>Багрянец вишен, желтизна орешника – все меркнет перед их светлым-светлым новорожденным золотом.</a:t>
            </a:r>
            <a:endParaRPr lang="ru-RU" sz="2800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7304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lvl="0" algn="ctr"/>
            <a:endParaRPr lang="ru-RU" sz="4000" b="1" dirty="0" smtClean="0"/>
          </a:p>
          <a:p>
            <a:pPr lvl="0" algn="ctr"/>
            <a:r>
              <a:rPr lang="ru-RU" sz="4000" b="1" dirty="0" smtClean="0">
                <a:solidFill>
                  <a:srgbClr val="FF0000"/>
                </a:solidFill>
              </a:rPr>
              <a:t>Морфемный </a:t>
            </a:r>
            <a:r>
              <a:rPr lang="ru-RU" sz="4000" b="1" dirty="0">
                <a:solidFill>
                  <a:srgbClr val="FF0000"/>
                </a:solidFill>
              </a:rPr>
              <a:t>разбор </a:t>
            </a:r>
            <a:r>
              <a:rPr lang="ru-RU" sz="4000" b="1" dirty="0" smtClean="0">
                <a:solidFill>
                  <a:srgbClr val="FF0000"/>
                </a:solidFill>
              </a:rPr>
              <a:t>слов</a:t>
            </a:r>
          </a:p>
          <a:p>
            <a:pPr lvl="0" algn="ctr"/>
            <a:endParaRPr lang="ru-RU" sz="4000" dirty="0">
              <a:solidFill>
                <a:srgbClr val="FF0000"/>
              </a:solidFill>
            </a:endParaRPr>
          </a:p>
          <a:p>
            <a:pPr algn="ctr"/>
            <a:r>
              <a:rPr lang="ru-RU" sz="4000" i="1" dirty="0">
                <a:solidFill>
                  <a:srgbClr val="002060"/>
                </a:solidFill>
              </a:rPr>
              <a:t>Подвенечный, малограмотный, безбилетник, речушками, хлебница, сереньких, зазеленеет</a:t>
            </a:r>
            <a:r>
              <a:rPr lang="ru-RU" sz="4000" i="1" dirty="0"/>
              <a:t>.</a:t>
            </a:r>
            <a:endParaRPr lang="ru-RU" sz="4000" dirty="0"/>
          </a:p>
          <a:p>
            <a:pPr algn="ctr"/>
            <a:r>
              <a:rPr lang="ru-RU" sz="4000" dirty="0">
                <a:solidFill>
                  <a:srgbClr val="FF0000"/>
                </a:solidFill>
              </a:rPr>
              <a:t>- Какие способы образования слов вы знаете?</a:t>
            </a:r>
          </a:p>
          <a:p>
            <a:pPr algn="ctr"/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73255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597352"/>
          </a:xfrm>
        </p:spPr>
        <p:txBody>
          <a:bodyPr>
            <a:normAutofit lnSpcReduction="10000"/>
          </a:bodyPr>
          <a:lstStyle/>
          <a:p>
            <a:pPr lvl="0" algn="ctr"/>
            <a:r>
              <a:rPr lang="ru-RU" sz="2400" b="1" dirty="0">
                <a:solidFill>
                  <a:srgbClr val="FF0000"/>
                </a:solidFill>
              </a:rPr>
              <a:t>Игра «Какая из словообразующих пар ошибочна?»</a:t>
            </a:r>
            <a:endParaRPr lang="ru-RU" sz="2400" dirty="0">
              <a:solidFill>
                <a:srgbClr val="FF0000"/>
              </a:solidFill>
            </a:endParaRPr>
          </a:p>
          <a:p>
            <a:pPr lvl="0" algn="ctr"/>
            <a:r>
              <a:rPr lang="ru-RU" sz="2400" dirty="0">
                <a:solidFill>
                  <a:srgbClr val="002060"/>
                </a:solidFill>
              </a:rPr>
              <a:t>Гора – гореть  </a:t>
            </a:r>
          </a:p>
          <a:p>
            <a:pPr lvl="0" algn="ctr"/>
            <a:r>
              <a:rPr lang="ru-RU" sz="2400" dirty="0">
                <a:solidFill>
                  <a:srgbClr val="002060"/>
                </a:solidFill>
              </a:rPr>
              <a:t>Табун – табунщик </a:t>
            </a:r>
          </a:p>
          <a:p>
            <a:pPr lvl="0" algn="ctr"/>
            <a:r>
              <a:rPr lang="ru-RU" sz="2400" dirty="0">
                <a:solidFill>
                  <a:srgbClr val="002060"/>
                </a:solidFill>
              </a:rPr>
              <a:t>Созерцать – созерцатель </a:t>
            </a:r>
          </a:p>
          <a:p>
            <a:pPr lvl="0" algn="ctr"/>
            <a:r>
              <a:rPr lang="ru-RU" sz="2400" dirty="0">
                <a:solidFill>
                  <a:srgbClr val="002060"/>
                </a:solidFill>
              </a:rPr>
              <a:t>Воодушевлять – воодушевление </a:t>
            </a:r>
          </a:p>
          <a:p>
            <a:pPr lvl="0" algn="ctr"/>
            <a:r>
              <a:rPr lang="ru-RU" sz="2400" dirty="0">
                <a:solidFill>
                  <a:srgbClr val="002060"/>
                </a:solidFill>
              </a:rPr>
              <a:t>Мороз – лед </a:t>
            </a:r>
          </a:p>
          <a:p>
            <a:pPr lvl="0" algn="ctr"/>
            <a:r>
              <a:rPr lang="ru-RU" sz="2400" dirty="0">
                <a:solidFill>
                  <a:srgbClr val="002060"/>
                </a:solidFill>
              </a:rPr>
              <a:t>Возмездие – безвозмездный </a:t>
            </a:r>
          </a:p>
          <a:p>
            <a:pPr lvl="0" algn="ctr"/>
            <a:r>
              <a:rPr lang="ru-RU" sz="2400" dirty="0">
                <a:solidFill>
                  <a:srgbClr val="002060"/>
                </a:solidFill>
              </a:rPr>
              <a:t>Бисквит – расквитаться </a:t>
            </a:r>
          </a:p>
          <a:p>
            <a:pPr lvl="0" algn="ctr"/>
            <a:r>
              <a:rPr lang="ru-RU" sz="2400" dirty="0">
                <a:solidFill>
                  <a:srgbClr val="002060"/>
                </a:solidFill>
              </a:rPr>
              <a:t>Копейка – рубль </a:t>
            </a:r>
          </a:p>
          <a:p>
            <a:pPr lvl="0" algn="ctr"/>
            <a:r>
              <a:rPr lang="ru-RU" sz="2400" dirty="0">
                <a:solidFill>
                  <a:srgbClr val="002060"/>
                </a:solidFill>
              </a:rPr>
              <a:t>Валять – валюта </a:t>
            </a:r>
          </a:p>
          <a:p>
            <a:pPr lvl="0" algn="ctr"/>
            <a:r>
              <a:rPr lang="ru-RU" sz="2400" dirty="0">
                <a:solidFill>
                  <a:srgbClr val="002060"/>
                </a:solidFill>
              </a:rPr>
              <a:t>Вера – зверь </a:t>
            </a:r>
          </a:p>
          <a:p>
            <a:pPr lvl="0" algn="ctr"/>
            <a:r>
              <a:rPr lang="ru-RU" sz="2400" dirty="0">
                <a:solidFill>
                  <a:srgbClr val="002060"/>
                </a:solidFill>
              </a:rPr>
              <a:t>Баян – баянист </a:t>
            </a:r>
          </a:p>
          <a:p>
            <a:pPr lvl="0" algn="ctr"/>
            <a:r>
              <a:rPr lang="ru-RU" sz="2400" dirty="0">
                <a:solidFill>
                  <a:srgbClr val="002060"/>
                </a:solidFill>
              </a:rPr>
              <a:t>Болт – болтун </a:t>
            </a:r>
          </a:p>
          <a:p>
            <a:pPr lvl="0" algn="ctr"/>
            <a:r>
              <a:rPr lang="ru-RU" sz="2400" dirty="0">
                <a:solidFill>
                  <a:srgbClr val="002060"/>
                </a:solidFill>
              </a:rPr>
              <a:t>Дерево – деривационный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7220115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71</TotalTime>
  <Words>360</Words>
  <Application>Microsoft Office PowerPoint</Application>
  <PresentationFormat>Экран (4:3)</PresentationFormat>
  <Paragraphs>67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Грань</vt:lpstr>
      <vt:lpstr>   Урок русского языка  в 10 классе  на тему  «Словообразование»  (обобщение)  Учитель – Пашаев Арслан Хасанович МКОУ «Покровская СОШ»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Урок русского языка  в 10 классе  на тему  «Словообразование»  (обобщение)  Учитель – Пашаев Арслан Хасанович МКОУ «Покровская СОШ»  </dc:title>
  <dc:creator>AC</dc:creator>
  <cp:lastModifiedBy>Пользователь Windows</cp:lastModifiedBy>
  <cp:revision>5</cp:revision>
  <dcterms:created xsi:type="dcterms:W3CDTF">2024-01-25T05:28:45Z</dcterms:created>
  <dcterms:modified xsi:type="dcterms:W3CDTF">2024-01-25T06:49:28Z</dcterms:modified>
</cp:coreProperties>
</file>