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1" r:id="rId8"/>
    <p:sldId id="267" r:id="rId9"/>
    <p:sldId id="269" r:id="rId10"/>
    <p:sldId id="268" r:id="rId11"/>
    <p:sldId id="260" r:id="rId12"/>
    <p:sldId id="276" r:id="rId13"/>
    <p:sldId id="277" r:id="rId14"/>
    <p:sldId id="264" r:id="rId15"/>
  </p:sldIdLst>
  <p:sldSz cx="18288000" cy="10287000"/>
  <p:notesSz cx="6858000" cy="9144000"/>
  <p:embeddedFontLst>
    <p:embeddedFont>
      <p:font typeface="Roboto Mono Regular" charset="0"/>
      <p:regular r:id="rId16"/>
    </p:embeddedFont>
    <p:embeddedFont>
      <p:font typeface="Roboto Mono Regular Bold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Georgia" pitchFamily="18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29E87"/>
    <a:srgbClr val="EF67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2" autoAdjust="0"/>
  </p:normalViewPr>
  <p:slideViewPr>
    <p:cSldViewPr>
      <p:cViewPr>
        <p:scale>
          <a:sx n="40" d="100"/>
          <a:sy n="40" d="100"/>
        </p:scale>
        <p:origin x="-1116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8.png"/><Relationship Id="rId12" Type="http://schemas.openxmlformats.org/officeDocument/2006/relationships/image" Target="../media/image50.svg"/><Relationship Id="rId2" Type="http://schemas.openxmlformats.org/officeDocument/2006/relationships/image" Target="../media/image11.png"/><Relationship Id="rId16" Type="http://schemas.openxmlformats.org/officeDocument/2006/relationships/image" Target="../media/image54.sv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5" Type="http://schemas.openxmlformats.org/officeDocument/2006/relationships/image" Target="../media/image9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18.png"/><Relationship Id="rId14" Type="http://schemas.openxmlformats.org/officeDocument/2006/relationships/image" Target="../media/image5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6.svg"/><Relationship Id="rId21" Type="http://schemas.openxmlformats.org/officeDocument/2006/relationships/image" Target="../media/image11.png"/><Relationship Id="rId3" Type="http://schemas.openxmlformats.org/officeDocument/2006/relationships/image" Target="../media/image18.svg"/><Relationship Id="rId12" Type="http://schemas.openxmlformats.org/officeDocument/2006/relationships/image" Target="../media/image50.svg"/><Relationship Id="rId25" Type="http://schemas.openxmlformats.org/officeDocument/2006/relationships/image" Target="../media/image2.svg"/><Relationship Id="rId2" Type="http://schemas.openxmlformats.org/officeDocument/2006/relationships/image" Target="../media/image7.png"/><Relationship Id="rId16" Type="http://schemas.openxmlformats.org/officeDocument/2006/relationships/image" Target="../media/image54.sv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19" Type="http://schemas.openxmlformats.org/officeDocument/2006/relationships/image" Target="../media/image9.png"/><Relationship Id="rId2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5" Type="http://schemas.openxmlformats.org/officeDocument/2006/relationships/image" Target="../media/image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8" Type="http://schemas.openxmlformats.org/officeDocument/2006/relationships/image" Target="../media/image56.svg"/><Relationship Id="rId21" Type="http://schemas.openxmlformats.org/officeDocument/2006/relationships/image" Target="../media/image10.png"/><Relationship Id="rId3" Type="http://schemas.openxmlformats.org/officeDocument/2006/relationships/image" Target="../media/image18.svg"/><Relationship Id="rId12" Type="http://schemas.openxmlformats.org/officeDocument/2006/relationships/image" Target="../media/image50.svg"/><Relationship Id="rId25" Type="http://schemas.openxmlformats.org/officeDocument/2006/relationships/image" Target="../media/image2.svg"/><Relationship Id="rId2" Type="http://schemas.openxmlformats.org/officeDocument/2006/relationships/image" Target="../media/image6.png"/><Relationship Id="rId20" Type="http://schemas.openxmlformats.org/officeDocument/2006/relationships/image" Target="../media/image9.png"/><Relationship Id="rId16" Type="http://schemas.openxmlformats.org/officeDocument/2006/relationships/image" Target="../media/image54.svg"/><Relationship Id="rId1" Type="http://schemas.openxmlformats.org/officeDocument/2006/relationships/slideLayout" Target="../slideLayouts/slideLayout7.xml"/><Relationship Id="rId23" Type="http://schemas.openxmlformats.org/officeDocument/2006/relationships/image" Target="../media/image12.png"/><Relationship Id="rId19" Type="http://schemas.openxmlformats.org/officeDocument/2006/relationships/image" Target="../media/image8.png"/><Relationship Id="rId9" Type="http://schemas.openxmlformats.org/officeDocument/2006/relationships/image" Target="../media/image7.png"/><Relationship Id="rId14" Type="http://schemas.openxmlformats.org/officeDocument/2006/relationships/image" Target="../media/image52.svg"/><Relationship Id="rId2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8" Type="http://schemas.openxmlformats.org/officeDocument/2006/relationships/image" Target="../media/image15.png"/><Relationship Id="rId3" Type="http://schemas.openxmlformats.org/officeDocument/2006/relationships/image" Target="../media/image2.svg"/><Relationship Id="rId17" Type="http://schemas.openxmlformats.org/officeDocument/2006/relationships/image" Target="../media/image4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19" Type="http://schemas.openxmlformats.org/officeDocument/2006/relationships/image" Target="../media/image46.sv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16.png"/><Relationship Id="rId27" Type="http://schemas.openxmlformats.org/officeDocument/2006/relationships/image" Target="../media/image5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 rot="-10800000">
            <a:off x="1433554" y="1123950"/>
            <a:ext cx="5939862" cy="929058"/>
            <a:chOff x="0" y="0"/>
            <a:chExt cx="38779425" cy="6065520"/>
          </a:xfrm>
        </p:grpSpPr>
        <p:sp>
          <p:nvSpPr>
            <p:cNvPr id="5" name="Freeform 5"/>
            <p:cNvSpPr/>
            <p:nvPr/>
          </p:nvSpPr>
          <p:spPr>
            <a:xfrm>
              <a:off x="-50800" y="0"/>
              <a:ext cx="38881025" cy="6066790"/>
            </a:xfrm>
            <a:custGeom>
              <a:avLst/>
              <a:gdLst/>
              <a:ahLst/>
              <a:cxnLst/>
              <a:rect l="l" t="t" r="r" b="b"/>
              <a:pathLst>
                <a:path w="38881025" h="6066790">
                  <a:moveTo>
                    <a:pt x="1692910" y="0"/>
                  </a:moveTo>
                  <a:lnTo>
                    <a:pt x="1692910" y="6065520"/>
                  </a:lnTo>
                  <a:cubicBezTo>
                    <a:pt x="1710690" y="6066790"/>
                    <a:pt x="1728470" y="6066790"/>
                    <a:pt x="1746250" y="6066790"/>
                  </a:cubicBezTo>
                  <a:lnTo>
                    <a:pt x="37124615" y="6066790"/>
                  </a:lnTo>
                  <a:lnTo>
                    <a:pt x="37124615" y="0"/>
                  </a:lnTo>
                  <a:lnTo>
                    <a:pt x="1692910" y="0"/>
                  </a:lnTo>
                  <a:close/>
                  <a:moveTo>
                    <a:pt x="37581815" y="0"/>
                  </a:moveTo>
                  <a:lnTo>
                    <a:pt x="37124615" y="0"/>
                  </a:lnTo>
                  <a:lnTo>
                    <a:pt x="37124615" y="6065520"/>
                  </a:lnTo>
                  <a:lnTo>
                    <a:pt x="37134775" y="6065520"/>
                  </a:lnTo>
                  <a:cubicBezTo>
                    <a:pt x="37873915" y="6065520"/>
                    <a:pt x="38522886" y="5462270"/>
                    <a:pt x="38576225" y="4725670"/>
                  </a:cubicBezTo>
                  <a:lnTo>
                    <a:pt x="38826415" y="1338580"/>
                  </a:lnTo>
                  <a:cubicBezTo>
                    <a:pt x="38881025" y="603250"/>
                    <a:pt x="38320954" y="0"/>
                    <a:pt x="37581815" y="0"/>
                  </a:cubicBezTo>
                  <a:close/>
                  <a:moveTo>
                    <a:pt x="1299210" y="0"/>
                  </a:moveTo>
                  <a:cubicBezTo>
                    <a:pt x="560070" y="0"/>
                    <a:pt x="0" y="603250"/>
                    <a:pt x="54610" y="1339850"/>
                  </a:cubicBezTo>
                  <a:lnTo>
                    <a:pt x="304800" y="4726940"/>
                  </a:lnTo>
                  <a:cubicBezTo>
                    <a:pt x="358140" y="5445760"/>
                    <a:pt x="977900" y="6037580"/>
                    <a:pt x="1694180" y="6065520"/>
                  </a:cubicBezTo>
                  <a:lnTo>
                    <a:pt x="1694180" y="0"/>
                  </a:lnTo>
                  <a:lnTo>
                    <a:pt x="1299210" y="0"/>
                  </a:lnTo>
                  <a:close/>
                </a:path>
              </a:pathLst>
            </a:custGeom>
            <a:solidFill>
              <a:srgbClr val="51604D"/>
            </a:solidFill>
          </p:spPr>
        </p:sp>
      </p:grpSp>
      <p:grpSp>
        <p:nvGrpSpPr>
          <p:cNvPr id="2" name="Group 2"/>
          <p:cNvGrpSpPr/>
          <p:nvPr/>
        </p:nvGrpSpPr>
        <p:grpSpPr>
          <a:xfrm>
            <a:off x="569066" y="364958"/>
            <a:ext cx="16956934" cy="9229973"/>
            <a:chOff x="0" y="0"/>
            <a:chExt cx="5490351" cy="317271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90351" cy="3172714"/>
            </a:xfrm>
            <a:custGeom>
              <a:avLst/>
              <a:gdLst/>
              <a:ahLst/>
              <a:cxnLst/>
              <a:rect l="l" t="t" r="r" b="b"/>
              <a:pathLst>
                <a:path w="5490351" h="3172714">
                  <a:moveTo>
                    <a:pt x="5365891" y="3172714"/>
                  </a:moveTo>
                  <a:lnTo>
                    <a:pt x="124460" y="3172714"/>
                  </a:lnTo>
                  <a:cubicBezTo>
                    <a:pt x="55880" y="3172714"/>
                    <a:pt x="0" y="3116834"/>
                    <a:pt x="0" y="304825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365891" y="0"/>
                  </a:lnTo>
                  <a:cubicBezTo>
                    <a:pt x="5434471" y="0"/>
                    <a:pt x="5490351" y="55880"/>
                    <a:pt x="5490351" y="124460"/>
                  </a:cubicBezTo>
                  <a:lnTo>
                    <a:pt x="5490351" y="3048254"/>
                  </a:lnTo>
                  <a:cubicBezTo>
                    <a:pt x="5490351" y="3116834"/>
                    <a:pt x="5434471" y="3172714"/>
                    <a:pt x="5365891" y="3172714"/>
                  </a:cubicBezTo>
                  <a:close/>
                </a:path>
              </a:pathLst>
            </a:custGeom>
            <a:solidFill>
              <a:srgbClr val="51604D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2362200" y="7048500"/>
            <a:ext cx="15555874" cy="2914134"/>
            <a:chOff x="-146851" y="617983"/>
            <a:chExt cx="20741165" cy="4329236"/>
          </a:xfrm>
        </p:grpSpPr>
        <p:grpSp>
          <p:nvGrpSpPr>
            <p:cNvPr id="7" name="Group 7"/>
            <p:cNvGrpSpPr/>
            <p:nvPr/>
          </p:nvGrpSpPr>
          <p:grpSpPr>
            <a:xfrm>
              <a:off x="-146851" y="1368765"/>
              <a:ext cx="20741165" cy="3578454"/>
              <a:chOff x="-38873" y="59883"/>
              <a:chExt cx="5490351" cy="947245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-38873" y="59883"/>
                <a:ext cx="5490351" cy="947245"/>
              </a:xfrm>
              <a:custGeom>
                <a:avLst/>
                <a:gdLst/>
                <a:ahLst/>
                <a:cxnLst/>
                <a:rect l="l" t="t" r="r" b="b"/>
                <a:pathLst>
                  <a:path w="5490351" h="3008794">
                    <a:moveTo>
                      <a:pt x="5365891" y="3008794"/>
                    </a:moveTo>
                    <a:lnTo>
                      <a:pt x="124460" y="3008794"/>
                    </a:lnTo>
                    <a:cubicBezTo>
                      <a:pt x="55880" y="3008794"/>
                      <a:pt x="0" y="2952914"/>
                      <a:pt x="0" y="2884334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365891" y="0"/>
                    </a:lnTo>
                    <a:cubicBezTo>
                      <a:pt x="5434471" y="0"/>
                      <a:pt x="5490351" y="55880"/>
                      <a:pt x="5490351" y="124460"/>
                    </a:cubicBezTo>
                    <a:lnTo>
                      <a:pt x="5490351" y="2884334"/>
                    </a:lnTo>
                    <a:cubicBezTo>
                      <a:pt x="5490351" y="2952914"/>
                      <a:pt x="5434471" y="3008794"/>
                      <a:pt x="5365891" y="3008794"/>
                    </a:cubicBezTo>
                    <a:close/>
                  </a:path>
                </a:pathLst>
              </a:custGeom>
              <a:solidFill>
                <a:srgbClr val="F89D2F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10800000">
              <a:off x="10674843" y="617983"/>
              <a:ext cx="8903486" cy="1397513"/>
              <a:chOff x="-42289" y="-2736041"/>
              <a:chExt cx="38881023" cy="6102862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2289" y="-2736041"/>
                <a:ext cx="38881023" cy="6102862"/>
              </a:xfrm>
              <a:custGeom>
                <a:avLst/>
                <a:gdLst/>
                <a:ahLst/>
                <a:cxnLst/>
                <a:rect l="l" t="t" r="r" b="b"/>
                <a:pathLst>
                  <a:path w="38881025" h="6066790">
                    <a:moveTo>
                      <a:pt x="1692910" y="0"/>
                    </a:moveTo>
                    <a:lnTo>
                      <a:pt x="1692910" y="6065520"/>
                    </a:lnTo>
                    <a:cubicBezTo>
                      <a:pt x="1710690" y="6066790"/>
                      <a:pt x="1728470" y="6066790"/>
                      <a:pt x="1746250" y="6066790"/>
                    </a:cubicBezTo>
                    <a:lnTo>
                      <a:pt x="37124615" y="6066790"/>
                    </a:lnTo>
                    <a:lnTo>
                      <a:pt x="37124615" y="0"/>
                    </a:lnTo>
                    <a:lnTo>
                      <a:pt x="1692910" y="0"/>
                    </a:lnTo>
                    <a:close/>
                    <a:moveTo>
                      <a:pt x="37581815" y="0"/>
                    </a:moveTo>
                    <a:lnTo>
                      <a:pt x="37124615" y="0"/>
                    </a:lnTo>
                    <a:lnTo>
                      <a:pt x="37124615" y="6065520"/>
                    </a:lnTo>
                    <a:lnTo>
                      <a:pt x="37134775" y="6065520"/>
                    </a:lnTo>
                    <a:cubicBezTo>
                      <a:pt x="37873915" y="6065520"/>
                      <a:pt x="38522886" y="5462270"/>
                      <a:pt x="38576225" y="4725670"/>
                    </a:cubicBezTo>
                    <a:lnTo>
                      <a:pt x="38826415" y="1338580"/>
                    </a:lnTo>
                    <a:cubicBezTo>
                      <a:pt x="38881025" y="603250"/>
                      <a:pt x="38320954" y="0"/>
                      <a:pt x="37581815" y="0"/>
                    </a:cubicBezTo>
                    <a:close/>
                    <a:moveTo>
                      <a:pt x="1299210" y="0"/>
                    </a:moveTo>
                    <a:cubicBezTo>
                      <a:pt x="560070" y="0"/>
                      <a:pt x="0" y="603250"/>
                      <a:pt x="54610" y="1339850"/>
                    </a:cubicBezTo>
                    <a:lnTo>
                      <a:pt x="304800" y="4726940"/>
                    </a:lnTo>
                    <a:cubicBezTo>
                      <a:pt x="358140" y="5445760"/>
                      <a:pt x="977900" y="6037580"/>
                      <a:pt x="1694180" y="6065520"/>
                    </a:cubicBezTo>
                    <a:lnTo>
                      <a:pt x="1694180" y="0"/>
                    </a:lnTo>
                    <a:lnTo>
                      <a:pt x="1299210" y="0"/>
                    </a:lnTo>
                    <a:close/>
                  </a:path>
                </a:pathLst>
              </a:custGeom>
              <a:solidFill>
                <a:srgbClr val="F89D2F"/>
              </a:solidFill>
            </p:spPr>
          </p:sp>
        </p:grpSp>
      </p:grpSp>
      <p:sp>
        <p:nvSpPr>
          <p:cNvPr id="11" name="AutoShape 11"/>
          <p:cNvSpPr/>
          <p:nvPr/>
        </p:nvSpPr>
        <p:spPr>
          <a:xfrm>
            <a:off x="3675285" y="6759880"/>
            <a:ext cx="10892290" cy="0"/>
          </a:xfrm>
          <a:prstGeom prst="line">
            <a:avLst/>
          </a:prstGeom>
          <a:ln w="19050" cap="rnd">
            <a:solidFill>
              <a:srgbClr val="FFFBEC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2" name="AutoShape 12"/>
          <p:cNvSpPr/>
          <p:nvPr/>
        </p:nvSpPr>
        <p:spPr>
          <a:xfrm>
            <a:off x="3675285" y="3543300"/>
            <a:ext cx="10892290" cy="0"/>
          </a:xfrm>
          <a:prstGeom prst="line">
            <a:avLst/>
          </a:prstGeom>
          <a:ln w="19050" cap="rnd">
            <a:solidFill>
              <a:srgbClr val="FFFBEC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TextBox 13"/>
          <p:cNvSpPr txBox="1"/>
          <p:nvPr/>
        </p:nvSpPr>
        <p:spPr>
          <a:xfrm>
            <a:off x="2078668" y="3594949"/>
            <a:ext cx="14085523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9600" b="1" dirty="0" err="1" smtClean="0">
                <a:solidFill>
                  <a:srgbClr val="FFFBEC"/>
                </a:solidFill>
                <a:latin typeface="Roboto Mono Regular"/>
              </a:rPr>
              <a:t>Сказкотерапия</a:t>
            </a:r>
            <a:endParaRPr lang="en-US" sz="9600" b="1" dirty="0">
              <a:solidFill>
                <a:srgbClr val="FFFBEC"/>
              </a:solidFill>
              <a:latin typeface="Roboto Mono Regular"/>
            </a:endParaRP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1332594">
            <a:off x="818611" y="7360710"/>
            <a:ext cx="3362963" cy="3186408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4616916" y="8295844"/>
            <a:ext cx="12909084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4200"/>
              </a:lnSpc>
            </a:pPr>
            <a:r>
              <a:rPr lang="ru-RU" sz="3600" dirty="0" smtClean="0">
                <a:solidFill>
                  <a:srgbClr val="FFFBEC"/>
                </a:solidFill>
                <a:latin typeface="Roboto Mono Regular Bold"/>
              </a:rPr>
              <a:t>Хусаинова Алсу </a:t>
            </a:r>
            <a:r>
              <a:rPr lang="ru-RU" sz="3600" dirty="0" err="1" smtClean="0">
                <a:solidFill>
                  <a:srgbClr val="FFFBEC"/>
                </a:solidFill>
                <a:latin typeface="Roboto Mono Regular Bold"/>
              </a:rPr>
              <a:t>Таштимировна</a:t>
            </a:r>
            <a:r>
              <a:rPr lang="ru-RU" sz="3600" dirty="0" smtClean="0">
                <a:solidFill>
                  <a:srgbClr val="FFFBEC"/>
                </a:solidFill>
                <a:latin typeface="Roboto Mono Regular Bold"/>
              </a:rPr>
              <a:t>, педагог-психолог </a:t>
            </a:r>
          </a:p>
          <a:p>
            <a:pPr algn="r">
              <a:lnSpc>
                <a:spcPts val="4200"/>
              </a:lnSpc>
            </a:pPr>
            <a:r>
              <a:rPr lang="ru-RU" sz="3600" dirty="0" smtClean="0">
                <a:solidFill>
                  <a:srgbClr val="FFFBEC"/>
                </a:solidFill>
                <a:latin typeface="Roboto Mono Regular Bold"/>
              </a:rPr>
              <a:t>МОУ Школа </a:t>
            </a:r>
            <a:r>
              <a:rPr lang="ru-RU" sz="3600" dirty="0" err="1" smtClean="0">
                <a:solidFill>
                  <a:srgbClr val="FFFBEC"/>
                </a:solidFill>
                <a:latin typeface="Roboto Mono Regular Bold"/>
              </a:rPr>
              <a:t>с.Аксарка</a:t>
            </a:r>
            <a:endParaRPr lang="en-US" sz="3600" dirty="0">
              <a:solidFill>
                <a:srgbClr val="FFFBEC"/>
              </a:solidFill>
              <a:latin typeface="Roboto Mono Regular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431820" y="644834"/>
            <a:ext cx="15109627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ru-RU" sz="3000" dirty="0" smtClean="0">
                <a:solidFill>
                  <a:srgbClr val="FFFBEC"/>
                </a:solidFill>
                <a:latin typeface="Roboto Mono Regular Bold"/>
              </a:rPr>
              <a:t>Ямало-Ненецкий автономный округ</a:t>
            </a:r>
          </a:p>
          <a:p>
            <a:pPr algn="ctr">
              <a:lnSpc>
                <a:spcPts val="4200"/>
              </a:lnSpc>
            </a:pPr>
            <a:r>
              <a:rPr lang="ru-RU" sz="3000" dirty="0" smtClean="0">
                <a:solidFill>
                  <a:srgbClr val="FFFBEC"/>
                </a:solidFill>
                <a:latin typeface="Roboto Mono Regular Bold"/>
              </a:rPr>
              <a:t>Приуральский район, </a:t>
            </a:r>
            <a:r>
              <a:rPr lang="ru-RU" sz="3000" dirty="0" err="1" smtClean="0">
                <a:solidFill>
                  <a:srgbClr val="FFFBEC"/>
                </a:solidFill>
                <a:latin typeface="Roboto Mono Regular Bold"/>
              </a:rPr>
              <a:t>с.Аксарка</a:t>
            </a:r>
            <a:endParaRPr lang="ru-RU" sz="3000" dirty="0" smtClean="0">
              <a:solidFill>
                <a:srgbClr val="FFFBEC"/>
              </a:solidFill>
              <a:latin typeface="Roboto Mono Regular Bold"/>
            </a:endParaRPr>
          </a:p>
          <a:p>
            <a:pPr algn="ctr">
              <a:lnSpc>
                <a:spcPts val="4200"/>
              </a:lnSpc>
            </a:pPr>
            <a:r>
              <a:rPr lang="ru-RU" sz="3000" dirty="0" smtClean="0">
                <a:solidFill>
                  <a:srgbClr val="FFFBEC"/>
                </a:solidFill>
                <a:latin typeface="Roboto Mono Regular Bold"/>
              </a:rPr>
              <a:t>Муниципальное </a:t>
            </a:r>
            <a:r>
              <a:rPr lang="ru-RU" sz="3000" dirty="0">
                <a:solidFill>
                  <a:srgbClr val="FFFBEC"/>
                </a:solidFill>
                <a:latin typeface="Roboto Mono Regular Bold"/>
              </a:rPr>
              <a:t>общеобразовательное </a:t>
            </a:r>
            <a:r>
              <a:rPr lang="ru-RU" sz="3000" dirty="0" smtClean="0">
                <a:solidFill>
                  <a:srgbClr val="FFFBEC"/>
                </a:solidFill>
                <a:latin typeface="Roboto Mono Regular Bold"/>
              </a:rPr>
              <a:t>учреждение</a:t>
            </a:r>
            <a:endParaRPr lang="ru-RU" sz="3000" dirty="0">
              <a:solidFill>
                <a:srgbClr val="FFFBEC"/>
              </a:solidFill>
              <a:latin typeface="Roboto Mono Regular Bold"/>
            </a:endParaRPr>
          </a:p>
          <a:p>
            <a:pPr algn="ctr">
              <a:lnSpc>
                <a:spcPts val="4200"/>
              </a:lnSpc>
            </a:pPr>
            <a:r>
              <a:rPr lang="ru-RU" sz="3000" dirty="0">
                <a:solidFill>
                  <a:srgbClr val="FFFBEC"/>
                </a:solidFill>
                <a:latin typeface="Roboto Mono Regular Bold"/>
              </a:rPr>
              <a:t> Школа </a:t>
            </a:r>
            <a:r>
              <a:rPr lang="ru-RU" sz="3000" dirty="0" err="1">
                <a:solidFill>
                  <a:srgbClr val="FFFBEC"/>
                </a:solidFill>
                <a:latin typeface="Roboto Mono Regular Bold"/>
              </a:rPr>
              <a:t>с.Аксарка</a:t>
            </a:r>
            <a:endParaRPr lang="en-US" sz="3000" dirty="0">
              <a:solidFill>
                <a:srgbClr val="FFFBEC"/>
              </a:solidFill>
              <a:latin typeface="Roboto Mono Regular Bold"/>
            </a:endParaRPr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817225">
            <a:off x="16592269" y="472636"/>
            <a:ext cx="508987" cy="799837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"/>
          <p:cNvSpPr/>
          <p:nvPr/>
        </p:nvSpPr>
        <p:spPr>
          <a:xfrm rot="158423">
            <a:off x="208917" y="-552649"/>
            <a:ext cx="18329210" cy="11106618"/>
          </a:xfrm>
          <a:prstGeom prst="rect">
            <a:avLst/>
          </a:prstGeom>
          <a:solidFill>
            <a:srgbClr val="8A663F"/>
          </a:solidFill>
        </p:spPr>
      </p:sp>
      <p:sp>
        <p:nvSpPr>
          <p:cNvPr id="27" name="AutoShape 3"/>
          <p:cNvSpPr/>
          <p:nvPr/>
        </p:nvSpPr>
        <p:spPr>
          <a:xfrm>
            <a:off x="-37177" y="-266700"/>
            <a:ext cx="12608541" cy="10553700"/>
          </a:xfrm>
          <a:prstGeom prst="rect">
            <a:avLst/>
          </a:prstGeom>
          <a:solidFill>
            <a:srgbClr val="D25525"/>
          </a:solidFill>
        </p:spPr>
      </p:sp>
      <p:sp>
        <p:nvSpPr>
          <p:cNvPr id="2" name="AutoShape 2"/>
          <p:cNvSpPr/>
          <p:nvPr/>
        </p:nvSpPr>
        <p:spPr>
          <a:xfrm>
            <a:off x="1028700" y="172930"/>
            <a:ext cx="16230600" cy="9941144"/>
          </a:xfrm>
          <a:prstGeom prst="rect">
            <a:avLst/>
          </a:prstGeom>
          <a:solidFill>
            <a:srgbClr val="FFFBEC"/>
          </a:solidFill>
        </p:spPr>
      </p:sp>
      <p:sp>
        <p:nvSpPr>
          <p:cNvPr id="4" name="AutoShape 4"/>
          <p:cNvSpPr/>
          <p:nvPr/>
        </p:nvSpPr>
        <p:spPr>
          <a:xfrm>
            <a:off x="1028700" y="811786"/>
            <a:ext cx="16230600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28700" y="967929"/>
            <a:ext cx="16230600" cy="0"/>
          </a:xfrm>
          <a:prstGeom prst="line">
            <a:avLst/>
          </a:prstGeom>
          <a:ln w="19050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-37178" y="8331956"/>
            <a:ext cx="2131756" cy="1852691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5892595" y="1672606"/>
            <a:ext cx="6417674" cy="0"/>
          </a:xfrm>
          <a:prstGeom prst="line">
            <a:avLst/>
          </a:prstGeom>
          <a:ln w="95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TextBox 8"/>
          <p:cNvSpPr txBox="1"/>
          <p:nvPr/>
        </p:nvSpPr>
        <p:spPr>
          <a:xfrm>
            <a:off x="5654996" y="2725148"/>
            <a:ext cx="5658828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8"/>
              </a:lnSpc>
            </a:pPr>
            <a:endParaRPr lang="ru-RU" sz="2500" dirty="0">
              <a:solidFill>
                <a:srgbClr val="000000"/>
              </a:solidFill>
              <a:latin typeface="Roboto Mono Regular"/>
            </a:endParaRPr>
          </a:p>
          <a:p>
            <a:pPr algn="ctr">
              <a:lnSpc>
                <a:spcPts val="3248"/>
              </a:lnSpc>
            </a:pPr>
            <a:r>
              <a:rPr lang="ru-RU" sz="3200" dirty="0" smtClean="0">
                <a:solidFill>
                  <a:srgbClr val="000000"/>
                </a:solidFill>
                <a:latin typeface="Roboto Mono Regular"/>
              </a:rPr>
              <a:t>Художественные сказки</a:t>
            </a:r>
            <a:endParaRPr lang="en-US" sz="5400" dirty="0">
              <a:solidFill>
                <a:srgbClr val="000000"/>
              </a:solidFill>
              <a:latin typeface="Roboto Mono Regular Bold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>
            <a:off x="12032" y="5781070"/>
            <a:ext cx="8946934" cy="342912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2310269" y="1889461"/>
            <a:ext cx="3310731" cy="4259795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1" cstate="print">
            <a:alphaModFix amt="40000"/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5420582" y="1754669"/>
            <a:ext cx="6127656" cy="2962032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2310269" y="3405688"/>
            <a:ext cx="3246520" cy="16982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latin typeface="Roboto Mono Regular" panose="020B0604020202020204" charset="0"/>
                <a:ea typeface="Roboto Mono Regular" panose="020B0604020202020204" charset="0"/>
              </a:rPr>
              <a:t>Дидактические сказки </a:t>
            </a:r>
            <a:endParaRPr lang="ru-RU" sz="3200" dirty="0">
              <a:solidFill>
                <a:srgbClr val="000000"/>
              </a:solidFill>
              <a:latin typeface="Roboto Mono Regular" panose="020B0604020202020204" charset="0"/>
              <a:ea typeface="Roboto Mono Regular" panose="020B0604020202020204" charset="0"/>
            </a:endParaRPr>
          </a:p>
          <a:p>
            <a:pPr algn="ctr"/>
            <a:endParaRPr lang="ru-RU" sz="4300" dirty="0">
              <a:solidFill>
                <a:srgbClr val="000000"/>
              </a:solidFill>
              <a:latin typeface="Roboto Mono Regular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196788" y="920132"/>
            <a:ext cx="6773224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 algn="ctr">
              <a:lnSpc>
                <a:spcPts val="6000"/>
              </a:lnSpc>
              <a:spcBef>
                <a:spcPct val="0"/>
              </a:spcBef>
            </a:pPr>
            <a:r>
              <a:rPr lang="ru-RU" sz="5000" dirty="0" smtClean="0">
                <a:solidFill>
                  <a:srgbClr val="000000"/>
                </a:solidFill>
                <a:latin typeface="Roboto Mono Regular Bold"/>
              </a:rPr>
              <a:t>Виды сказок</a:t>
            </a:r>
            <a:endParaRPr lang="en-US" sz="5000" dirty="0">
              <a:solidFill>
                <a:srgbClr val="000000"/>
              </a:solidFill>
              <a:latin typeface="Roboto Mono Regular Bold"/>
            </a:endParaRP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 rot="783212" flipH="1">
            <a:off x="7796445" y="4958924"/>
            <a:ext cx="4742222" cy="258079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1692775" y="6836652"/>
            <a:ext cx="5873490" cy="630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461"/>
              </a:lnSpc>
            </a:pPr>
            <a:r>
              <a:rPr lang="ru-RU" sz="3200" dirty="0" smtClean="0">
                <a:solidFill>
                  <a:srgbClr val="000000"/>
                </a:solidFill>
                <a:latin typeface="Roboto Mono Regular" panose="020B0604020202020204" charset="0"/>
                <a:ea typeface="Roboto Mono Regular" panose="020B0604020202020204" charset="0"/>
              </a:rPr>
              <a:t>Медиативные сказки</a:t>
            </a:r>
            <a:endParaRPr lang="en-US" sz="3200" dirty="0">
              <a:solidFill>
                <a:srgbClr val="000000"/>
              </a:solidFill>
              <a:latin typeface="Roboto Mono Regular" panose="020B0604020202020204" charset="0"/>
              <a:ea typeface="Roboto Mono Regular" panose="020B0604020202020204" charset="0"/>
            </a:endParaRP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 rot="10297617">
            <a:off x="12158082" y="7019677"/>
            <a:ext cx="4277032" cy="2736233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2571364" y="7977425"/>
            <a:ext cx="3450468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8"/>
              </a:lnSpc>
            </a:pPr>
            <a:r>
              <a:rPr lang="ru-RU" sz="3200" dirty="0" smtClean="0">
                <a:solidFill>
                  <a:srgbClr val="000000"/>
                </a:solidFill>
                <a:latin typeface="Roboto Mono Regular" panose="020B0604020202020204" charset="0"/>
                <a:ea typeface="Roboto Mono Regular" panose="020B0604020202020204" charset="0"/>
              </a:rPr>
              <a:t>Психотерапевтические сказки</a:t>
            </a:r>
            <a:endParaRPr lang="en-US" sz="3200" dirty="0">
              <a:solidFill>
                <a:srgbClr val="000000"/>
              </a:solidFill>
              <a:latin typeface="Roboto Mono Regular" panose="020B0604020202020204" charset="0"/>
              <a:ea typeface="Roboto Mono Regular" panose="020B0604020202020204" charset="0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247966" y="5682490"/>
            <a:ext cx="3450468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48"/>
              </a:lnSpc>
            </a:pPr>
            <a:r>
              <a:rPr lang="ru-RU" sz="3200" dirty="0" err="1" smtClean="0">
                <a:latin typeface="Roboto Mono Regular" panose="020B0604020202020204" charset="0"/>
                <a:ea typeface="Roboto Mono Regular" panose="020B0604020202020204" charset="0"/>
              </a:rPr>
              <a:t>Психокоррекционные</a:t>
            </a:r>
            <a:r>
              <a:rPr lang="ru-RU" sz="3200" dirty="0" smtClean="0">
                <a:latin typeface="Roboto Mono Regular" panose="020B0604020202020204" charset="0"/>
                <a:ea typeface="Roboto Mono Regular" panose="020B0604020202020204" charset="0"/>
              </a:rPr>
              <a:t> сказки</a:t>
            </a:r>
            <a:endParaRPr lang="en-US" sz="3200" dirty="0">
              <a:latin typeface="Roboto Mono Regular" panose="020B0604020202020204" charset="0"/>
              <a:ea typeface="Roboto Mono Regular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6771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55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2625083" y="149425"/>
            <a:ext cx="12005317" cy="8720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810"/>
              </a:lnSpc>
            </a:pPr>
            <a:r>
              <a:rPr lang="ru-RU" sz="4800" dirty="0" smtClean="0">
                <a:solidFill>
                  <a:schemeClr val="bg1"/>
                </a:solidFill>
                <a:latin typeface="Roboto Mono Regular Bold"/>
              </a:rPr>
              <a:t>Схема составления сказки</a:t>
            </a:r>
            <a:endParaRPr lang="en-US" sz="4800" dirty="0">
              <a:solidFill>
                <a:schemeClr val="bg1"/>
              </a:solidFill>
              <a:latin typeface="Roboto Mono Regular Bold"/>
            </a:endParaRPr>
          </a:p>
        </p:txBody>
      </p:sp>
      <p:pic>
        <p:nvPicPr>
          <p:cNvPr id="25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493327" y="7890529"/>
            <a:ext cx="2131756" cy="18526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8243" y="1003411"/>
            <a:ext cx="12268200" cy="921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8"/>
          <p:cNvGrpSpPr/>
          <p:nvPr/>
        </p:nvGrpSpPr>
        <p:grpSpPr>
          <a:xfrm>
            <a:off x="228594" y="45352"/>
            <a:ext cx="17852819" cy="4631972"/>
            <a:chOff x="0" y="0"/>
            <a:chExt cx="6796050" cy="119345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1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25" name="Group 7"/>
          <p:cNvGrpSpPr/>
          <p:nvPr/>
        </p:nvGrpSpPr>
        <p:grpSpPr>
          <a:xfrm>
            <a:off x="493326" y="587774"/>
            <a:ext cx="17337473" cy="9467482"/>
            <a:chOff x="0" y="0"/>
            <a:chExt cx="20741165" cy="12623309"/>
          </a:xfrm>
          <a:noFill/>
        </p:grpSpPr>
        <p:grpSp>
          <p:nvGrpSpPr>
            <p:cNvPr id="26" name="Group 8"/>
            <p:cNvGrpSpPr/>
            <p:nvPr/>
          </p:nvGrpSpPr>
          <p:grpSpPr>
            <a:xfrm>
              <a:off x="0" y="1256841"/>
              <a:ext cx="20741165" cy="11366468"/>
              <a:chOff x="0" y="0"/>
              <a:chExt cx="5490351" cy="3008794"/>
            </a:xfrm>
            <a:grpFill/>
          </p:grpSpPr>
          <p:sp>
            <p:nvSpPr>
              <p:cNvPr id="29" name="Freeform 9"/>
              <p:cNvSpPr/>
              <p:nvPr/>
            </p:nvSpPr>
            <p:spPr>
              <a:xfrm>
                <a:off x="0" y="0"/>
                <a:ext cx="5490351" cy="3008794"/>
              </a:xfrm>
              <a:custGeom>
                <a:avLst/>
                <a:gdLst/>
                <a:ahLst/>
                <a:cxnLst/>
                <a:rect l="l" t="t" r="r" b="b"/>
                <a:pathLst>
                  <a:path w="5490351" h="3008794">
                    <a:moveTo>
                      <a:pt x="5365891" y="3008794"/>
                    </a:moveTo>
                    <a:lnTo>
                      <a:pt x="124460" y="3008794"/>
                    </a:lnTo>
                    <a:cubicBezTo>
                      <a:pt x="55880" y="3008794"/>
                      <a:pt x="0" y="2952914"/>
                      <a:pt x="0" y="2884334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365891" y="0"/>
                    </a:lnTo>
                    <a:cubicBezTo>
                      <a:pt x="5434471" y="0"/>
                      <a:pt x="5490351" y="55880"/>
                      <a:pt x="5490351" y="124460"/>
                    </a:cubicBezTo>
                    <a:lnTo>
                      <a:pt x="5490351" y="2884334"/>
                    </a:lnTo>
                    <a:cubicBezTo>
                      <a:pt x="5490351" y="2952914"/>
                      <a:pt x="5434471" y="3008794"/>
                      <a:pt x="5365891" y="3008794"/>
                    </a:cubicBezTo>
                    <a:close/>
                  </a:path>
                </a:pathLst>
              </a:custGeom>
              <a:grpFill/>
            </p:spPr>
          </p:sp>
        </p:grpSp>
        <p:grpSp>
          <p:nvGrpSpPr>
            <p:cNvPr id="27" name="Group 10"/>
            <p:cNvGrpSpPr/>
            <p:nvPr/>
          </p:nvGrpSpPr>
          <p:grpSpPr>
            <a:xfrm rot="-10800000">
              <a:off x="1183022" y="0"/>
              <a:ext cx="8880221" cy="1388962"/>
              <a:chOff x="0" y="0"/>
              <a:chExt cx="38779425" cy="6065520"/>
            </a:xfrm>
            <a:grpFill/>
          </p:grpSpPr>
          <p:sp>
            <p:nvSpPr>
              <p:cNvPr id="28" name="Freeform 11"/>
              <p:cNvSpPr/>
              <p:nvPr/>
            </p:nvSpPr>
            <p:spPr>
              <a:xfrm>
                <a:off x="-50800" y="0"/>
                <a:ext cx="38881025" cy="6066790"/>
              </a:xfrm>
              <a:custGeom>
                <a:avLst/>
                <a:gdLst/>
                <a:ahLst/>
                <a:cxnLst/>
                <a:rect l="l" t="t" r="r" b="b"/>
                <a:pathLst>
                  <a:path w="38881025" h="6066790">
                    <a:moveTo>
                      <a:pt x="1692910" y="0"/>
                    </a:moveTo>
                    <a:lnTo>
                      <a:pt x="1692910" y="6065520"/>
                    </a:lnTo>
                    <a:cubicBezTo>
                      <a:pt x="1710690" y="6066790"/>
                      <a:pt x="1728470" y="6066790"/>
                      <a:pt x="1746250" y="6066790"/>
                    </a:cubicBezTo>
                    <a:lnTo>
                      <a:pt x="37124615" y="6066790"/>
                    </a:lnTo>
                    <a:lnTo>
                      <a:pt x="37124615" y="0"/>
                    </a:lnTo>
                    <a:lnTo>
                      <a:pt x="1692910" y="0"/>
                    </a:lnTo>
                    <a:close/>
                    <a:moveTo>
                      <a:pt x="37581815" y="0"/>
                    </a:moveTo>
                    <a:lnTo>
                      <a:pt x="37124615" y="0"/>
                    </a:lnTo>
                    <a:lnTo>
                      <a:pt x="37124615" y="6065520"/>
                    </a:lnTo>
                    <a:lnTo>
                      <a:pt x="37134775" y="6065520"/>
                    </a:lnTo>
                    <a:cubicBezTo>
                      <a:pt x="37873915" y="6065520"/>
                      <a:pt x="38522886" y="5462270"/>
                      <a:pt x="38576225" y="4725670"/>
                    </a:cubicBezTo>
                    <a:lnTo>
                      <a:pt x="38826415" y="1338580"/>
                    </a:lnTo>
                    <a:cubicBezTo>
                      <a:pt x="38881025" y="603250"/>
                      <a:pt x="38320954" y="0"/>
                      <a:pt x="37581815" y="0"/>
                    </a:cubicBezTo>
                    <a:close/>
                    <a:moveTo>
                      <a:pt x="1299210" y="0"/>
                    </a:moveTo>
                    <a:cubicBezTo>
                      <a:pt x="560070" y="0"/>
                      <a:pt x="0" y="603250"/>
                      <a:pt x="54610" y="1339850"/>
                    </a:cubicBezTo>
                    <a:lnTo>
                      <a:pt x="304800" y="4726940"/>
                    </a:lnTo>
                    <a:cubicBezTo>
                      <a:pt x="358140" y="5445760"/>
                      <a:pt x="977900" y="6037580"/>
                      <a:pt x="1694180" y="6065520"/>
                    </a:cubicBezTo>
                    <a:lnTo>
                      <a:pt x="1694180" y="0"/>
                    </a:lnTo>
                    <a:lnTo>
                      <a:pt x="1299210" y="0"/>
                    </a:lnTo>
                    <a:close/>
                  </a:path>
                </a:pathLst>
              </a:custGeom>
              <a:grpFill/>
            </p:spPr>
          </p:sp>
        </p:grpSp>
      </p:grpSp>
      <p:pic>
        <p:nvPicPr>
          <p:cNvPr id="18" name="Picture 24"/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10800000">
            <a:off x="228594" y="2659998"/>
            <a:ext cx="6677263" cy="3867108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 rot="10297617">
            <a:off x="11282754" y="2073913"/>
            <a:ext cx="6299007" cy="3041820"/>
          </a:xfrm>
          <a:prstGeom prst="rect">
            <a:avLst/>
          </a:prstGeom>
        </p:spPr>
      </p:pic>
      <p:pic>
        <p:nvPicPr>
          <p:cNvPr id="22" name="Picture 13"/>
          <p:cNvPicPr>
            <a:picLocks noChangeAspect="1"/>
          </p:cNvPicPr>
          <p:nvPr/>
        </p:nvPicPr>
        <p:blipFill>
          <a:blip r:embed="rId20" cstate="print">
            <a:alphaModFix amt="40000"/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6905857" y="5311237"/>
            <a:ext cx="6494213" cy="3493133"/>
          </a:xfrm>
          <a:prstGeom prst="rect">
            <a:avLst/>
          </a:prstGeom>
        </p:spPr>
      </p:pic>
      <p:pic>
        <p:nvPicPr>
          <p:cNvPr id="23" name="Picture 2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493327" y="7890529"/>
            <a:ext cx="2131756" cy="1852690"/>
          </a:xfrm>
          <a:prstGeom prst="rect">
            <a:avLst/>
          </a:prstGeom>
        </p:spPr>
      </p:pic>
      <p:pic>
        <p:nvPicPr>
          <p:cNvPr id="24" name="Picture 2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25"/>
              </a:ext>
            </a:extLst>
          </a:blip>
          <a:srcRect/>
          <a:stretch>
            <a:fillRect/>
          </a:stretch>
        </p:blipFill>
        <p:spPr>
          <a:xfrm>
            <a:off x="15853522" y="8131381"/>
            <a:ext cx="2434478" cy="215561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2" name="TextBox 43"/>
          <p:cNvSpPr txBox="1"/>
          <p:nvPr/>
        </p:nvSpPr>
        <p:spPr>
          <a:xfrm>
            <a:off x="641864" y="184303"/>
            <a:ext cx="55655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32"/>
              </a:lnSpc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Muli Black Bold"/>
              </a:rPr>
              <a:t>Разделение на команды</a:t>
            </a:r>
            <a:endParaRPr lang="en-US" sz="6000" dirty="0">
              <a:solidFill>
                <a:schemeClr val="accent6">
                  <a:lumMod val="50000"/>
                </a:schemeClr>
              </a:solidFill>
              <a:latin typeface="Muli Black Bold"/>
            </a:endParaRPr>
          </a:p>
        </p:txBody>
      </p:sp>
      <p:sp>
        <p:nvSpPr>
          <p:cNvPr id="33" name="TextBox 12"/>
          <p:cNvSpPr txBox="1"/>
          <p:nvPr/>
        </p:nvSpPr>
        <p:spPr>
          <a:xfrm>
            <a:off x="1313897" y="3333250"/>
            <a:ext cx="3879787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Muli Black Bold"/>
              </a:rPr>
              <a:t>1 команда </a:t>
            </a:r>
            <a:r>
              <a:rPr lang="ru-RU" sz="3600" dirty="0" err="1" smtClean="0">
                <a:solidFill>
                  <a:srgbClr val="000000"/>
                </a:solidFill>
                <a:latin typeface="Muli Black Bold"/>
              </a:rPr>
              <a:t>Инсценирование</a:t>
            </a:r>
            <a:r>
              <a:rPr lang="ru-RU" sz="3600" dirty="0" smtClean="0">
                <a:solidFill>
                  <a:srgbClr val="000000"/>
                </a:solidFill>
                <a:latin typeface="Muli Black Bold"/>
              </a:rPr>
              <a:t> сказки «Курочка ряба»</a:t>
            </a:r>
            <a:endParaRPr lang="en-US" sz="36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5" name="TextBox 12"/>
          <p:cNvSpPr txBox="1"/>
          <p:nvPr/>
        </p:nvSpPr>
        <p:spPr>
          <a:xfrm>
            <a:off x="8458200" y="6108076"/>
            <a:ext cx="38100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Muli Black Bold"/>
              </a:rPr>
              <a:t>2 команда Сочинение сказки </a:t>
            </a:r>
            <a:endParaRPr lang="en-US" sz="48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6" name="TextBox 12"/>
          <p:cNvSpPr txBox="1"/>
          <p:nvPr/>
        </p:nvSpPr>
        <p:spPr>
          <a:xfrm>
            <a:off x="12527257" y="2461333"/>
            <a:ext cx="38100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Muli Black Bold"/>
              </a:rPr>
              <a:t>3 команда</a:t>
            </a:r>
          </a:p>
          <a:p>
            <a:pPr algn="ctr"/>
            <a:r>
              <a:rPr lang="ru-RU" sz="3600" dirty="0" smtClean="0">
                <a:solidFill>
                  <a:srgbClr val="000000"/>
                </a:solidFill>
                <a:latin typeface="Muli Black Bold"/>
              </a:rPr>
              <a:t>Придумывание продолжения сказки</a:t>
            </a:r>
          </a:p>
        </p:txBody>
      </p:sp>
    </p:spTree>
    <p:extLst>
      <p:ext uri="{BB962C8B-B14F-4D97-AF65-F5344CB8AC3E}">
        <p14:creationId xmlns:p14="http://schemas.microsoft.com/office/powerpoint/2010/main" xmlns="" val="498004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22"/>
          <p:cNvGrpSpPr/>
          <p:nvPr/>
        </p:nvGrpSpPr>
        <p:grpSpPr>
          <a:xfrm>
            <a:off x="8164923" y="7564007"/>
            <a:ext cx="10090993" cy="1503729"/>
            <a:chOff x="2666029" y="193374"/>
            <a:chExt cx="3530906" cy="731155"/>
          </a:xfrm>
          <a:solidFill>
            <a:schemeClr val="accent3">
              <a:lumMod val="75000"/>
            </a:schemeClr>
          </a:solidFill>
        </p:grpSpPr>
        <p:sp>
          <p:nvSpPr>
            <p:cNvPr id="45" name="Freeform 23"/>
            <p:cNvSpPr/>
            <p:nvPr/>
          </p:nvSpPr>
          <p:spPr>
            <a:xfrm>
              <a:off x="2666029" y="193374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0" name="Group 8"/>
          <p:cNvGrpSpPr/>
          <p:nvPr/>
        </p:nvGrpSpPr>
        <p:grpSpPr>
          <a:xfrm>
            <a:off x="235652" y="266700"/>
            <a:ext cx="17852819" cy="4631972"/>
            <a:chOff x="0" y="0"/>
            <a:chExt cx="6796050" cy="119345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1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42" name="Group 22"/>
          <p:cNvGrpSpPr/>
          <p:nvPr/>
        </p:nvGrpSpPr>
        <p:grpSpPr>
          <a:xfrm>
            <a:off x="3028060" y="3496661"/>
            <a:ext cx="10090993" cy="1503729"/>
            <a:chOff x="2666029" y="193374"/>
            <a:chExt cx="3530906" cy="731155"/>
          </a:xfrm>
          <a:solidFill>
            <a:schemeClr val="accent3">
              <a:lumMod val="75000"/>
            </a:schemeClr>
          </a:solidFill>
        </p:grpSpPr>
        <p:sp>
          <p:nvSpPr>
            <p:cNvPr id="43" name="Freeform 23"/>
            <p:cNvSpPr/>
            <p:nvPr/>
          </p:nvSpPr>
          <p:spPr>
            <a:xfrm>
              <a:off x="2666029" y="193374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40" name="Group 22"/>
          <p:cNvGrpSpPr/>
          <p:nvPr/>
        </p:nvGrpSpPr>
        <p:grpSpPr>
          <a:xfrm>
            <a:off x="6705600" y="5343672"/>
            <a:ext cx="10090993" cy="1503729"/>
            <a:chOff x="2666029" y="193374"/>
            <a:chExt cx="3530906" cy="731155"/>
          </a:xfrm>
          <a:solidFill>
            <a:schemeClr val="accent3">
              <a:lumMod val="75000"/>
            </a:schemeClr>
          </a:solidFill>
        </p:grpSpPr>
        <p:sp>
          <p:nvSpPr>
            <p:cNvPr id="41" name="Freeform 23"/>
            <p:cNvSpPr/>
            <p:nvPr/>
          </p:nvSpPr>
          <p:spPr>
            <a:xfrm>
              <a:off x="2666029" y="193374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8" name="Group 22"/>
          <p:cNvGrpSpPr/>
          <p:nvPr/>
        </p:nvGrpSpPr>
        <p:grpSpPr>
          <a:xfrm>
            <a:off x="1143000" y="1629496"/>
            <a:ext cx="10090993" cy="1503729"/>
            <a:chOff x="0" y="0"/>
            <a:chExt cx="3530906" cy="731155"/>
          </a:xfrm>
          <a:solidFill>
            <a:schemeClr val="accent3">
              <a:lumMod val="75000"/>
            </a:schemeClr>
          </a:solidFill>
        </p:grpSpPr>
        <p:sp>
          <p:nvSpPr>
            <p:cNvPr id="39" name="Freeform 23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5" name="Group 7"/>
          <p:cNvGrpSpPr/>
          <p:nvPr/>
        </p:nvGrpSpPr>
        <p:grpSpPr>
          <a:xfrm>
            <a:off x="493326" y="587774"/>
            <a:ext cx="17337473" cy="9467482"/>
            <a:chOff x="0" y="0"/>
            <a:chExt cx="20741165" cy="12623309"/>
          </a:xfrm>
          <a:noFill/>
        </p:grpSpPr>
        <p:grpSp>
          <p:nvGrpSpPr>
            <p:cNvPr id="26" name="Group 8"/>
            <p:cNvGrpSpPr/>
            <p:nvPr/>
          </p:nvGrpSpPr>
          <p:grpSpPr>
            <a:xfrm>
              <a:off x="0" y="1256841"/>
              <a:ext cx="20741165" cy="11366468"/>
              <a:chOff x="0" y="0"/>
              <a:chExt cx="5490351" cy="3008794"/>
            </a:xfrm>
            <a:grpFill/>
          </p:grpSpPr>
          <p:sp>
            <p:nvSpPr>
              <p:cNvPr id="29" name="Freeform 9"/>
              <p:cNvSpPr/>
              <p:nvPr/>
            </p:nvSpPr>
            <p:spPr>
              <a:xfrm>
                <a:off x="0" y="0"/>
                <a:ext cx="5490351" cy="3008794"/>
              </a:xfrm>
              <a:custGeom>
                <a:avLst/>
                <a:gdLst/>
                <a:ahLst/>
                <a:cxnLst/>
                <a:rect l="l" t="t" r="r" b="b"/>
                <a:pathLst>
                  <a:path w="5490351" h="3008794">
                    <a:moveTo>
                      <a:pt x="5365891" y="3008794"/>
                    </a:moveTo>
                    <a:lnTo>
                      <a:pt x="124460" y="3008794"/>
                    </a:lnTo>
                    <a:cubicBezTo>
                      <a:pt x="55880" y="3008794"/>
                      <a:pt x="0" y="2952914"/>
                      <a:pt x="0" y="2884334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365891" y="0"/>
                    </a:lnTo>
                    <a:cubicBezTo>
                      <a:pt x="5434471" y="0"/>
                      <a:pt x="5490351" y="55880"/>
                      <a:pt x="5490351" y="124460"/>
                    </a:cubicBezTo>
                    <a:lnTo>
                      <a:pt x="5490351" y="2884334"/>
                    </a:lnTo>
                    <a:cubicBezTo>
                      <a:pt x="5490351" y="2952914"/>
                      <a:pt x="5434471" y="3008794"/>
                      <a:pt x="5365891" y="3008794"/>
                    </a:cubicBezTo>
                    <a:close/>
                  </a:path>
                </a:pathLst>
              </a:custGeom>
              <a:grpFill/>
            </p:spPr>
          </p:sp>
        </p:grpSp>
        <p:grpSp>
          <p:nvGrpSpPr>
            <p:cNvPr id="27" name="Group 10"/>
            <p:cNvGrpSpPr/>
            <p:nvPr/>
          </p:nvGrpSpPr>
          <p:grpSpPr>
            <a:xfrm rot="-10800000">
              <a:off x="1183022" y="0"/>
              <a:ext cx="8880221" cy="1388962"/>
              <a:chOff x="0" y="0"/>
              <a:chExt cx="38779425" cy="6065520"/>
            </a:xfrm>
            <a:grpFill/>
          </p:grpSpPr>
          <p:sp>
            <p:nvSpPr>
              <p:cNvPr id="28" name="Freeform 11"/>
              <p:cNvSpPr/>
              <p:nvPr/>
            </p:nvSpPr>
            <p:spPr>
              <a:xfrm>
                <a:off x="-50800" y="0"/>
                <a:ext cx="38881025" cy="6066790"/>
              </a:xfrm>
              <a:custGeom>
                <a:avLst/>
                <a:gdLst/>
                <a:ahLst/>
                <a:cxnLst/>
                <a:rect l="l" t="t" r="r" b="b"/>
                <a:pathLst>
                  <a:path w="38881025" h="6066790">
                    <a:moveTo>
                      <a:pt x="1692910" y="0"/>
                    </a:moveTo>
                    <a:lnTo>
                      <a:pt x="1692910" y="6065520"/>
                    </a:lnTo>
                    <a:cubicBezTo>
                      <a:pt x="1710690" y="6066790"/>
                      <a:pt x="1728470" y="6066790"/>
                      <a:pt x="1746250" y="6066790"/>
                    </a:cubicBezTo>
                    <a:lnTo>
                      <a:pt x="37124615" y="6066790"/>
                    </a:lnTo>
                    <a:lnTo>
                      <a:pt x="37124615" y="0"/>
                    </a:lnTo>
                    <a:lnTo>
                      <a:pt x="1692910" y="0"/>
                    </a:lnTo>
                    <a:close/>
                    <a:moveTo>
                      <a:pt x="37581815" y="0"/>
                    </a:moveTo>
                    <a:lnTo>
                      <a:pt x="37124615" y="0"/>
                    </a:lnTo>
                    <a:lnTo>
                      <a:pt x="37124615" y="6065520"/>
                    </a:lnTo>
                    <a:lnTo>
                      <a:pt x="37134775" y="6065520"/>
                    </a:lnTo>
                    <a:cubicBezTo>
                      <a:pt x="37873915" y="6065520"/>
                      <a:pt x="38522886" y="5462270"/>
                      <a:pt x="38576225" y="4725670"/>
                    </a:cubicBezTo>
                    <a:lnTo>
                      <a:pt x="38826415" y="1338580"/>
                    </a:lnTo>
                    <a:cubicBezTo>
                      <a:pt x="38881025" y="603250"/>
                      <a:pt x="38320954" y="0"/>
                      <a:pt x="37581815" y="0"/>
                    </a:cubicBezTo>
                    <a:close/>
                    <a:moveTo>
                      <a:pt x="1299210" y="0"/>
                    </a:moveTo>
                    <a:cubicBezTo>
                      <a:pt x="560070" y="0"/>
                      <a:pt x="0" y="603250"/>
                      <a:pt x="54610" y="1339850"/>
                    </a:cubicBezTo>
                    <a:lnTo>
                      <a:pt x="304800" y="4726940"/>
                    </a:lnTo>
                    <a:cubicBezTo>
                      <a:pt x="358140" y="5445760"/>
                      <a:pt x="977900" y="6037580"/>
                      <a:pt x="1694180" y="6065520"/>
                    </a:cubicBezTo>
                    <a:lnTo>
                      <a:pt x="1694180" y="0"/>
                    </a:lnTo>
                    <a:lnTo>
                      <a:pt x="1299210" y="0"/>
                    </a:lnTo>
                    <a:close/>
                  </a:path>
                </a:pathLst>
              </a:custGeom>
              <a:grpFill/>
            </p:spPr>
          </p:sp>
        </p:grpSp>
      </p:grpSp>
      <p:pic>
        <p:nvPicPr>
          <p:cNvPr id="23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493327" y="7890529"/>
            <a:ext cx="2131756" cy="1852690"/>
          </a:xfrm>
          <a:prstGeom prst="rect">
            <a:avLst/>
          </a:prstGeom>
        </p:spPr>
      </p:pic>
      <p:pic>
        <p:nvPicPr>
          <p:cNvPr id="24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25"/>
              </a:ext>
            </a:extLst>
          </a:blip>
          <a:srcRect/>
          <a:stretch>
            <a:fillRect/>
          </a:stretch>
        </p:blipFill>
        <p:spPr>
          <a:xfrm>
            <a:off x="16230600" y="8465266"/>
            <a:ext cx="2057400" cy="182173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2" name="TextBox 43"/>
          <p:cNvSpPr txBox="1"/>
          <p:nvPr/>
        </p:nvSpPr>
        <p:spPr>
          <a:xfrm>
            <a:off x="454300" y="676331"/>
            <a:ext cx="6061482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32"/>
              </a:lnSpc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li Black Bold"/>
              </a:rPr>
              <a:t>Рефлексия</a:t>
            </a:r>
            <a:endParaRPr lang="en-US" sz="6000" dirty="0">
              <a:solidFill>
                <a:schemeClr val="accent6">
                  <a:lumMod val="50000"/>
                </a:schemeClr>
              </a:solidFill>
              <a:latin typeface="Muli Black Bold"/>
            </a:endParaRPr>
          </a:p>
        </p:txBody>
      </p:sp>
      <p:sp>
        <p:nvSpPr>
          <p:cNvPr id="34" name="TextBox 12"/>
          <p:cNvSpPr txBox="1"/>
          <p:nvPr/>
        </p:nvSpPr>
        <p:spPr>
          <a:xfrm>
            <a:off x="3962400" y="3803877"/>
            <a:ext cx="8229599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Что нового вы узнали сегодня?</a:t>
            </a:r>
            <a:endParaRPr lang="en-US" sz="40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5" name="TextBox 12"/>
          <p:cNvSpPr txBox="1"/>
          <p:nvPr/>
        </p:nvSpPr>
        <p:spPr>
          <a:xfrm>
            <a:off x="1472486" y="1765807"/>
            <a:ext cx="9565996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Какие чувства вы испытываете в данный момент?</a:t>
            </a:r>
            <a:endParaRPr lang="en-US" sz="40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6" name="TextBox 12"/>
          <p:cNvSpPr txBox="1"/>
          <p:nvPr/>
        </p:nvSpPr>
        <p:spPr>
          <a:xfrm>
            <a:off x="7458327" y="5650536"/>
            <a:ext cx="9467344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Были ли для вас это полезно?</a:t>
            </a:r>
            <a:endParaRPr lang="en-US" sz="40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7" name="TextBox 12"/>
          <p:cNvSpPr txBox="1"/>
          <p:nvPr/>
        </p:nvSpPr>
        <p:spPr>
          <a:xfrm>
            <a:off x="8914882" y="7731862"/>
            <a:ext cx="8010789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Какой момент вам больше всего понравился?</a:t>
            </a:r>
            <a:endParaRPr lang="en-US" sz="4000" dirty="0">
              <a:solidFill>
                <a:srgbClr val="000000"/>
              </a:solidFill>
              <a:latin typeface="Muli Black 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9279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-117255">
            <a:off x="1887071" y="300367"/>
            <a:ext cx="16017662" cy="9716346"/>
          </a:xfrm>
          <a:prstGeom prst="rect">
            <a:avLst/>
          </a:prstGeom>
          <a:solidFill>
            <a:srgbClr val="8A663F"/>
          </a:solidFill>
        </p:spPr>
      </p:sp>
      <p:sp>
        <p:nvSpPr>
          <p:cNvPr id="3" name="AutoShape 3"/>
          <p:cNvSpPr/>
          <p:nvPr/>
        </p:nvSpPr>
        <p:spPr>
          <a:xfrm>
            <a:off x="1362461" y="989598"/>
            <a:ext cx="16230600" cy="9258300"/>
          </a:xfrm>
          <a:prstGeom prst="rect">
            <a:avLst/>
          </a:prstGeom>
          <a:solidFill>
            <a:srgbClr val="FFFBEC"/>
          </a:solidFill>
        </p:spPr>
      </p:sp>
      <p:sp>
        <p:nvSpPr>
          <p:cNvPr id="4" name="AutoShape 4"/>
          <p:cNvSpPr/>
          <p:nvPr/>
        </p:nvSpPr>
        <p:spPr>
          <a:xfrm>
            <a:off x="1302303" y="8681949"/>
            <a:ext cx="16230600" cy="0"/>
          </a:xfrm>
          <a:prstGeom prst="line">
            <a:avLst/>
          </a:prstGeom>
          <a:ln w="19050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302303" y="8681949"/>
            <a:ext cx="16230600" cy="0"/>
          </a:xfrm>
          <a:prstGeom prst="line">
            <a:avLst/>
          </a:prstGeom>
          <a:ln w="19050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302303" y="6349349"/>
            <a:ext cx="16230600" cy="0"/>
          </a:xfrm>
          <a:prstGeom prst="line">
            <a:avLst/>
          </a:prstGeom>
          <a:ln w="19050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763660">
            <a:off x="1385739" y="201357"/>
            <a:ext cx="3041483" cy="2626736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2105174" y="3538585"/>
            <a:ext cx="14809342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8800" dirty="0" smtClean="0">
                <a:solidFill>
                  <a:srgbClr val="000000"/>
                </a:solidFill>
                <a:latin typeface="Roboto Mono Regular Bold"/>
              </a:rPr>
              <a:t>Благодарю </a:t>
            </a:r>
          </a:p>
          <a:p>
            <a:pPr algn="ctr"/>
            <a:r>
              <a:rPr lang="ru-RU" sz="8800" dirty="0" smtClean="0">
                <a:solidFill>
                  <a:srgbClr val="000000"/>
                </a:solidFill>
                <a:latin typeface="Roboto Mono Regular Bold"/>
              </a:rPr>
              <a:t>за внимание</a:t>
            </a:r>
            <a:r>
              <a:rPr lang="en-US" sz="8800" dirty="0" smtClean="0">
                <a:solidFill>
                  <a:srgbClr val="000000"/>
                </a:solidFill>
                <a:latin typeface="Roboto Mono Regular Bold"/>
              </a:rPr>
              <a:t>!</a:t>
            </a:r>
            <a:endParaRPr lang="en-US" sz="8800" dirty="0">
              <a:solidFill>
                <a:srgbClr val="000000"/>
              </a:solidFill>
              <a:latin typeface="Roboto Mono Regular Bold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1306314" y="3382442"/>
            <a:ext cx="16230600" cy="175193"/>
            <a:chOff x="0" y="0"/>
            <a:chExt cx="21640800" cy="233591"/>
          </a:xfrm>
        </p:grpSpPr>
        <p:sp>
          <p:nvSpPr>
            <p:cNvPr id="11" name="AutoShape 11"/>
            <p:cNvSpPr/>
            <p:nvPr/>
          </p:nvSpPr>
          <p:spPr>
            <a:xfrm>
              <a:off x="0" y="0"/>
              <a:ext cx="21640800" cy="0"/>
            </a:xfrm>
            <a:prstGeom prst="line">
              <a:avLst/>
            </a:prstGeom>
            <a:ln w="635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2" name="AutoShape 12"/>
            <p:cNvSpPr/>
            <p:nvPr/>
          </p:nvSpPr>
          <p:spPr>
            <a:xfrm>
              <a:off x="0" y="208191"/>
              <a:ext cx="21640800" cy="0"/>
            </a:xfrm>
            <a:prstGeom prst="line">
              <a:avLst/>
            </a:prstGeom>
            <a:ln w="25400" cap="rnd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883048" y="-672040"/>
            <a:ext cx="2363891" cy="2376856"/>
          </a:xfrm>
          <a:prstGeom prst="rect">
            <a:avLst/>
          </a:prstGeom>
        </p:spPr>
      </p:pic>
      <p:grpSp>
        <p:nvGrpSpPr>
          <p:cNvPr id="19" name="Group 2"/>
          <p:cNvGrpSpPr/>
          <p:nvPr/>
        </p:nvGrpSpPr>
        <p:grpSpPr>
          <a:xfrm>
            <a:off x="4236061" y="4255379"/>
            <a:ext cx="3459277" cy="1052364"/>
            <a:chOff x="0" y="0"/>
            <a:chExt cx="16066564" cy="3835400"/>
          </a:xfrm>
        </p:grpSpPr>
        <p:sp>
          <p:nvSpPr>
            <p:cNvPr id="20" name="Freeform 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23" name="TextBox 6"/>
          <p:cNvSpPr txBox="1"/>
          <p:nvPr/>
        </p:nvSpPr>
        <p:spPr>
          <a:xfrm>
            <a:off x="4661123" y="2597573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Дикие лебеди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25" name="Group 8"/>
          <p:cNvGrpSpPr/>
          <p:nvPr/>
        </p:nvGrpSpPr>
        <p:grpSpPr>
          <a:xfrm>
            <a:off x="-170692" y="7208958"/>
            <a:ext cx="18629384" cy="3271493"/>
            <a:chOff x="0" y="0"/>
            <a:chExt cx="6796050" cy="1193450"/>
          </a:xfrm>
          <a:solidFill>
            <a:schemeClr val="accent6">
              <a:lumMod val="75000"/>
            </a:schemeClr>
          </a:solidFill>
        </p:grpSpPr>
        <p:sp>
          <p:nvSpPr>
            <p:cNvPr id="26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29" name="Group 12"/>
          <p:cNvGrpSpPr/>
          <p:nvPr/>
        </p:nvGrpSpPr>
        <p:grpSpPr>
          <a:xfrm>
            <a:off x="5716284" y="6191903"/>
            <a:ext cx="3544748" cy="1033787"/>
            <a:chOff x="0" y="0"/>
            <a:chExt cx="16066564" cy="3835400"/>
          </a:xfrm>
        </p:grpSpPr>
        <p:sp>
          <p:nvSpPr>
            <p:cNvPr id="30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33" name="TextBox 16"/>
          <p:cNvSpPr txBox="1"/>
          <p:nvPr/>
        </p:nvSpPr>
        <p:spPr>
          <a:xfrm>
            <a:off x="1115652" y="3447978"/>
            <a:ext cx="2600313" cy="380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Русалочка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37" name="Group 20"/>
          <p:cNvGrpSpPr/>
          <p:nvPr/>
        </p:nvGrpSpPr>
        <p:grpSpPr>
          <a:xfrm>
            <a:off x="7538673" y="3488934"/>
            <a:ext cx="3210654" cy="766445"/>
            <a:chOff x="0" y="0"/>
            <a:chExt cx="16066564" cy="3835400"/>
          </a:xfrm>
        </p:grpSpPr>
        <p:sp>
          <p:nvSpPr>
            <p:cNvPr id="38" name="Freeform 21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649050">
            <a:off x="17417154" y="6032360"/>
            <a:ext cx="488630" cy="3894879"/>
          </a:xfrm>
          <a:prstGeom prst="rect">
            <a:avLst/>
          </a:prstGeom>
        </p:spPr>
      </p:pic>
      <p:sp>
        <p:nvSpPr>
          <p:cNvPr id="41" name="TextBox 24"/>
          <p:cNvSpPr txBox="1"/>
          <p:nvPr/>
        </p:nvSpPr>
        <p:spPr>
          <a:xfrm>
            <a:off x="7723413" y="3665185"/>
            <a:ext cx="2600313" cy="3718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2800" dirty="0" err="1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Маугли</a:t>
            </a:r>
            <a:endParaRPr lang="en-US" sz="28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7916046"/>
            <a:ext cx="3223735" cy="2227308"/>
          </a:xfrm>
          <a:prstGeom prst="rect">
            <a:avLst/>
          </a:prstGeom>
        </p:spPr>
      </p:pic>
      <p:grpSp>
        <p:nvGrpSpPr>
          <p:cNvPr id="45" name="Group 28"/>
          <p:cNvGrpSpPr/>
          <p:nvPr/>
        </p:nvGrpSpPr>
        <p:grpSpPr>
          <a:xfrm>
            <a:off x="10969565" y="4133728"/>
            <a:ext cx="3454056" cy="1055848"/>
            <a:chOff x="0" y="0"/>
            <a:chExt cx="16066564" cy="3835400"/>
          </a:xfrm>
        </p:grpSpPr>
        <p:sp>
          <p:nvSpPr>
            <p:cNvPr id="46" name="Freeform 29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49" name="TextBox 32"/>
          <p:cNvSpPr txBox="1"/>
          <p:nvPr/>
        </p:nvSpPr>
        <p:spPr>
          <a:xfrm>
            <a:off x="11222046" y="4321053"/>
            <a:ext cx="2600313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28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По щучьему велению</a:t>
            </a:r>
            <a:endParaRPr lang="en-US" sz="28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53" name="Group 36"/>
          <p:cNvGrpSpPr/>
          <p:nvPr/>
        </p:nvGrpSpPr>
        <p:grpSpPr>
          <a:xfrm>
            <a:off x="14432654" y="3349574"/>
            <a:ext cx="3839304" cy="1149667"/>
            <a:chOff x="0" y="0"/>
            <a:chExt cx="16066564" cy="3835400"/>
          </a:xfrm>
        </p:grpSpPr>
        <p:sp>
          <p:nvSpPr>
            <p:cNvPr id="54" name="Freeform 37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57" name="TextBox 40"/>
          <p:cNvSpPr txBox="1"/>
          <p:nvPr/>
        </p:nvSpPr>
        <p:spPr>
          <a:xfrm>
            <a:off x="14328637" y="3665184"/>
            <a:ext cx="3332832" cy="743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28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Снежная королева</a:t>
            </a:r>
            <a:endParaRPr lang="en-US" sz="28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1" name="TextBox 46"/>
          <p:cNvSpPr txBox="1"/>
          <p:nvPr/>
        </p:nvSpPr>
        <p:spPr>
          <a:xfrm>
            <a:off x="933460" y="1061580"/>
            <a:ext cx="12172939" cy="16671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465"/>
              </a:lnSpc>
            </a:pP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Экспресс тест «Какой твой </a:t>
            </a: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тип личности?»</a:t>
            </a:r>
            <a:endParaRPr lang="en-US" sz="54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2" name="AutoShape 47"/>
          <p:cNvSpPr/>
          <p:nvPr/>
        </p:nvSpPr>
        <p:spPr>
          <a:xfrm rot="2991">
            <a:off x="933458" y="2091495"/>
            <a:ext cx="16421095" cy="0"/>
          </a:xfrm>
          <a:prstGeom prst="line">
            <a:avLst/>
          </a:prstGeom>
          <a:ln w="28575" cap="flat">
            <a:solidFill>
              <a:srgbClr val="B16639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5" name="Group 12"/>
          <p:cNvGrpSpPr/>
          <p:nvPr/>
        </p:nvGrpSpPr>
        <p:grpSpPr>
          <a:xfrm>
            <a:off x="810482" y="4654323"/>
            <a:ext cx="3210654" cy="766445"/>
            <a:chOff x="0" y="0"/>
            <a:chExt cx="16066564" cy="3835400"/>
          </a:xfrm>
        </p:grpSpPr>
        <p:sp>
          <p:nvSpPr>
            <p:cNvPr id="56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58" name="Group 12"/>
          <p:cNvGrpSpPr/>
          <p:nvPr/>
        </p:nvGrpSpPr>
        <p:grpSpPr>
          <a:xfrm>
            <a:off x="10751865" y="2374910"/>
            <a:ext cx="3540677" cy="1032087"/>
            <a:chOff x="0" y="0"/>
            <a:chExt cx="16066564" cy="3835400"/>
          </a:xfrm>
        </p:grpSpPr>
        <p:sp>
          <p:nvSpPr>
            <p:cNvPr id="68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69" name="Group 12"/>
          <p:cNvGrpSpPr/>
          <p:nvPr/>
        </p:nvGrpSpPr>
        <p:grpSpPr>
          <a:xfrm>
            <a:off x="11501072" y="6021112"/>
            <a:ext cx="3381976" cy="1187846"/>
            <a:chOff x="0" y="0"/>
            <a:chExt cx="16066564" cy="3835400"/>
          </a:xfrm>
        </p:grpSpPr>
        <p:sp>
          <p:nvSpPr>
            <p:cNvPr id="70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71" name="Group 12"/>
          <p:cNvGrpSpPr/>
          <p:nvPr/>
        </p:nvGrpSpPr>
        <p:grpSpPr>
          <a:xfrm>
            <a:off x="4325481" y="2455185"/>
            <a:ext cx="3369858" cy="1031211"/>
            <a:chOff x="0" y="0"/>
            <a:chExt cx="16066564" cy="3835400"/>
          </a:xfrm>
        </p:grpSpPr>
        <p:sp>
          <p:nvSpPr>
            <p:cNvPr id="72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73" name="Group 12"/>
          <p:cNvGrpSpPr/>
          <p:nvPr/>
        </p:nvGrpSpPr>
        <p:grpSpPr>
          <a:xfrm>
            <a:off x="813020" y="3223161"/>
            <a:ext cx="3210654" cy="766445"/>
            <a:chOff x="0" y="0"/>
            <a:chExt cx="16066564" cy="3835400"/>
          </a:xfrm>
        </p:grpSpPr>
        <p:sp>
          <p:nvSpPr>
            <p:cNvPr id="74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75" name="Group 12"/>
          <p:cNvGrpSpPr/>
          <p:nvPr/>
        </p:nvGrpSpPr>
        <p:grpSpPr>
          <a:xfrm>
            <a:off x="14589021" y="4981962"/>
            <a:ext cx="3526569" cy="994212"/>
            <a:chOff x="0" y="0"/>
            <a:chExt cx="16066564" cy="3835400"/>
          </a:xfrm>
        </p:grpSpPr>
        <p:sp>
          <p:nvSpPr>
            <p:cNvPr id="76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grpSp>
        <p:nvGrpSpPr>
          <p:cNvPr id="77" name="Group 12"/>
          <p:cNvGrpSpPr/>
          <p:nvPr/>
        </p:nvGrpSpPr>
        <p:grpSpPr>
          <a:xfrm>
            <a:off x="7697877" y="5110470"/>
            <a:ext cx="3210654" cy="766445"/>
            <a:chOff x="0" y="0"/>
            <a:chExt cx="16066564" cy="3835400"/>
          </a:xfrm>
        </p:grpSpPr>
        <p:sp>
          <p:nvSpPr>
            <p:cNvPr id="78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79" name="TextBox 6"/>
          <p:cNvSpPr txBox="1"/>
          <p:nvPr/>
        </p:nvSpPr>
        <p:spPr>
          <a:xfrm>
            <a:off x="1118191" y="4809472"/>
            <a:ext cx="2360531" cy="380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Золушка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0" name="TextBox 6"/>
          <p:cNvSpPr txBox="1"/>
          <p:nvPr/>
        </p:nvSpPr>
        <p:spPr>
          <a:xfrm>
            <a:off x="6226162" y="6332795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Спящая красавица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1" name="TextBox 6"/>
          <p:cNvSpPr txBox="1"/>
          <p:nvPr/>
        </p:nvSpPr>
        <p:spPr>
          <a:xfrm>
            <a:off x="11780584" y="6190430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Конёк горбунок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2" name="TextBox 6"/>
          <p:cNvSpPr txBox="1"/>
          <p:nvPr/>
        </p:nvSpPr>
        <p:spPr>
          <a:xfrm>
            <a:off x="11341937" y="2478188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Гуси лебеди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3" name="TextBox 6"/>
          <p:cNvSpPr txBox="1"/>
          <p:nvPr/>
        </p:nvSpPr>
        <p:spPr>
          <a:xfrm>
            <a:off x="4420801" y="4431629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Золотой ключик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4" name="TextBox 6"/>
          <p:cNvSpPr txBox="1"/>
          <p:nvPr/>
        </p:nvSpPr>
        <p:spPr>
          <a:xfrm>
            <a:off x="8054969" y="5307743"/>
            <a:ext cx="2360531" cy="3718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Кластеры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85" name="TextBox 6"/>
          <p:cNvSpPr txBox="1"/>
          <p:nvPr/>
        </p:nvSpPr>
        <p:spPr>
          <a:xfrm>
            <a:off x="15169981" y="5193072"/>
            <a:ext cx="2360531" cy="7520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Царевна-лягушка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86" name="Group 12"/>
          <p:cNvGrpSpPr/>
          <p:nvPr/>
        </p:nvGrpSpPr>
        <p:grpSpPr>
          <a:xfrm>
            <a:off x="461734" y="5752190"/>
            <a:ext cx="4135041" cy="1628479"/>
            <a:chOff x="0" y="0"/>
            <a:chExt cx="16066564" cy="3835400"/>
          </a:xfrm>
        </p:grpSpPr>
        <p:sp>
          <p:nvSpPr>
            <p:cNvPr id="87" name="Freeform 13"/>
            <p:cNvSpPr/>
            <p:nvPr/>
          </p:nvSpPr>
          <p:spPr>
            <a:xfrm>
              <a:off x="-12700" y="-12700"/>
              <a:ext cx="16091964" cy="3860800"/>
            </a:xfrm>
            <a:custGeom>
              <a:avLst/>
              <a:gdLst/>
              <a:ahLst/>
              <a:cxnLst/>
              <a:rect l="l" t="t" r="r" b="b"/>
              <a:pathLst>
                <a:path w="16091964" h="3860800">
                  <a:moveTo>
                    <a:pt x="15229635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2998470"/>
                  </a:lnTo>
                  <a:cubicBezTo>
                    <a:pt x="0" y="3470910"/>
                    <a:pt x="389890" y="3860800"/>
                    <a:pt x="862330" y="3860800"/>
                  </a:cubicBezTo>
                  <a:lnTo>
                    <a:pt x="15229635" y="3860800"/>
                  </a:lnTo>
                  <a:cubicBezTo>
                    <a:pt x="15702074" y="3860800"/>
                    <a:pt x="16091964" y="3470910"/>
                    <a:pt x="16091964" y="2998470"/>
                  </a:cubicBezTo>
                  <a:lnTo>
                    <a:pt x="16091964" y="862330"/>
                  </a:lnTo>
                  <a:cubicBezTo>
                    <a:pt x="16091964" y="389890"/>
                    <a:pt x="15702074" y="0"/>
                    <a:pt x="15229635" y="0"/>
                  </a:cubicBezTo>
                  <a:close/>
                  <a:moveTo>
                    <a:pt x="15901464" y="927100"/>
                  </a:moveTo>
                  <a:lnTo>
                    <a:pt x="15901464" y="2998470"/>
                  </a:lnTo>
                  <a:cubicBezTo>
                    <a:pt x="15901464" y="3365500"/>
                    <a:pt x="15596664" y="3670300"/>
                    <a:pt x="15229635" y="3670300"/>
                  </a:cubicBezTo>
                  <a:lnTo>
                    <a:pt x="862330" y="3670300"/>
                  </a:lnTo>
                  <a:cubicBezTo>
                    <a:pt x="495300" y="3670300"/>
                    <a:pt x="190500" y="3365500"/>
                    <a:pt x="190500" y="29984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15229635" y="190500"/>
                  </a:lnTo>
                  <a:cubicBezTo>
                    <a:pt x="15596664" y="190500"/>
                    <a:pt x="15901464" y="495300"/>
                    <a:pt x="15901464" y="862330"/>
                  </a:cubicBezTo>
                  <a:lnTo>
                    <a:pt x="15901464" y="927100"/>
                  </a:lnTo>
                  <a:close/>
                </a:path>
              </a:pathLst>
            </a:custGeom>
            <a:solidFill>
              <a:srgbClr val="B16639"/>
            </a:solidFill>
          </p:spPr>
        </p:sp>
      </p:grpSp>
      <p:sp>
        <p:nvSpPr>
          <p:cNvPr id="88" name="TextBox 6"/>
          <p:cNvSpPr txBox="1"/>
          <p:nvPr/>
        </p:nvSpPr>
        <p:spPr>
          <a:xfrm>
            <a:off x="1355434" y="5945073"/>
            <a:ext cx="2360531" cy="14875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939"/>
              </a:lnSpc>
            </a:pPr>
            <a:r>
              <a:rPr lang="ru-RU" sz="32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Сестрица Алёнушка и братец Иванушка</a:t>
            </a:r>
            <a:endParaRPr lang="en-US" sz="32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883048" y="-672040"/>
            <a:ext cx="2363891" cy="2376856"/>
          </a:xfrm>
          <a:prstGeom prst="rect">
            <a:avLst/>
          </a:prstGeom>
        </p:spPr>
      </p:pic>
      <p:grpSp>
        <p:nvGrpSpPr>
          <p:cNvPr id="25" name="Group 8"/>
          <p:cNvGrpSpPr/>
          <p:nvPr/>
        </p:nvGrpSpPr>
        <p:grpSpPr>
          <a:xfrm>
            <a:off x="-170692" y="7208958"/>
            <a:ext cx="18629384" cy="3271493"/>
            <a:chOff x="0" y="0"/>
            <a:chExt cx="6796050" cy="1193450"/>
          </a:xfrm>
          <a:solidFill>
            <a:schemeClr val="accent6">
              <a:lumMod val="75000"/>
            </a:schemeClr>
          </a:solidFill>
        </p:grpSpPr>
        <p:sp>
          <p:nvSpPr>
            <p:cNvPr id="26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649050">
            <a:off x="17417154" y="6032360"/>
            <a:ext cx="488630" cy="3894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7916046"/>
            <a:ext cx="3223735" cy="2227308"/>
          </a:xfrm>
          <a:prstGeom prst="rect">
            <a:avLst/>
          </a:prstGeom>
        </p:spPr>
      </p:pic>
      <p:sp>
        <p:nvSpPr>
          <p:cNvPr id="61" name="TextBox 46"/>
          <p:cNvSpPr txBox="1"/>
          <p:nvPr/>
        </p:nvSpPr>
        <p:spPr>
          <a:xfrm>
            <a:off x="933460" y="1061580"/>
            <a:ext cx="12172939" cy="7941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65"/>
              </a:lnSpc>
            </a:pP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Первый тип</a:t>
            </a:r>
            <a:endParaRPr lang="en-US" sz="54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2" name="AutoShape 47"/>
          <p:cNvSpPr/>
          <p:nvPr/>
        </p:nvSpPr>
        <p:spPr>
          <a:xfrm rot="2991">
            <a:off x="933458" y="2091495"/>
            <a:ext cx="16421095" cy="0"/>
          </a:xfrm>
          <a:prstGeom prst="line">
            <a:avLst/>
          </a:prstGeom>
          <a:ln w="28575" cap="flat">
            <a:solidFill>
              <a:srgbClr val="B1663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" name="Прямоугольник 1"/>
          <p:cNvSpPr/>
          <p:nvPr/>
        </p:nvSpPr>
        <p:spPr>
          <a:xfrm>
            <a:off x="8533897" y="48818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47929" y="2459062"/>
            <a:ext cx="9144000" cy="7525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b="1" dirty="0">
                <a:solidFill>
                  <a:schemeClr val="bg1"/>
                </a:solidFill>
                <a:latin typeface="Georgia"/>
              </a:rPr>
              <a:t>Если вы выбрали сказки:</a:t>
            </a:r>
            <a:r>
              <a:rPr lang="ru-RU" sz="3600" dirty="0">
                <a:solidFill>
                  <a:schemeClr val="bg1"/>
                </a:solidFill>
                <a:latin typeface="Georgia"/>
              </a:rPr>
              <a:t> 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Русалочка 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Дикие лебеди 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Снежная королева 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Сестрица Алёнушка и братец Иванушка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u="sng" dirty="0">
                <a:solidFill>
                  <a:schemeClr val="bg1"/>
                </a:solidFill>
                <a:latin typeface="Georgia"/>
              </a:rPr>
              <a:t>Ваш тип</a:t>
            </a:r>
            <a:r>
              <a:rPr lang="ru-RU" sz="3600" dirty="0">
                <a:solidFill>
                  <a:schemeClr val="bg1"/>
                </a:solidFill>
                <a:latin typeface="Georgia"/>
              </a:rPr>
              <a:t>: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 В Вашей жизни присутствует элемент жертвенности. Вы не ожидаете помощи со стороны (чудес), так как привыкли самостоятельно добиваться своих целей. Нередко Вы осознанно идёте на какие – то лишения ради близких Вам людей.</a:t>
            </a:r>
          </a:p>
        </p:txBody>
      </p:sp>
    </p:spTree>
    <p:extLst>
      <p:ext uri="{BB962C8B-B14F-4D97-AF65-F5344CB8AC3E}">
        <p14:creationId xmlns:p14="http://schemas.microsoft.com/office/powerpoint/2010/main" xmlns="" val="830958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883048" y="-672040"/>
            <a:ext cx="2363891" cy="2376856"/>
          </a:xfrm>
          <a:prstGeom prst="rect">
            <a:avLst/>
          </a:prstGeom>
        </p:spPr>
      </p:pic>
      <p:grpSp>
        <p:nvGrpSpPr>
          <p:cNvPr id="25" name="Group 8"/>
          <p:cNvGrpSpPr/>
          <p:nvPr/>
        </p:nvGrpSpPr>
        <p:grpSpPr>
          <a:xfrm>
            <a:off x="-170692" y="7208958"/>
            <a:ext cx="18629384" cy="3271493"/>
            <a:chOff x="0" y="0"/>
            <a:chExt cx="6796050" cy="1193450"/>
          </a:xfrm>
          <a:solidFill>
            <a:schemeClr val="accent6">
              <a:lumMod val="75000"/>
            </a:schemeClr>
          </a:solidFill>
        </p:grpSpPr>
        <p:sp>
          <p:nvSpPr>
            <p:cNvPr id="26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649050">
            <a:off x="17417154" y="6032360"/>
            <a:ext cx="488630" cy="3894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7916046"/>
            <a:ext cx="3223735" cy="2227308"/>
          </a:xfrm>
          <a:prstGeom prst="rect">
            <a:avLst/>
          </a:prstGeom>
        </p:spPr>
      </p:pic>
      <p:sp>
        <p:nvSpPr>
          <p:cNvPr id="61" name="TextBox 46"/>
          <p:cNvSpPr txBox="1"/>
          <p:nvPr/>
        </p:nvSpPr>
        <p:spPr>
          <a:xfrm>
            <a:off x="933460" y="1061580"/>
            <a:ext cx="1217293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65"/>
              </a:lnSpc>
            </a:pP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Второй тип</a:t>
            </a:r>
            <a:endParaRPr lang="en-US" sz="54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2" name="AutoShape 47"/>
          <p:cNvSpPr/>
          <p:nvPr/>
        </p:nvSpPr>
        <p:spPr>
          <a:xfrm rot="2991">
            <a:off x="933458" y="2091495"/>
            <a:ext cx="16421095" cy="0"/>
          </a:xfrm>
          <a:prstGeom prst="line">
            <a:avLst/>
          </a:prstGeom>
          <a:ln w="28575" cap="flat">
            <a:solidFill>
              <a:srgbClr val="B1663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" name="Прямоугольник 1"/>
          <p:cNvSpPr/>
          <p:nvPr/>
        </p:nvSpPr>
        <p:spPr>
          <a:xfrm>
            <a:off x="8533897" y="48818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1800" y="2554778"/>
            <a:ext cx="9144000" cy="69326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b="1" dirty="0">
                <a:solidFill>
                  <a:schemeClr val="bg1"/>
                </a:solidFill>
                <a:latin typeface="Georgia"/>
              </a:rPr>
              <a:t>Если вы выбрали сказки</a:t>
            </a:r>
            <a:r>
              <a:rPr lang="ru-RU" sz="3600" dirty="0">
                <a:solidFill>
                  <a:schemeClr val="bg1"/>
                </a:solidFill>
                <a:latin typeface="Georgia"/>
              </a:rPr>
              <a:t>: 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Золотой ключик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По щучьему велению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Конёк – горбунок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u="sng" dirty="0">
                <a:solidFill>
                  <a:schemeClr val="bg1"/>
                </a:solidFill>
                <a:latin typeface="Georgia"/>
              </a:rPr>
              <a:t>Ваш тип</a:t>
            </a:r>
            <a:r>
              <a:rPr lang="ru-RU" sz="3600" dirty="0">
                <a:solidFill>
                  <a:schemeClr val="bg1"/>
                </a:solidFill>
                <a:latin typeface="Georgia"/>
              </a:rPr>
              <a:t>: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 Вы принадлежите к людям, которые в глубине души мечтают выиграть ДЖЕКПОТ. Жизнь этих людей проходит в ожидании небывалого везения, либо какого – то невероятного события. Такие люди верят в исключительность своей судьбы.</a:t>
            </a:r>
          </a:p>
        </p:txBody>
      </p:sp>
    </p:spTree>
    <p:extLst>
      <p:ext uri="{BB962C8B-B14F-4D97-AF65-F5344CB8AC3E}">
        <p14:creationId xmlns:p14="http://schemas.microsoft.com/office/powerpoint/2010/main" xmlns="" val="1617441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883048" y="-672040"/>
            <a:ext cx="2363891" cy="2376856"/>
          </a:xfrm>
          <a:prstGeom prst="rect">
            <a:avLst/>
          </a:prstGeom>
        </p:spPr>
      </p:pic>
      <p:grpSp>
        <p:nvGrpSpPr>
          <p:cNvPr id="25" name="Group 8"/>
          <p:cNvGrpSpPr/>
          <p:nvPr/>
        </p:nvGrpSpPr>
        <p:grpSpPr>
          <a:xfrm>
            <a:off x="-170692" y="7208958"/>
            <a:ext cx="18629384" cy="3271493"/>
            <a:chOff x="0" y="0"/>
            <a:chExt cx="6796050" cy="1193450"/>
          </a:xfrm>
          <a:solidFill>
            <a:schemeClr val="accent6">
              <a:lumMod val="75000"/>
            </a:schemeClr>
          </a:solidFill>
        </p:grpSpPr>
        <p:sp>
          <p:nvSpPr>
            <p:cNvPr id="26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649050">
            <a:off x="17417154" y="6032360"/>
            <a:ext cx="488630" cy="3894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7916046"/>
            <a:ext cx="3223735" cy="2227308"/>
          </a:xfrm>
          <a:prstGeom prst="rect">
            <a:avLst/>
          </a:prstGeom>
        </p:spPr>
      </p:pic>
      <p:sp>
        <p:nvSpPr>
          <p:cNvPr id="61" name="TextBox 46"/>
          <p:cNvSpPr txBox="1"/>
          <p:nvPr/>
        </p:nvSpPr>
        <p:spPr>
          <a:xfrm>
            <a:off x="933460" y="1061580"/>
            <a:ext cx="1217293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65"/>
              </a:lnSpc>
            </a:pP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Третий тип</a:t>
            </a:r>
            <a:endParaRPr lang="en-US" sz="54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2" name="AutoShape 47"/>
          <p:cNvSpPr/>
          <p:nvPr/>
        </p:nvSpPr>
        <p:spPr>
          <a:xfrm rot="2991">
            <a:off x="933458" y="2091495"/>
            <a:ext cx="16421095" cy="0"/>
          </a:xfrm>
          <a:prstGeom prst="line">
            <a:avLst/>
          </a:prstGeom>
          <a:ln w="28575" cap="flat">
            <a:solidFill>
              <a:srgbClr val="B1663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" name="Прямоугольник 1"/>
          <p:cNvSpPr/>
          <p:nvPr/>
        </p:nvSpPr>
        <p:spPr>
          <a:xfrm>
            <a:off x="8533897" y="48818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3735" y="2554778"/>
            <a:ext cx="9144000" cy="69326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u-RU" sz="3600" b="1" dirty="0">
                <a:solidFill>
                  <a:schemeClr val="bg1"/>
                </a:solidFill>
                <a:latin typeface="Georgia"/>
              </a:rPr>
              <a:t>Если вы выбрали сказки:</a:t>
            </a:r>
            <a:endParaRPr lang="ru-RU" sz="3600" dirty="0">
              <a:solidFill>
                <a:schemeClr val="bg1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Золушка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Царевна – лягушка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Спящая красавица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u="sng" dirty="0">
                <a:solidFill>
                  <a:schemeClr val="bg1"/>
                </a:solidFill>
                <a:latin typeface="Georgia"/>
              </a:rPr>
              <a:t>Ваш тип:</a:t>
            </a:r>
            <a:endParaRPr lang="ru-RU" sz="3600" dirty="0">
              <a:solidFill>
                <a:schemeClr val="bg1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Вы постоянно испытываете такое чувство, что вас недооценили. Вы считаете, что с вами постоянно поступают несправедливо. И все ваши поступки направлены на то, чтобы доказать, кому – то (или всему миру), что вы достойны лучшего.</a:t>
            </a:r>
          </a:p>
        </p:txBody>
      </p:sp>
    </p:spTree>
    <p:extLst>
      <p:ext uri="{BB962C8B-B14F-4D97-AF65-F5344CB8AC3E}">
        <p14:creationId xmlns:p14="http://schemas.microsoft.com/office/powerpoint/2010/main" xmlns="" val="2302109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883048" y="-672040"/>
            <a:ext cx="2363891" cy="2376856"/>
          </a:xfrm>
          <a:prstGeom prst="rect">
            <a:avLst/>
          </a:prstGeom>
        </p:spPr>
      </p:pic>
      <p:grpSp>
        <p:nvGrpSpPr>
          <p:cNvPr id="25" name="Group 8"/>
          <p:cNvGrpSpPr/>
          <p:nvPr/>
        </p:nvGrpSpPr>
        <p:grpSpPr>
          <a:xfrm>
            <a:off x="-170692" y="7208958"/>
            <a:ext cx="18629384" cy="3271493"/>
            <a:chOff x="0" y="0"/>
            <a:chExt cx="6796050" cy="1193450"/>
          </a:xfrm>
          <a:solidFill>
            <a:schemeClr val="accent6">
              <a:lumMod val="75000"/>
            </a:schemeClr>
          </a:solidFill>
        </p:grpSpPr>
        <p:sp>
          <p:nvSpPr>
            <p:cNvPr id="26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649050">
            <a:off x="17417154" y="6032360"/>
            <a:ext cx="488630" cy="389487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0" y="7916046"/>
            <a:ext cx="3223735" cy="2227308"/>
          </a:xfrm>
          <a:prstGeom prst="rect">
            <a:avLst/>
          </a:prstGeom>
        </p:spPr>
      </p:pic>
      <p:sp>
        <p:nvSpPr>
          <p:cNvPr id="61" name="TextBox 46"/>
          <p:cNvSpPr txBox="1"/>
          <p:nvPr/>
        </p:nvSpPr>
        <p:spPr>
          <a:xfrm>
            <a:off x="933460" y="1061580"/>
            <a:ext cx="12172939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465"/>
              </a:lnSpc>
            </a:pPr>
            <a:r>
              <a:rPr lang="ru-RU" sz="5400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Четвертый тип</a:t>
            </a:r>
            <a:endParaRPr lang="en-US" sz="5400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62" name="AutoShape 47"/>
          <p:cNvSpPr/>
          <p:nvPr/>
        </p:nvSpPr>
        <p:spPr>
          <a:xfrm rot="2991">
            <a:off x="933458" y="2091495"/>
            <a:ext cx="16421095" cy="0"/>
          </a:xfrm>
          <a:prstGeom prst="line">
            <a:avLst/>
          </a:prstGeom>
          <a:ln w="28575" cap="flat">
            <a:solidFill>
              <a:srgbClr val="B1663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" name="Прямоугольник 1"/>
          <p:cNvSpPr/>
          <p:nvPr/>
        </p:nvSpPr>
        <p:spPr>
          <a:xfrm>
            <a:off x="8533897" y="488189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1809" y="2791448"/>
            <a:ext cx="9144000" cy="69711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0" indent="-256032" algn="ctr">
              <a:spcBef>
                <a:spcPts val="300"/>
              </a:spcBef>
              <a:buClr>
                <a:srgbClr val="A04DA3"/>
              </a:buClr>
            </a:pPr>
            <a:r>
              <a:rPr lang="ru-RU" sz="3600" b="1" dirty="0">
                <a:solidFill>
                  <a:schemeClr val="bg1"/>
                </a:solidFill>
                <a:latin typeface="Georgia"/>
              </a:rPr>
              <a:t>Если вы выбрали сказки:</a:t>
            </a:r>
            <a:endParaRPr lang="ru-RU" sz="3600" dirty="0">
              <a:solidFill>
                <a:schemeClr val="bg1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 err="1">
                <a:solidFill>
                  <a:schemeClr val="bg1"/>
                </a:solidFill>
                <a:latin typeface="Georgia"/>
              </a:rPr>
              <a:t>Маугли</a:t>
            </a:r>
            <a:endParaRPr lang="ru-RU" sz="3600" dirty="0">
              <a:solidFill>
                <a:schemeClr val="bg1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Гуси – лебеди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u="sng" dirty="0">
                <a:solidFill>
                  <a:schemeClr val="bg1"/>
                </a:solidFill>
                <a:latin typeface="Georgia"/>
              </a:rPr>
              <a:t>Ваш тип:</a:t>
            </a:r>
            <a:endParaRPr lang="ru-RU" sz="3600" dirty="0">
              <a:solidFill>
                <a:schemeClr val="bg1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Вы относитесь к таким людям, которые борются за справедливость. Нередко Вы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отстаиваете интересы других людей, но можете постоять и за себя. В этой борьбе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3600" dirty="0">
                <a:solidFill>
                  <a:schemeClr val="bg1"/>
                </a:solidFill>
                <a:latin typeface="Georgia"/>
              </a:rPr>
              <a:t>   вы готовы выяснять истину и добиваться справедливости.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5698303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8"/>
          <p:cNvGrpSpPr/>
          <p:nvPr/>
        </p:nvGrpSpPr>
        <p:grpSpPr>
          <a:xfrm>
            <a:off x="228599" y="266700"/>
            <a:ext cx="17852819" cy="4631972"/>
            <a:chOff x="0" y="0"/>
            <a:chExt cx="6796050" cy="119345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31" name="Freeform 9"/>
            <p:cNvSpPr/>
            <p:nvPr/>
          </p:nvSpPr>
          <p:spPr>
            <a:xfrm>
              <a:off x="0" y="0"/>
              <a:ext cx="6796050" cy="1193450"/>
            </a:xfrm>
            <a:custGeom>
              <a:avLst/>
              <a:gdLst/>
              <a:ahLst/>
              <a:cxnLst/>
              <a:rect l="l" t="t" r="r" b="b"/>
              <a:pathLst>
                <a:path w="6796050" h="1193450">
                  <a:moveTo>
                    <a:pt x="0" y="0"/>
                  </a:moveTo>
                  <a:lnTo>
                    <a:pt x="6796050" y="0"/>
                  </a:lnTo>
                  <a:lnTo>
                    <a:pt x="6796050" y="1193450"/>
                  </a:lnTo>
                  <a:lnTo>
                    <a:pt x="0" y="119345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25" name="Group 7"/>
          <p:cNvGrpSpPr/>
          <p:nvPr/>
        </p:nvGrpSpPr>
        <p:grpSpPr>
          <a:xfrm>
            <a:off x="493326" y="587774"/>
            <a:ext cx="17337473" cy="9467482"/>
            <a:chOff x="0" y="0"/>
            <a:chExt cx="20741165" cy="12623309"/>
          </a:xfrm>
          <a:noFill/>
        </p:grpSpPr>
        <p:grpSp>
          <p:nvGrpSpPr>
            <p:cNvPr id="26" name="Group 8"/>
            <p:cNvGrpSpPr/>
            <p:nvPr/>
          </p:nvGrpSpPr>
          <p:grpSpPr>
            <a:xfrm>
              <a:off x="0" y="1256841"/>
              <a:ext cx="20741165" cy="11366468"/>
              <a:chOff x="0" y="0"/>
              <a:chExt cx="5490351" cy="3008794"/>
            </a:xfrm>
            <a:grpFill/>
          </p:grpSpPr>
          <p:sp>
            <p:nvSpPr>
              <p:cNvPr id="29" name="Freeform 9"/>
              <p:cNvSpPr/>
              <p:nvPr/>
            </p:nvSpPr>
            <p:spPr>
              <a:xfrm>
                <a:off x="0" y="0"/>
                <a:ext cx="5490351" cy="3008794"/>
              </a:xfrm>
              <a:custGeom>
                <a:avLst/>
                <a:gdLst/>
                <a:ahLst/>
                <a:cxnLst/>
                <a:rect l="l" t="t" r="r" b="b"/>
                <a:pathLst>
                  <a:path w="5490351" h="3008794">
                    <a:moveTo>
                      <a:pt x="5365891" y="3008794"/>
                    </a:moveTo>
                    <a:lnTo>
                      <a:pt x="124460" y="3008794"/>
                    </a:lnTo>
                    <a:cubicBezTo>
                      <a:pt x="55880" y="3008794"/>
                      <a:pt x="0" y="2952914"/>
                      <a:pt x="0" y="2884334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5365891" y="0"/>
                    </a:lnTo>
                    <a:cubicBezTo>
                      <a:pt x="5434471" y="0"/>
                      <a:pt x="5490351" y="55880"/>
                      <a:pt x="5490351" y="124460"/>
                    </a:cubicBezTo>
                    <a:lnTo>
                      <a:pt x="5490351" y="2884334"/>
                    </a:lnTo>
                    <a:cubicBezTo>
                      <a:pt x="5490351" y="2952914"/>
                      <a:pt x="5434471" y="3008794"/>
                      <a:pt x="5365891" y="3008794"/>
                    </a:cubicBezTo>
                    <a:close/>
                  </a:path>
                </a:pathLst>
              </a:custGeom>
              <a:grpFill/>
            </p:spPr>
          </p:sp>
        </p:grpSp>
        <p:grpSp>
          <p:nvGrpSpPr>
            <p:cNvPr id="27" name="Group 10"/>
            <p:cNvGrpSpPr/>
            <p:nvPr/>
          </p:nvGrpSpPr>
          <p:grpSpPr>
            <a:xfrm rot="-10800000">
              <a:off x="1183022" y="0"/>
              <a:ext cx="8880221" cy="1388962"/>
              <a:chOff x="0" y="0"/>
              <a:chExt cx="38779425" cy="6065520"/>
            </a:xfrm>
            <a:grpFill/>
          </p:grpSpPr>
          <p:sp>
            <p:nvSpPr>
              <p:cNvPr id="28" name="Freeform 11"/>
              <p:cNvSpPr/>
              <p:nvPr/>
            </p:nvSpPr>
            <p:spPr>
              <a:xfrm>
                <a:off x="-50800" y="0"/>
                <a:ext cx="38881025" cy="6066790"/>
              </a:xfrm>
              <a:custGeom>
                <a:avLst/>
                <a:gdLst/>
                <a:ahLst/>
                <a:cxnLst/>
                <a:rect l="l" t="t" r="r" b="b"/>
                <a:pathLst>
                  <a:path w="38881025" h="6066790">
                    <a:moveTo>
                      <a:pt x="1692910" y="0"/>
                    </a:moveTo>
                    <a:lnTo>
                      <a:pt x="1692910" y="6065520"/>
                    </a:lnTo>
                    <a:cubicBezTo>
                      <a:pt x="1710690" y="6066790"/>
                      <a:pt x="1728470" y="6066790"/>
                      <a:pt x="1746250" y="6066790"/>
                    </a:cubicBezTo>
                    <a:lnTo>
                      <a:pt x="37124615" y="6066790"/>
                    </a:lnTo>
                    <a:lnTo>
                      <a:pt x="37124615" y="0"/>
                    </a:lnTo>
                    <a:lnTo>
                      <a:pt x="1692910" y="0"/>
                    </a:lnTo>
                    <a:close/>
                    <a:moveTo>
                      <a:pt x="37581815" y="0"/>
                    </a:moveTo>
                    <a:lnTo>
                      <a:pt x="37124615" y="0"/>
                    </a:lnTo>
                    <a:lnTo>
                      <a:pt x="37124615" y="6065520"/>
                    </a:lnTo>
                    <a:lnTo>
                      <a:pt x="37134775" y="6065520"/>
                    </a:lnTo>
                    <a:cubicBezTo>
                      <a:pt x="37873915" y="6065520"/>
                      <a:pt x="38522886" y="5462270"/>
                      <a:pt x="38576225" y="4725670"/>
                    </a:cubicBezTo>
                    <a:lnTo>
                      <a:pt x="38826415" y="1338580"/>
                    </a:lnTo>
                    <a:cubicBezTo>
                      <a:pt x="38881025" y="603250"/>
                      <a:pt x="38320954" y="0"/>
                      <a:pt x="37581815" y="0"/>
                    </a:cubicBezTo>
                    <a:close/>
                    <a:moveTo>
                      <a:pt x="1299210" y="0"/>
                    </a:moveTo>
                    <a:cubicBezTo>
                      <a:pt x="560070" y="0"/>
                      <a:pt x="0" y="603250"/>
                      <a:pt x="54610" y="1339850"/>
                    </a:cubicBezTo>
                    <a:lnTo>
                      <a:pt x="304800" y="4726940"/>
                    </a:lnTo>
                    <a:cubicBezTo>
                      <a:pt x="358140" y="5445760"/>
                      <a:pt x="977900" y="6037580"/>
                      <a:pt x="1694180" y="6065520"/>
                    </a:cubicBezTo>
                    <a:lnTo>
                      <a:pt x="1694180" y="0"/>
                    </a:lnTo>
                    <a:lnTo>
                      <a:pt x="1299210" y="0"/>
                    </a:lnTo>
                    <a:close/>
                  </a:path>
                </a:pathLst>
              </a:custGeom>
              <a:grpFill/>
            </p:spPr>
          </p:sp>
        </p:grpSp>
      </p:grpSp>
      <p:grpSp>
        <p:nvGrpSpPr>
          <p:cNvPr id="16" name="Group 17"/>
          <p:cNvGrpSpPr/>
          <p:nvPr/>
        </p:nvGrpSpPr>
        <p:grpSpPr>
          <a:xfrm>
            <a:off x="6196144" y="2733822"/>
            <a:ext cx="5029200" cy="3876428"/>
            <a:chOff x="0" y="0"/>
            <a:chExt cx="6350000" cy="635000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7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4" name="TextBox 3"/>
          <p:cNvSpPr txBox="1"/>
          <p:nvPr/>
        </p:nvSpPr>
        <p:spPr>
          <a:xfrm>
            <a:off x="6477000" y="4229100"/>
            <a:ext cx="4389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bg2">
                    <a:lumMod val="10000"/>
                  </a:schemeClr>
                </a:solidFill>
              </a:rPr>
              <a:t>Сказкотерапия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 rot="1768276">
            <a:off x="5186778" y="2050052"/>
            <a:ext cx="7180672" cy="5626810"/>
          </a:xfrm>
          <a:prstGeom prst="rect">
            <a:avLst/>
          </a:prstGeom>
        </p:spPr>
      </p:pic>
      <p:pic>
        <p:nvPicPr>
          <p:cNvPr id="18" name="Picture 24"/>
          <p:cNvPicPr>
            <a:picLocks noChangeAspect="1"/>
          </p:cNvPicPr>
          <p:nvPr/>
        </p:nvPicPr>
        <p:blipFill>
          <a:blip r:embed="rId9" cstate="print">
            <a:alphaModFix amt="50000"/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 rot="10800000">
            <a:off x="228594" y="4593552"/>
            <a:ext cx="6677263" cy="386710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 rot="783212" flipH="1">
            <a:off x="6105944" y="6318623"/>
            <a:ext cx="5266520" cy="348687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 rot="10297617">
            <a:off x="11561818" y="2766286"/>
            <a:ext cx="5612538" cy="2710321"/>
          </a:xfrm>
          <a:prstGeom prst="rect">
            <a:avLst/>
          </a:prstGeom>
        </p:spPr>
      </p:pic>
      <p:pic>
        <p:nvPicPr>
          <p:cNvPr id="22" name="Picture 13"/>
          <p:cNvPicPr>
            <a:picLocks noChangeAspect="1"/>
          </p:cNvPicPr>
          <p:nvPr/>
        </p:nvPicPr>
        <p:blipFill>
          <a:blip r:embed="rId21" cstate="print">
            <a:alphaModFix amt="40000"/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10847566" y="5311237"/>
            <a:ext cx="6494213" cy="3493133"/>
          </a:xfrm>
          <a:prstGeom prst="rect">
            <a:avLst/>
          </a:prstGeom>
        </p:spPr>
      </p:pic>
      <p:pic>
        <p:nvPicPr>
          <p:cNvPr id="23" name="Picture 2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493327" y="7890529"/>
            <a:ext cx="2131756" cy="1852690"/>
          </a:xfrm>
          <a:prstGeom prst="rect">
            <a:avLst/>
          </a:prstGeom>
        </p:spPr>
      </p:pic>
      <p:pic>
        <p:nvPicPr>
          <p:cNvPr id="24" name="Picture 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25"/>
              </a:ext>
            </a:extLst>
          </a:blip>
          <a:srcRect/>
          <a:stretch>
            <a:fillRect/>
          </a:stretch>
        </p:blipFill>
        <p:spPr>
          <a:xfrm>
            <a:off x="15853522" y="8131381"/>
            <a:ext cx="2434478" cy="215561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2" name="TextBox 43"/>
          <p:cNvSpPr txBox="1"/>
          <p:nvPr/>
        </p:nvSpPr>
        <p:spPr>
          <a:xfrm>
            <a:off x="454300" y="676331"/>
            <a:ext cx="6061482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32"/>
              </a:lnSpc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li Black Bold"/>
              </a:rPr>
              <a:t>Что такое </a:t>
            </a:r>
            <a:r>
              <a:rPr lang="ru-RU" sz="60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li Black Bold"/>
              </a:rPr>
              <a:t>сказкотерапия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li Black Bold"/>
              </a:rPr>
              <a:t>?</a:t>
            </a:r>
            <a:endParaRPr lang="en-US" sz="6000" dirty="0">
              <a:solidFill>
                <a:schemeClr val="accent6">
                  <a:lumMod val="50000"/>
                </a:schemeClr>
              </a:solidFill>
              <a:latin typeface="Muli Black Bold"/>
            </a:endParaRPr>
          </a:p>
        </p:txBody>
      </p:sp>
      <p:sp>
        <p:nvSpPr>
          <p:cNvPr id="33" name="TextBox 12"/>
          <p:cNvSpPr txBox="1"/>
          <p:nvPr/>
        </p:nvSpPr>
        <p:spPr>
          <a:xfrm>
            <a:off x="975352" y="5311237"/>
            <a:ext cx="4221433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Muli Black Bold"/>
              </a:rPr>
              <a:t>Лечение «сказкой»</a:t>
            </a:r>
            <a:endParaRPr lang="en-US" sz="48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4" name="TextBox 12"/>
          <p:cNvSpPr txBox="1"/>
          <p:nvPr/>
        </p:nvSpPr>
        <p:spPr>
          <a:xfrm>
            <a:off x="6805743" y="6900274"/>
            <a:ext cx="3810000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Один из видов </a:t>
            </a:r>
            <a:r>
              <a:rPr lang="ru-RU" sz="4000" dirty="0" err="1" smtClean="0">
                <a:solidFill>
                  <a:srgbClr val="000000"/>
                </a:solidFill>
                <a:latin typeface="Muli Black Bold"/>
              </a:rPr>
              <a:t>здоровьесберегающих</a:t>
            </a:r>
            <a:r>
              <a:rPr lang="ru-RU" sz="4000" dirty="0" smtClean="0">
                <a:solidFill>
                  <a:srgbClr val="000000"/>
                </a:solidFill>
                <a:latin typeface="Muli Black Bold"/>
              </a:rPr>
              <a:t> технологий</a:t>
            </a:r>
            <a:endParaRPr lang="en-US" sz="40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5" name="TextBox 12"/>
          <p:cNvSpPr txBox="1"/>
          <p:nvPr/>
        </p:nvSpPr>
        <p:spPr>
          <a:xfrm>
            <a:off x="12463087" y="6049901"/>
            <a:ext cx="38100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Muli Black Bold"/>
              </a:rPr>
              <a:t>Процесс поиска смысла</a:t>
            </a:r>
            <a:endParaRPr lang="en-US" sz="48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6" name="TextBox 12"/>
          <p:cNvSpPr txBox="1"/>
          <p:nvPr/>
        </p:nvSpPr>
        <p:spPr>
          <a:xfrm>
            <a:off x="12463087" y="3199996"/>
            <a:ext cx="38100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 smtClean="0">
                <a:solidFill>
                  <a:srgbClr val="000000"/>
                </a:solidFill>
                <a:latin typeface="Muli Black Bold"/>
              </a:rPr>
              <a:t>Процесс образования</a:t>
            </a:r>
            <a:endParaRPr lang="en-US" sz="4800" dirty="0">
              <a:solidFill>
                <a:srgbClr val="000000"/>
              </a:solidFill>
              <a:latin typeface="Muli Black 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771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38"/>
          <p:cNvGrpSpPr/>
          <p:nvPr/>
        </p:nvGrpSpPr>
        <p:grpSpPr>
          <a:xfrm>
            <a:off x="6362489" y="8649015"/>
            <a:ext cx="1774078" cy="1336523"/>
            <a:chOff x="917086" y="299174"/>
            <a:chExt cx="6321664" cy="6350000"/>
          </a:xfrm>
          <a:solidFill>
            <a:schemeClr val="accent6">
              <a:lumMod val="75000"/>
            </a:schemeClr>
          </a:solidFill>
        </p:grpSpPr>
        <p:sp>
          <p:nvSpPr>
            <p:cNvPr id="65" name="Freeform 39"/>
            <p:cNvSpPr/>
            <p:nvPr/>
          </p:nvSpPr>
          <p:spPr>
            <a:xfrm>
              <a:off x="917086" y="299174"/>
              <a:ext cx="6321664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2" name="AutoShape 2"/>
          <p:cNvSpPr/>
          <p:nvPr/>
        </p:nvSpPr>
        <p:spPr>
          <a:xfrm rot="-2397004">
            <a:off x="4652546" y="1849728"/>
            <a:ext cx="2804453" cy="0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-1038921">
            <a:off x="5698772" y="2593423"/>
            <a:ext cx="2897835" cy="0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6893464" y="4575525"/>
            <a:ext cx="4478681" cy="338999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 rot="1094623">
            <a:off x="7265730" y="6146892"/>
            <a:ext cx="2530427" cy="0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rot="2474181">
            <a:off x="6942164" y="7112891"/>
            <a:ext cx="2775083" cy="0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2577" y="2630988"/>
            <a:ext cx="6386004" cy="4772087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6764071" y="408968"/>
            <a:ext cx="6958719" cy="1080723"/>
            <a:chOff x="0" y="0"/>
            <a:chExt cx="3530906" cy="73115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9" name="Freeform 9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0" name="Group 10"/>
          <p:cNvGrpSpPr/>
          <p:nvPr/>
        </p:nvGrpSpPr>
        <p:grpSpPr>
          <a:xfrm>
            <a:off x="6272706" y="263137"/>
            <a:ext cx="1782030" cy="1336523"/>
            <a:chOff x="0" y="0"/>
            <a:chExt cx="6350000" cy="6350000"/>
          </a:xfrm>
          <a:solidFill>
            <a:schemeClr val="accent6">
              <a:lumMod val="75000"/>
            </a:schemeClr>
          </a:solidFill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12" name="TextBox 12"/>
          <p:cNvSpPr txBox="1"/>
          <p:nvPr/>
        </p:nvSpPr>
        <p:spPr>
          <a:xfrm>
            <a:off x="7907160" y="585149"/>
            <a:ext cx="5808840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с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охранению и укреплению психического здоровья</a:t>
            </a:r>
            <a:r>
              <a:rPr lang="ru-RU" sz="2700" dirty="0" smtClean="0">
                <a:solidFill>
                  <a:srgbClr val="000000"/>
                </a:solidFill>
                <a:latin typeface="Muli Black Bold"/>
              </a:rPr>
              <a:t>,</a:t>
            </a:r>
            <a:endParaRPr lang="en-US" sz="27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362489" y="436369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en-US" sz="8000" dirty="0">
                <a:solidFill>
                  <a:srgbClr val="F7F7F7"/>
                </a:solidFill>
                <a:latin typeface="Muli Black Bold"/>
              </a:rPr>
              <a:t>1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989907" y="1697045"/>
            <a:ext cx="6958719" cy="1080723"/>
            <a:chOff x="0" y="0"/>
            <a:chExt cx="3530906" cy="731155"/>
          </a:xfrm>
          <a:solidFill>
            <a:schemeClr val="bg2">
              <a:lumMod val="50000"/>
            </a:schemeClr>
          </a:solidFill>
        </p:grpSpPr>
        <p:sp>
          <p:nvSpPr>
            <p:cNvPr id="16" name="Freeform 16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17" name="Group 17"/>
          <p:cNvGrpSpPr/>
          <p:nvPr/>
        </p:nvGrpSpPr>
        <p:grpSpPr>
          <a:xfrm>
            <a:off x="8255080" y="1505429"/>
            <a:ext cx="1782030" cy="1336523"/>
            <a:chOff x="0" y="0"/>
            <a:chExt cx="6350000" cy="6350000"/>
          </a:xfrm>
          <a:solidFill>
            <a:schemeClr val="accent6">
              <a:lumMod val="75000"/>
            </a:schemeClr>
          </a:solidFill>
        </p:grpSpPr>
        <p:sp>
          <p:nvSpPr>
            <p:cNvPr id="18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19" name="TextBox 19"/>
          <p:cNvSpPr txBox="1"/>
          <p:nvPr/>
        </p:nvSpPr>
        <p:spPr>
          <a:xfrm>
            <a:off x="10402875" y="1849728"/>
            <a:ext cx="4551898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п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рофилактике </a:t>
            </a:r>
            <a:r>
              <a:rPr lang="ru-RU" sz="2700" dirty="0" err="1" smtClean="0">
                <a:solidFill>
                  <a:schemeClr val="bg1"/>
                </a:solidFill>
                <a:latin typeface="Muli Black Bold"/>
              </a:rPr>
              <a:t>тревожности,агрессивности</a:t>
            </a:r>
            <a:r>
              <a:rPr lang="ru-RU" sz="2700" dirty="0" smtClean="0">
                <a:solidFill>
                  <a:srgbClr val="000000"/>
                </a:solidFill>
                <a:latin typeface="Muli Black Bold"/>
              </a:rPr>
              <a:t>,</a:t>
            </a:r>
            <a:endParaRPr lang="en-US" sz="27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8329706" y="1724445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en-US" sz="8000" dirty="0">
                <a:solidFill>
                  <a:srgbClr val="F7F7F7"/>
                </a:solidFill>
                <a:latin typeface="Muli Black Bold"/>
              </a:rPr>
              <a:t>2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11239147" y="4831790"/>
            <a:ext cx="6958719" cy="1080723"/>
            <a:chOff x="0" y="0"/>
            <a:chExt cx="3530906" cy="731155"/>
          </a:xfrm>
          <a:solidFill>
            <a:schemeClr val="accent3">
              <a:lumMod val="75000"/>
            </a:schemeClr>
          </a:solidFill>
        </p:grpSpPr>
        <p:sp>
          <p:nvSpPr>
            <p:cNvPr id="23" name="Freeform 23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4" name="Group 24"/>
          <p:cNvGrpSpPr/>
          <p:nvPr/>
        </p:nvGrpSpPr>
        <p:grpSpPr>
          <a:xfrm>
            <a:off x="10357990" y="4543958"/>
            <a:ext cx="1774078" cy="1336523"/>
            <a:chOff x="14168" y="0"/>
            <a:chExt cx="6321664" cy="6350000"/>
          </a:xfrm>
          <a:solidFill>
            <a:schemeClr val="accent6">
              <a:lumMod val="75000"/>
            </a:schemeClr>
          </a:solidFill>
        </p:grpSpPr>
        <p:sp>
          <p:nvSpPr>
            <p:cNvPr id="25" name="Freeform 25"/>
            <p:cNvSpPr/>
            <p:nvPr/>
          </p:nvSpPr>
          <p:spPr>
            <a:xfrm>
              <a:off x="14168" y="0"/>
              <a:ext cx="6321664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9" name="Group 29"/>
          <p:cNvGrpSpPr/>
          <p:nvPr/>
        </p:nvGrpSpPr>
        <p:grpSpPr>
          <a:xfrm>
            <a:off x="10120626" y="6380659"/>
            <a:ext cx="6958719" cy="1080723"/>
            <a:chOff x="0" y="0"/>
            <a:chExt cx="3530906" cy="731155"/>
          </a:xfrm>
          <a:solidFill>
            <a:schemeClr val="bg2">
              <a:lumMod val="50000"/>
            </a:schemeClr>
          </a:solidFill>
        </p:grpSpPr>
        <p:sp>
          <p:nvSpPr>
            <p:cNvPr id="30" name="Freeform 30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1" name="Group 31"/>
          <p:cNvGrpSpPr/>
          <p:nvPr/>
        </p:nvGrpSpPr>
        <p:grpSpPr>
          <a:xfrm>
            <a:off x="9186708" y="6079025"/>
            <a:ext cx="1782030" cy="1336523"/>
            <a:chOff x="0" y="0"/>
            <a:chExt cx="6350000" cy="6350000"/>
          </a:xfrm>
          <a:solidFill>
            <a:schemeClr val="accent6">
              <a:lumMod val="75000"/>
            </a:schemeClr>
          </a:solidFill>
        </p:grpSpPr>
        <p:sp>
          <p:nvSpPr>
            <p:cNvPr id="32" name="Freeform 3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33" name="TextBox 33"/>
          <p:cNvSpPr txBox="1"/>
          <p:nvPr/>
        </p:nvSpPr>
        <p:spPr>
          <a:xfrm>
            <a:off x="11772574" y="5095223"/>
            <a:ext cx="6101241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р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азвитию творческих способностей, воображения и фантазии</a:t>
            </a:r>
            <a:r>
              <a:rPr lang="ru-RU" sz="2700" dirty="0" smtClean="0">
                <a:solidFill>
                  <a:srgbClr val="000000"/>
                </a:solidFill>
                <a:latin typeface="Muli Black Bold"/>
              </a:rPr>
              <a:t>,</a:t>
            </a:r>
            <a:endParaRPr lang="en-US" sz="2700" dirty="0">
              <a:solidFill>
                <a:srgbClr val="000000"/>
              </a:solidFill>
              <a:latin typeface="Muli Black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10367266" y="4745024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en-US" sz="8000" dirty="0">
                <a:solidFill>
                  <a:srgbClr val="F7F7F7"/>
                </a:solidFill>
                <a:latin typeface="Muli Black Bold"/>
              </a:rPr>
              <a:t>4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9456696" y="7765779"/>
            <a:ext cx="6958719" cy="1080723"/>
            <a:chOff x="0" y="0"/>
            <a:chExt cx="3530906" cy="731155"/>
          </a:xfrm>
          <a:solidFill>
            <a:schemeClr val="bg2">
              <a:lumMod val="25000"/>
            </a:schemeClr>
          </a:solidFill>
        </p:grpSpPr>
        <p:sp>
          <p:nvSpPr>
            <p:cNvPr id="37" name="Freeform 37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56" name="Group 36"/>
          <p:cNvGrpSpPr/>
          <p:nvPr/>
        </p:nvGrpSpPr>
        <p:grpSpPr>
          <a:xfrm>
            <a:off x="10832315" y="3059091"/>
            <a:ext cx="6958719" cy="1080723"/>
            <a:chOff x="0" y="0"/>
            <a:chExt cx="3530906" cy="731155"/>
          </a:xfrm>
          <a:solidFill>
            <a:schemeClr val="bg2">
              <a:lumMod val="25000"/>
            </a:schemeClr>
          </a:solidFill>
        </p:grpSpPr>
        <p:sp>
          <p:nvSpPr>
            <p:cNvPr id="57" name="Freeform 37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38" name="Group 38"/>
          <p:cNvGrpSpPr/>
          <p:nvPr/>
        </p:nvGrpSpPr>
        <p:grpSpPr>
          <a:xfrm>
            <a:off x="8243899" y="7509979"/>
            <a:ext cx="1774078" cy="1336523"/>
            <a:chOff x="917086" y="299174"/>
            <a:chExt cx="6321664" cy="6350000"/>
          </a:xfrm>
          <a:solidFill>
            <a:schemeClr val="accent6">
              <a:lumMod val="75000"/>
            </a:schemeClr>
          </a:solidFill>
        </p:grpSpPr>
        <p:sp>
          <p:nvSpPr>
            <p:cNvPr id="39" name="Freeform 39"/>
            <p:cNvSpPr/>
            <p:nvPr/>
          </p:nvSpPr>
          <p:spPr>
            <a:xfrm>
              <a:off x="917086" y="299174"/>
              <a:ext cx="6321664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40" name="TextBox 40"/>
          <p:cNvSpPr txBox="1"/>
          <p:nvPr/>
        </p:nvSpPr>
        <p:spPr>
          <a:xfrm>
            <a:off x="10408565" y="8055927"/>
            <a:ext cx="4551898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ф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ормированию жизненной компетентности,</a:t>
            </a:r>
            <a:endParaRPr lang="en-US" sz="2700" dirty="0">
              <a:solidFill>
                <a:schemeClr val="bg1"/>
              </a:solidFill>
              <a:latin typeface="Muli Black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11927595" y="3253203"/>
            <a:ext cx="5791200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 err="1">
                <a:solidFill>
                  <a:schemeClr val="bg1"/>
                </a:solidFill>
                <a:latin typeface="Muli Black Bold"/>
              </a:rPr>
              <a:t>р</a:t>
            </a:r>
            <a:r>
              <a:rPr lang="ru-RU" sz="2700" dirty="0" err="1" smtClean="0">
                <a:solidFill>
                  <a:schemeClr val="bg1"/>
                </a:solidFill>
                <a:latin typeface="Muli Black Bold"/>
              </a:rPr>
              <a:t>азивтию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 </a:t>
            </a:r>
            <a:r>
              <a:rPr lang="ru-RU" sz="2700" dirty="0" err="1" smtClean="0">
                <a:solidFill>
                  <a:schemeClr val="bg1"/>
                </a:solidFill>
                <a:latin typeface="Muli Black Bold"/>
              </a:rPr>
              <a:t>пложительных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 </a:t>
            </a:r>
            <a:r>
              <a:rPr lang="ru-RU" sz="2700" dirty="0" err="1" smtClean="0">
                <a:solidFill>
                  <a:schemeClr val="bg1"/>
                </a:solidFill>
                <a:latin typeface="Muli Black Bold"/>
              </a:rPr>
              <a:t>эмоций,добрых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 чувств,</a:t>
            </a:r>
            <a:endParaRPr lang="en-US" sz="2700" dirty="0">
              <a:solidFill>
                <a:schemeClr val="bg1"/>
              </a:solidFill>
              <a:latin typeface="Muli Black Bold"/>
            </a:endParaRPr>
          </a:p>
        </p:txBody>
      </p:sp>
      <p:grpSp>
        <p:nvGrpSpPr>
          <p:cNvPr id="52" name="Group 24"/>
          <p:cNvGrpSpPr/>
          <p:nvPr/>
        </p:nvGrpSpPr>
        <p:grpSpPr>
          <a:xfrm>
            <a:off x="10239416" y="2988288"/>
            <a:ext cx="1774078" cy="1336523"/>
            <a:chOff x="5188429" y="1673074"/>
            <a:chExt cx="6321664" cy="6350000"/>
          </a:xfrm>
          <a:solidFill>
            <a:schemeClr val="accent6">
              <a:lumMod val="75000"/>
            </a:schemeClr>
          </a:solidFill>
        </p:grpSpPr>
        <p:sp>
          <p:nvSpPr>
            <p:cNvPr id="53" name="Freeform 25"/>
            <p:cNvSpPr/>
            <p:nvPr/>
          </p:nvSpPr>
          <p:spPr>
            <a:xfrm>
              <a:off x="5188429" y="1673074"/>
              <a:ext cx="6321664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sp>
        <p:nvSpPr>
          <p:cNvPr id="42" name="TextBox 42"/>
          <p:cNvSpPr txBox="1"/>
          <p:nvPr/>
        </p:nvSpPr>
        <p:spPr>
          <a:xfrm>
            <a:off x="9276491" y="6234325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en-US" sz="8000" dirty="0">
                <a:solidFill>
                  <a:srgbClr val="F7F7F7"/>
                </a:solidFill>
                <a:latin typeface="Muli Black Bold"/>
              </a:rPr>
              <a:t>5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310436" y="3178677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en-US" sz="8000" dirty="0">
                <a:solidFill>
                  <a:srgbClr val="F7F7F7"/>
                </a:solidFill>
                <a:latin typeface="Muli Black Bold"/>
              </a:rPr>
              <a:t>3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1712305" y="4401564"/>
            <a:ext cx="3869996" cy="1672697"/>
            <a:chOff x="0" y="38100"/>
            <a:chExt cx="2751997" cy="1585964"/>
          </a:xfrm>
        </p:grpSpPr>
        <p:sp>
          <p:nvSpPr>
            <p:cNvPr id="45" name="TextBox 45"/>
            <p:cNvSpPr txBox="1"/>
            <p:nvPr/>
          </p:nvSpPr>
          <p:spPr>
            <a:xfrm>
              <a:off x="0" y="38100"/>
              <a:ext cx="2751997" cy="9727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18"/>
                </a:lnSpc>
              </a:pPr>
              <a:r>
                <a:rPr lang="en-US" sz="4000">
                  <a:solidFill>
                    <a:srgbClr val="F7F7F7"/>
                  </a:solidFill>
                  <a:latin typeface="Muli Black Bold"/>
                </a:rPr>
                <a:t>WRITE YOUR TOPIC</a:t>
              </a: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143648" y="1040429"/>
              <a:ext cx="2464702" cy="5836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09"/>
                </a:lnSpc>
              </a:pPr>
              <a:r>
                <a:rPr lang="en-US" sz="2000" dirty="0">
                  <a:solidFill>
                    <a:srgbClr val="F7F7F7"/>
                  </a:solidFill>
                  <a:latin typeface="Muli Regular Bold"/>
                </a:rPr>
                <a:t>Briefly elaborate on what you want to discuss. </a:t>
              </a:r>
            </a:p>
          </p:txBody>
        </p:sp>
      </p:grpSp>
      <p:grpSp>
        <p:nvGrpSpPr>
          <p:cNvPr id="49" name="Group 17"/>
          <p:cNvGrpSpPr/>
          <p:nvPr/>
        </p:nvGrpSpPr>
        <p:grpSpPr>
          <a:xfrm>
            <a:off x="362577" y="2572680"/>
            <a:ext cx="6545491" cy="4888702"/>
            <a:chOff x="0" y="0"/>
            <a:chExt cx="6350000" cy="6350000"/>
          </a:xfrm>
          <a:solidFill>
            <a:schemeClr val="bg1"/>
          </a:solidFill>
        </p:grpSpPr>
        <p:sp>
          <p:nvSpPr>
            <p:cNvPr id="50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  <a:ln w="76200">
              <a:solidFill>
                <a:schemeClr val="bg1"/>
              </a:solidFill>
            </a:ln>
          </p:spPr>
        </p:sp>
      </p:grpSp>
      <p:grpSp>
        <p:nvGrpSpPr>
          <p:cNvPr id="47" name="Group 17"/>
          <p:cNvGrpSpPr/>
          <p:nvPr/>
        </p:nvGrpSpPr>
        <p:grpSpPr>
          <a:xfrm>
            <a:off x="1040979" y="3051270"/>
            <a:ext cx="5029200" cy="3876428"/>
            <a:chOff x="0" y="0"/>
            <a:chExt cx="6350000" cy="635000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8" name="Freeform 1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grpFill/>
          </p:spPr>
        </p:sp>
      </p:grpSp>
      <p:pic>
        <p:nvPicPr>
          <p:cNvPr id="63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 rot="1768276">
            <a:off x="-396867" y="2080648"/>
            <a:ext cx="8064375" cy="6583006"/>
          </a:xfrm>
          <a:prstGeom prst="rect">
            <a:avLst/>
          </a:prstGeom>
        </p:spPr>
      </p:pic>
      <p:sp>
        <p:nvSpPr>
          <p:cNvPr id="51" name="AutoShape 4"/>
          <p:cNvSpPr/>
          <p:nvPr/>
        </p:nvSpPr>
        <p:spPr>
          <a:xfrm flipV="1">
            <a:off x="6828989" y="3642461"/>
            <a:ext cx="3872281" cy="208536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4" name="TextBox 42"/>
          <p:cNvSpPr txBox="1"/>
          <p:nvPr/>
        </p:nvSpPr>
        <p:spPr>
          <a:xfrm>
            <a:off x="8329705" y="7820580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ru-RU" sz="8000" dirty="0" smtClean="0">
                <a:solidFill>
                  <a:srgbClr val="F7F7F7"/>
                </a:solidFill>
                <a:latin typeface="Muli Black Bold"/>
              </a:rPr>
              <a:t>6</a:t>
            </a:r>
            <a:endParaRPr lang="en-US" sz="8000" dirty="0">
              <a:solidFill>
                <a:srgbClr val="F7F7F7"/>
              </a:solidFill>
              <a:latin typeface="Muli Black Bold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60617" y="3835322"/>
            <a:ext cx="4389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Занятия по </a:t>
            </a:r>
            <a:r>
              <a:rPr lang="ru-RU" sz="3600" dirty="0" err="1" smtClean="0"/>
              <a:t>сказкотерапии</a:t>
            </a:r>
            <a:r>
              <a:rPr lang="ru-RU" sz="3600" dirty="0" smtClean="0"/>
              <a:t> способствуют:</a:t>
            </a:r>
            <a:endParaRPr lang="ru-RU" sz="3600" dirty="0"/>
          </a:p>
        </p:txBody>
      </p:sp>
      <p:sp>
        <p:nvSpPr>
          <p:cNvPr id="58" name="TextBox 40"/>
          <p:cNvSpPr txBox="1"/>
          <p:nvPr/>
        </p:nvSpPr>
        <p:spPr>
          <a:xfrm>
            <a:off x="11324036" y="6581449"/>
            <a:ext cx="4551898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р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азвитию творческой активности личности,</a:t>
            </a:r>
            <a:endParaRPr lang="en-US" sz="2700" dirty="0">
              <a:solidFill>
                <a:schemeClr val="bg1"/>
              </a:solidFill>
              <a:latin typeface="Muli Black Bold"/>
            </a:endParaRPr>
          </a:p>
        </p:txBody>
      </p:sp>
      <p:pic>
        <p:nvPicPr>
          <p:cNvPr id="60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>
            <a:off x="1262113" y="7505480"/>
            <a:ext cx="1304393" cy="2122534"/>
          </a:xfrm>
          <a:prstGeom prst="rect">
            <a:avLst/>
          </a:prstGeom>
        </p:spPr>
      </p:pic>
      <p:pic>
        <p:nvPicPr>
          <p:cNvPr id="61" name="Picture 1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rcRect/>
          <a:stretch>
            <a:fillRect/>
          </a:stretch>
        </p:blipFill>
        <p:spPr>
          <a:xfrm>
            <a:off x="2693904" y="7505480"/>
            <a:ext cx="289436" cy="2122534"/>
          </a:xfrm>
          <a:prstGeom prst="rect">
            <a:avLst/>
          </a:prstGeom>
        </p:spPr>
      </p:pic>
      <p:sp>
        <p:nvSpPr>
          <p:cNvPr id="59" name="AutoShape 6"/>
          <p:cNvSpPr/>
          <p:nvPr/>
        </p:nvSpPr>
        <p:spPr>
          <a:xfrm rot="2474181">
            <a:off x="6028261" y="7801851"/>
            <a:ext cx="1694103" cy="555142"/>
          </a:xfrm>
          <a:prstGeom prst="line">
            <a:avLst/>
          </a:prstGeom>
          <a:ln w="47625" cap="rnd">
            <a:solidFill>
              <a:schemeClr val="accent6">
                <a:lumMod val="7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2" name="TextBox 42"/>
          <p:cNvSpPr txBox="1"/>
          <p:nvPr/>
        </p:nvSpPr>
        <p:spPr>
          <a:xfrm>
            <a:off x="6425151" y="8804315"/>
            <a:ext cx="1688271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6"/>
              </a:lnSpc>
            </a:pPr>
            <a:r>
              <a:rPr lang="ru-RU" sz="8000" dirty="0">
                <a:solidFill>
                  <a:srgbClr val="F7F7F7"/>
                </a:solidFill>
                <a:latin typeface="Muli Black Bold"/>
              </a:rPr>
              <a:t>7</a:t>
            </a:r>
            <a:endParaRPr lang="en-US" sz="8000" dirty="0">
              <a:solidFill>
                <a:srgbClr val="F7F7F7"/>
              </a:solidFill>
              <a:latin typeface="Muli Black Bold"/>
            </a:endParaRPr>
          </a:p>
        </p:txBody>
      </p:sp>
      <p:grpSp>
        <p:nvGrpSpPr>
          <p:cNvPr id="67" name="Group 36"/>
          <p:cNvGrpSpPr/>
          <p:nvPr/>
        </p:nvGrpSpPr>
        <p:grpSpPr>
          <a:xfrm>
            <a:off x="8056450" y="9140803"/>
            <a:ext cx="6958719" cy="1080723"/>
            <a:chOff x="0" y="0"/>
            <a:chExt cx="3530906" cy="731155"/>
          </a:xfrm>
          <a:solidFill>
            <a:schemeClr val="tx2">
              <a:lumMod val="75000"/>
            </a:schemeClr>
          </a:solidFill>
        </p:grpSpPr>
        <p:sp>
          <p:nvSpPr>
            <p:cNvPr id="68" name="Freeform 37"/>
            <p:cNvSpPr/>
            <p:nvPr/>
          </p:nvSpPr>
          <p:spPr>
            <a:xfrm>
              <a:off x="0" y="0"/>
              <a:ext cx="3530906" cy="731155"/>
            </a:xfrm>
            <a:custGeom>
              <a:avLst/>
              <a:gdLst/>
              <a:ahLst/>
              <a:cxnLst/>
              <a:rect l="l" t="t" r="r" b="b"/>
              <a:pathLst>
                <a:path w="3530906" h="731155">
                  <a:moveTo>
                    <a:pt x="3406446" y="731155"/>
                  </a:moveTo>
                  <a:lnTo>
                    <a:pt x="124460" y="731155"/>
                  </a:lnTo>
                  <a:cubicBezTo>
                    <a:pt x="55880" y="731155"/>
                    <a:pt x="0" y="675275"/>
                    <a:pt x="0" y="60669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06446" y="0"/>
                  </a:lnTo>
                  <a:cubicBezTo>
                    <a:pt x="3475026" y="0"/>
                    <a:pt x="3530906" y="55880"/>
                    <a:pt x="3530906" y="124460"/>
                  </a:cubicBezTo>
                  <a:lnTo>
                    <a:pt x="3530906" y="606695"/>
                  </a:lnTo>
                  <a:cubicBezTo>
                    <a:pt x="3530906" y="675275"/>
                    <a:pt x="3475026" y="731155"/>
                    <a:pt x="3406446" y="731155"/>
                  </a:cubicBezTo>
                  <a:close/>
                </a:path>
              </a:pathLst>
            </a:custGeom>
            <a:grpFill/>
          </p:spPr>
        </p:sp>
      </p:grpSp>
      <p:sp>
        <p:nvSpPr>
          <p:cNvPr id="69" name="TextBox 40"/>
          <p:cNvSpPr txBox="1"/>
          <p:nvPr/>
        </p:nvSpPr>
        <p:spPr>
          <a:xfrm>
            <a:off x="9276491" y="9334915"/>
            <a:ext cx="4551898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7"/>
              </a:lnSpc>
            </a:pPr>
            <a:r>
              <a:rPr lang="ru-RU" sz="2700" dirty="0">
                <a:solidFill>
                  <a:schemeClr val="bg1"/>
                </a:solidFill>
                <a:latin typeface="Muli Black Bold"/>
              </a:rPr>
              <a:t>р</a:t>
            </a:r>
            <a:r>
              <a:rPr lang="ru-RU" sz="2700" dirty="0" smtClean="0">
                <a:solidFill>
                  <a:schemeClr val="bg1"/>
                </a:solidFill>
                <a:latin typeface="Muli Black Bold"/>
              </a:rPr>
              <a:t>еализации собственного личностного потенциала.</a:t>
            </a:r>
            <a:endParaRPr lang="en-US" sz="2700" dirty="0">
              <a:solidFill>
                <a:schemeClr val="bg1"/>
              </a:solidFill>
              <a:latin typeface="Muli Black 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4261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9683059" y="2265432"/>
            <a:ext cx="3360547" cy="2910548"/>
            <a:chOff x="0" y="0"/>
            <a:chExt cx="6202680" cy="537210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Freeform 7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8" name="Group 8"/>
          <p:cNvGrpSpPr/>
          <p:nvPr/>
        </p:nvGrpSpPr>
        <p:grpSpPr>
          <a:xfrm>
            <a:off x="9694173" y="5878880"/>
            <a:ext cx="3360547" cy="2910548"/>
            <a:chOff x="0" y="0"/>
            <a:chExt cx="6202680" cy="53721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FED273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9961431" y="6718821"/>
            <a:ext cx="2662768" cy="1000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4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Театрализованная деятельность</a:t>
            </a:r>
            <a:endParaRPr lang="en-US" sz="2504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9961431" y="3220569"/>
            <a:ext cx="2792109" cy="1000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0" b="1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Изменение концовок сказки</a:t>
            </a:r>
            <a:endParaRPr lang="en-US" sz="2500" b="1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3588407" y="2184512"/>
            <a:ext cx="3360547" cy="2910548"/>
            <a:chOff x="0" y="0"/>
            <a:chExt cx="6202680" cy="5372100"/>
          </a:xfrm>
          <a:solidFill>
            <a:schemeClr val="accent6">
              <a:lumMod val="75000"/>
            </a:schemeClr>
          </a:solidFill>
        </p:grpSpPr>
        <p:sp>
          <p:nvSpPr>
            <p:cNvPr id="17" name="Freeform 17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grpFill/>
          </p:spPr>
        </p:sp>
      </p:grpSp>
      <p:grpSp>
        <p:nvGrpSpPr>
          <p:cNvPr id="18" name="Group 18"/>
          <p:cNvGrpSpPr/>
          <p:nvPr/>
        </p:nvGrpSpPr>
        <p:grpSpPr>
          <a:xfrm>
            <a:off x="3211751" y="5763684"/>
            <a:ext cx="3360547" cy="2910548"/>
            <a:chOff x="0" y="0"/>
            <a:chExt cx="6202680" cy="53721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F6BD71"/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4024008" y="3094588"/>
            <a:ext cx="2687032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4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Чтение и анализ сказок</a:t>
            </a:r>
            <a:endParaRPr lang="en-US" sz="2504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3878955" y="6552109"/>
            <a:ext cx="2128453" cy="1333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4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Рассказывание сказок, </a:t>
            </a:r>
            <a:r>
              <a:rPr lang="ru-RU" sz="2504" spc="230" dirty="0" err="1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потешек</a:t>
            </a:r>
            <a:endParaRPr lang="en-US" sz="2504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  <p:grpSp>
        <p:nvGrpSpPr>
          <p:cNvPr id="22" name="Group 22"/>
          <p:cNvGrpSpPr/>
          <p:nvPr/>
        </p:nvGrpSpPr>
        <p:grpSpPr>
          <a:xfrm>
            <a:off x="6212133" y="3720706"/>
            <a:ext cx="4093283" cy="3613448"/>
            <a:chOff x="0" y="0"/>
            <a:chExt cx="6202680" cy="53721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F2E9E1">
                <a:alpha val="49804"/>
              </a:srgbClr>
            </a:solidFill>
          </p:spPr>
        </p:sp>
      </p:grpSp>
      <p:grpSp>
        <p:nvGrpSpPr>
          <p:cNvPr id="24" name="Group 24"/>
          <p:cNvGrpSpPr/>
          <p:nvPr/>
        </p:nvGrpSpPr>
        <p:grpSpPr>
          <a:xfrm>
            <a:off x="6736255" y="4161073"/>
            <a:ext cx="3088287" cy="2674745"/>
            <a:chOff x="0" y="0"/>
            <a:chExt cx="6202680" cy="53721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4D7158"/>
            </a:solidFill>
          </p:spPr>
        </p:sp>
      </p:grpSp>
      <p:pic>
        <p:nvPicPr>
          <p:cNvPr id="26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0800000">
            <a:off x="-8457" y="0"/>
            <a:ext cx="2434478" cy="215561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555446" flipH="1">
            <a:off x="2307726" y="-242651"/>
            <a:ext cx="1485323" cy="1188259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6894372" y="5122483"/>
            <a:ext cx="2772052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49"/>
              </a:lnSpc>
            </a:pPr>
            <a:r>
              <a:rPr lang="ru-RU" sz="2499" spc="229" dirty="0" smtClean="0">
                <a:solidFill>
                  <a:srgbClr val="FFFFFF"/>
                </a:solidFill>
                <a:latin typeface="Roboto Mono Regular Bold" charset="0"/>
                <a:ea typeface="Roboto Mono Regular Bold" charset="0"/>
              </a:rPr>
              <a:t>Методы и приёмы</a:t>
            </a:r>
            <a:endParaRPr lang="en-US" sz="2499" spc="229" dirty="0">
              <a:solidFill>
                <a:srgbClr val="FFFFFF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12496800" y="450910"/>
            <a:ext cx="5623279" cy="32316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336"/>
              </a:lnSpc>
            </a:pPr>
            <a:r>
              <a:rPr lang="ru-RU" sz="4400" spc="576" dirty="0" smtClean="0">
                <a:solidFill>
                  <a:srgbClr val="3019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Mono Regular Bold" charset="0"/>
                <a:ea typeface="Roboto Mono Regular Bold" charset="0"/>
              </a:rPr>
              <a:t>Основные методы и приёмы работы со сказкой</a:t>
            </a:r>
            <a:endParaRPr lang="en-US" sz="4400" spc="576" dirty="0">
              <a:solidFill>
                <a:srgbClr val="3019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Mono Regular Bold" charset="0"/>
              <a:ea typeface="Roboto Mono Regular Bold" charset="0"/>
            </a:endParaRPr>
          </a:p>
        </p:txBody>
      </p:sp>
      <p:pic>
        <p:nvPicPr>
          <p:cNvPr id="39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27"/>
              </a:ext>
            </a:extLst>
          </a:blip>
          <a:srcRect/>
          <a:stretch>
            <a:fillRect/>
          </a:stretch>
        </p:blipFill>
        <p:spPr>
          <a:xfrm>
            <a:off x="14529996" y="4033793"/>
            <a:ext cx="1964308" cy="2122534"/>
          </a:xfrm>
          <a:prstGeom prst="rect">
            <a:avLst/>
          </a:prstGeom>
        </p:spPr>
      </p:pic>
      <p:grpSp>
        <p:nvGrpSpPr>
          <p:cNvPr id="33" name="Group 18"/>
          <p:cNvGrpSpPr/>
          <p:nvPr/>
        </p:nvGrpSpPr>
        <p:grpSpPr>
          <a:xfrm>
            <a:off x="6620937" y="527824"/>
            <a:ext cx="3360547" cy="2910548"/>
            <a:chOff x="0" y="0"/>
            <a:chExt cx="6202680" cy="5372100"/>
          </a:xfrm>
        </p:grpSpPr>
        <p:sp>
          <p:nvSpPr>
            <p:cNvPr id="34" name="Freeform 19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solidFill>
              <a:srgbClr val="F6BD71"/>
            </a:solidFill>
          </p:spPr>
        </p:sp>
      </p:grpSp>
      <p:grpSp>
        <p:nvGrpSpPr>
          <p:cNvPr id="40" name="Group 18"/>
          <p:cNvGrpSpPr/>
          <p:nvPr/>
        </p:nvGrpSpPr>
        <p:grpSpPr>
          <a:xfrm>
            <a:off x="6616926" y="7441141"/>
            <a:ext cx="3360547" cy="2910548"/>
            <a:chOff x="0" y="0"/>
            <a:chExt cx="6202680" cy="53721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1" name="Freeform 19"/>
            <p:cNvSpPr/>
            <p:nvPr/>
          </p:nvSpPr>
          <p:spPr>
            <a:xfrm>
              <a:off x="0" y="0"/>
              <a:ext cx="6202680" cy="5372100"/>
            </a:xfrm>
            <a:custGeom>
              <a:avLst/>
              <a:gdLst/>
              <a:ahLst/>
              <a:cxnLst/>
              <a:rect l="l" t="t" r="r" b="b"/>
              <a:pathLst>
                <a:path w="6202680" h="5372100">
                  <a:moveTo>
                    <a:pt x="4652010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4652010" y="5372100"/>
                  </a:lnTo>
                  <a:lnTo>
                    <a:pt x="6202680" y="2686050"/>
                  </a:lnTo>
                  <a:lnTo>
                    <a:pt x="4652010" y="0"/>
                  </a:lnTo>
                  <a:close/>
                </a:path>
              </a:pathLst>
            </a:custGeom>
            <a:grpFill/>
          </p:spPr>
        </p:sp>
      </p:grpSp>
      <p:sp>
        <p:nvSpPr>
          <p:cNvPr id="42" name="TextBox 11"/>
          <p:cNvSpPr txBox="1"/>
          <p:nvPr/>
        </p:nvSpPr>
        <p:spPr>
          <a:xfrm>
            <a:off x="6901146" y="1733313"/>
            <a:ext cx="2792109" cy="666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0" b="1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Сочинение сказок</a:t>
            </a:r>
            <a:endParaRPr lang="en-US" sz="2500" b="1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  <p:sp>
        <p:nvSpPr>
          <p:cNvPr id="43" name="TextBox 11"/>
          <p:cNvSpPr txBox="1"/>
          <p:nvPr/>
        </p:nvSpPr>
        <p:spPr>
          <a:xfrm>
            <a:off x="6977028" y="8088611"/>
            <a:ext cx="2792109" cy="16671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54"/>
              </a:lnSpc>
            </a:pPr>
            <a:r>
              <a:rPr lang="ru-RU" sz="2500" b="1" spc="230" dirty="0" smtClean="0">
                <a:solidFill>
                  <a:srgbClr val="301906"/>
                </a:solidFill>
                <a:latin typeface="Roboto Mono Regular Bold" charset="0"/>
                <a:ea typeface="Roboto Mono Regular Bold" charset="0"/>
              </a:rPr>
              <a:t>Элементы художественного творчества в сказке</a:t>
            </a:r>
            <a:endParaRPr lang="en-US" sz="2500" b="1" spc="230" dirty="0">
              <a:solidFill>
                <a:srgbClr val="301906"/>
              </a:solidFill>
              <a:latin typeface="Roboto Mono Regular Bold" charset="0"/>
              <a:ea typeface="Roboto Mono Regular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721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360</Words>
  <Application>Microsoft Office PowerPoint</Application>
  <PresentationFormat>Произвольный</PresentationFormat>
  <Paragraphs>102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Roboto Mono Regular</vt:lpstr>
      <vt:lpstr>Roboto Mono Regular Bold</vt:lpstr>
      <vt:lpstr>Calibri</vt:lpstr>
      <vt:lpstr>Georgia</vt:lpstr>
      <vt:lpstr>Muli Black Bold</vt:lpstr>
      <vt:lpstr>Muli Regular Bold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Желтый и Зеленый Школьные Принадлежности Знакомство Человеческое Бинго Образование Презентация</dc:title>
  <dc:creator>Пользователь</dc:creator>
  <cp:lastModifiedBy>User</cp:lastModifiedBy>
  <cp:revision>59</cp:revision>
  <cp:lastPrinted>2022-05-10T14:28:29Z</cp:lastPrinted>
  <dcterms:created xsi:type="dcterms:W3CDTF">2006-08-16T00:00:00Z</dcterms:created>
  <dcterms:modified xsi:type="dcterms:W3CDTF">2022-10-14T11:11:38Z</dcterms:modified>
  <dc:identifier>DAE_7ir218k</dc:identifier>
</cp:coreProperties>
</file>