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7848600" cy="1927225"/>
          </a:xfrm>
        </p:spPr>
        <p:txBody>
          <a:bodyPr/>
          <a:lstStyle/>
          <a:p>
            <a:r>
              <a:rPr lang="ru-RU" dirty="0" smtClean="0"/>
              <a:t>Мотивация и успешность пятиклассника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0912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Педагог-психолог</a:t>
            </a:r>
          </a:p>
          <a:p>
            <a:pPr algn="r"/>
            <a:r>
              <a:rPr lang="ru-RU" dirty="0" smtClean="0"/>
              <a:t>МОУ Школы </a:t>
            </a:r>
            <a:r>
              <a:rPr lang="ru-RU" dirty="0" err="1" smtClean="0"/>
              <a:t>с.Аксарка</a:t>
            </a:r>
            <a:endParaRPr lang="ru-RU" dirty="0" smtClean="0"/>
          </a:p>
          <a:p>
            <a:pPr algn="r"/>
            <a:r>
              <a:rPr lang="ru-RU" dirty="0" err="1" smtClean="0"/>
              <a:t>А.У.Кирьянова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164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8208912" cy="572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763688" y="4653136"/>
            <a:ext cx="58785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Успехов Вам!</a:t>
            </a:r>
          </a:p>
        </p:txBody>
      </p:sp>
    </p:spTree>
    <p:extLst>
      <p:ext uri="{BB962C8B-B14F-4D97-AF65-F5344CB8AC3E}">
        <p14:creationId xmlns:p14="http://schemas.microsoft.com/office/powerpoint/2010/main" val="3435113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7872875" cy="5904656"/>
          </a:xfrm>
        </p:spPr>
      </p:pic>
    </p:spTree>
    <p:extLst>
      <p:ext uri="{BB962C8B-B14F-4D97-AF65-F5344CB8AC3E}">
        <p14:creationId xmlns:p14="http://schemas.microsoft.com/office/powerpoint/2010/main" val="3603173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Эффективность и Успешность </a:t>
            </a:r>
            <a:r>
              <a:rPr lang="ru-RU" sz="3600" dirty="0"/>
              <a:t>учебной деятельности школьника зависит как от генетических задатков, так и от знаний и навыков, приобретённых самим учеником.  </a:t>
            </a: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Успеваемость</a:t>
            </a:r>
            <a:r>
              <a:rPr lang="ru-RU" sz="3600" dirty="0"/>
              <a:t> в первую очередь зависит от мотивации.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26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Благоприятными особенностями мотивации в этом возрасте являются: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112568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«Потребность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 взрослости» - нежелание считать себя ребёнком, стремление занять новую жизненную позицию по отношению к миру, другим людям, себе;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Особая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восприимчивость подростка к усвоению норм поведения взрослого человека;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Общая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активность, готовность включаться в различные виды деятельности, совместно со взрослыми и сверстниками;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Стремление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подростка на основе мнения другого человека (сверстника, учителя) осознать себя как личность;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Стремление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подростка к самостоятельности;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Увеличение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широты и разнообразия интересов, сочетающееся с проявлением большей избирательности и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дифференцированности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 Определенность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устойчивость интересов;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 Развитие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 ребёнка специальных способностей (музыкальных, литературных, творческих, технических, спортивных и пр. 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86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dirty="0"/>
              <a:t>Главное содержание мотивации в этом возрасте – научиться сотрудничать с другими людьми в ходе совместно осуществляемой учебной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221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1.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Выведите </a:t>
            </a:r>
            <a:r>
              <a:rPr lang="ru-RU" dirty="0"/>
              <a:t>ребёнка на разговор о том, что они изучают в школе. Скажите ему, что его нелюбимый предмет был вашим самым любимым. Попросите его показать в учебнике тему, которую он изучает в школе, сравните с тем, как её преподавали  раньше (заодно вы поймёте, как он знает материал параграфа). Докажите личным примером, что решать трудные уравнения интересно, или просто наработайте определённую схему решений.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589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Вариант 2. 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Не </a:t>
            </a:r>
            <a:r>
              <a:rPr lang="ru-RU" dirty="0"/>
              <a:t>унижайте своего ребёнка. Не используйте фразы «А ты лучше придумать не мог? У тебя вообще голова на плечах есть?» и пр. </a:t>
            </a:r>
          </a:p>
          <a:p>
            <a:pPr lvl="0"/>
            <a:r>
              <a:rPr lang="ru-RU" dirty="0"/>
              <a:t>Не угрожайте: «Если ты ещё раз так сделаешь, ты у меня получишь!». Всякий раз, когда мы угрожаем ребёнку, мы учим его бояться и ненавидеть себя. Угрозы всегда относятся к будущему, а ребёнок живёт в настоящем, к тому же они совершенно бесполезны: от них поведение не улучшится и положительных результатов не прибавится.</a:t>
            </a:r>
          </a:p>
          <a:p>
            <a:pPr lvl="0"/>
            <a:r>
              <a:rPr lang="ru-RU" dirty="0"/>
              <a:t>Не вымогайте обещаний. Обещания тоже относятся к будущему. Слово – это одно, а дело – совсем другое.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893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Вариант 3. 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 </a:t>
            </a:r>
            <a:r>
              <a:rPr lang="ru-RU" sz="3200" dirty="0"/>
              <a:t>психологов есть понятие «тактильный голод». Это дефицит любви родителей. Прижмите, поцелуйте, потормошите своего ребёнка. Может быть, эти отношения послужат стимулом для решения проблем.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6293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Вариант 4. Возьмите на заметку.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Следите </a:t>
            </a:r>
            <a:r>
              <a:rPr lang="ru-RU" dirty="0"/>
              <a:t>за тем, чтобы ребенок вовремя ложился спать. </a:t>
            </a:r>
            <a:r>
              <a:rPr lang="ru-RU" dirty="0" err="1"/>
              <a:t>Невыспавшийся</a:t>
            </a:r>
            <a:r>
              <a:rPr lang="ru-RU" dirty="0"/>
              <a:t> ученик – грустное зрелище на уроке. </a:t>
            </a:r>
          </a:p>
          <a:p>
            <a:pPr lvl="0"/>
            <a:r>
              <a:rPr lang="ru-RU" dirty="0"/>
              <a:t>Читайте сами, пусть ребёнок видит, сто свободное время можно проводить не только у телевизора. </a:t>
            </a:r>
          </a:p>
          <a:p>
            <a:pPr lvl="0"/>
            <a:r>
              <a:rPr lang="ru-RU" dirty="0"/>
              <a:t>Если у сына или дочери в школе конфликт, постарайтесь его устранить, но не обсуждайте с детьми все его подробности. </a:t>
            </a:r>
          </a:p>
          <a:p>
            <a:pPr lvl="0"/>
            <a:r>
              <a:rPr lang="ru-RU" dirty="0"/>
              <a:t>Не говорите плохо о школе и не критикуйте учителей в присутствии детей. </a:t>
            </a:r>
          </a:p>
          <a:p>
            <a:pPr lvl="0"/>
            <a:r>
              <a:rPr lang="ru-RU" dirty="0"/>
              <a:t>Учите ребёнка выражать мысли письменно: обменивайтесь записками, записывайте впечатления о каких-либо событиях. </a:t>
            </a:r>
          </a:p>
          <a:p>
            <a:pPr lvl="0"/>
            <a:r>
              <a:rPr lang="ru-RU" dirty="0"/>
              <a:t>Принимайте по возможности участие в жизни класса и школы. Ребёнку будет это приятно.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332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</TotalTime>
  <Words>470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Мотивация и успешность пятиклассника </vt:lpstr>
      <vt:lpstr>Презентация PowerPoint</vt:lpstr>
      <vt:lpstr>Презентация PowerPoint</vt:lpstr>
      <vt:lpstr>Благоприятными особенностями мотивации в этом возрасте являются:  </vt:lpstr>
      <vt:lpstr>Презентация PowerPoint</vt:lpstr>
      <vt:lpstr>Вариант 1. </vt:lpstr>
      <vt:lpstr>Вариант 2.  </vt:lpstr>
      <vt:lpstr>Вариант 3.  </vt:lpstr>
      <vt:lpstr>Вариант 4. Возьмите на заметку.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и успешность пятиклассника </dc:title>
  <dc:creator>ст.Авторизации Р</dc:creator>
  <cp:lastModifiedBy>ст.Авторизации Р</cp:lastModifiedBy>
  <cp:revision>2</cp:revision>
  <dcterms:created xsi:type="dcterms:W3CDTF">2022-03-14T07:54:29Z</dcterms:created>
  <dcterms:modified xsi:type="dcterms:W3CDTF">2022-03-14T08:15:26Z</dcterms:modified>
</cp:coreProperties>
</file>