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5.jpg" ContentType="image/png"/>
  <Override PartName="/ppt/media/image22.jpg" ContentType="image/png"/>
  <Override PartName="/ppt/media/image47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81" r:id="rId4"/>
    <p:sldId id="263" r:id="rId5"/>
    <p:sldId id="282" r:id="rId6"/>
    <p:sldId id="264" r:id="rId7"/>
    <p:sldId id="283" r:id="rId8"/>
    <p:sldId id="287" r:id="rId9"/>
    <p:sldId id="262" r:id="rId10"/>
    <p:sldId id="284" r:id="rId11"/>
    <p:sldId id="265" r:id="rId12"/>
    <p:sldId id="285" r:id="rId13"/>
    <p:sldId id="276" r:id="rId14"/>
    <p:sldId id="286" r:id="rId15"/>
    <p:sldId id="279" r:id="rId16"/>
    <p:sldId id="280" r:id="rId17"/>
    <p:sldId id="27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кник" initials="м" lastIdx="3" clrIdx="0">
    <p:extLst>
      <p:ext uri="{19B8F6BF-5375-455C-9EA6-DF929625EA0E}">
        <p15:presenceInfo xmlns:p15="http://schemas.microsoft.com/office/powerpoint/2012/main" userId="макник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4071"/>
    <a:srgbClr val="FF99FF"/>
    <a:srgbClr val="DF51BA"/>
    <a:srgbClr val="FF3399"/>
    <a:srgbClr val="28D2E4"/>
    <a:srgbClr val="301627"/>
    <a:srgbClr val="3412B2"/>
    <a:srgbClr val="31D30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24" autoAdjust="0"/>
    <p:restoredTop sz="94660"/>
  </p:normalViewPr>
  <p:slideViewPr>
    <p:cSldViewPr snapToGrid="0">
      <p:cViewPr varScale="1">
        <p:scale>
          <a:sx n="72" d="100"/>
          <a:sy n="72" d="100"/>
        </p:scale>
        <p:origin x="74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EA1BC-B2B1-48A6-A974-033BA94B6FA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9F2D-8D19-4100-92A5-54E863C80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34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1" name="chimes.wav"/>
          </p:stSnd>
        </p:sndAc>
      </p:transition>
    </mc:Choice>
    <mc:Fallback xmlns="">
      <p:transition spd="slow" advClick="0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EA1BC-B2B1-48A6-A974-033BA94B6FA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9F2D-8D19-4100-92A5-54E863C80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35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1" name="chimes.wav"/>
          </p:stSnd>
        </p:sndAc>
      </p:transition>
    </mc:Choice>
    <mc:Fallback xmlns="">
      <p:transition spd="slow" advClick="0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EA1BC-B2B1-48A6-A974-033BA94B6FA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9F2D-8D19-4100-92A5-54E863C80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86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1" name="chimes.wav"/>
          </p:stSnd>
        </p:sndAc>
      </p:transition>
    </mc:Choice>
    <mc:Fallback xmlns="">
      <p:transition spd="slow" advClick="0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EA1BC-B2B1-48A6-A974-033BA94B6FA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9F2D-8D19-4100-92A5-54E863C80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08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1" name="chimes.wav"/>
          </p:stSnd>
        </p:sndAc>
      </p:transition>
    </mc:Choice>
    <mc:Fallback xmlns="">
      <p:transition spd="slow" advClick="0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EA1BC-B2B1-48A6-A974-033BA94B6FA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9F2D-8D19-4100-92A5-54E863C80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82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1" name="chimes.wav"/>
          </p:stSnd>
        </p:sndAc>
      </p:transition>
    </mc:Choice>
    <mc:Fallback xmlns="">
      <p:transition spd="slow" advClick="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EA1BC-B2B1-48A6-A974-033BA94B6FA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9F2D-8D19-4100-92A5-54E863C80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29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1" name="chimes.wav"/>
          </p:stSnd>
        </p:sndAc>
      </p:transition>
    </mc:Choice>
    <mc:Fallback xmlns="">
      <p:transition spd="slow" advClick="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EA1BC-B2B1-48A6-A974-033BA94B6FA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9F2D-8D19-4100-92A5-54E863C80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6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1" name="chimes.wav"/>
          </p:stSnd>
        </p:sndAc>
      </p:transition>
    </mc:Choice>
    <mc:Fallback xmlns="">
      <p:transition spd="slow" advClick="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EA1BC-B2B1-48A6-A974-033BA94B6FA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9F2D-8D19-4100-92A5-54E863C80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84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1" name="chimes.wav"/>
          </p:stSnd>
        </p:sndAc>
      </p:transition>
    </mc:Choice>
    <mc:Fallback xmlns="">
      <p:transition spd="slow" advClick="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EA1BC-B2B1-48A6-A974-033BA94B6FA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9F2D-8D19-4100-92A5-54E863C80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05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1" name="chimes.wav"/>
          </p:stSnd>
        </p:sndAc>
      </p:transition>
    </mc:Choice>
    <mc:Fallback xmlns="">
      <p:transition spd="slow" advClick="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EA1BC-B2B1-48A6-A974-033BA94B6FA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9F2D-8D19-4100-92A5-54E863C80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15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1" name="chimes.wav"/>
          </p:stSnd>
        </p:sndAc>
      </p:transition>
    </mc:Choice>
    <mc:Fallback xmlns="">
      <p:transition spd="slow" advClick="0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EA1BC-B2B1-48A6-A974-033BA94B6FA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9F2D-8D19-4100-92A5-54E863C80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16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1" name="chimes.wav"/>
          </p:stSnd>
        </p:sndAc>
      </p:transition>
    </mc:Choice>
    <mc:Fallback xmlns="">
      <p:transition spd="slow" advClick="0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EA1BC-B2B1-48A6-A974-033BA94B6FA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99F2D-8D19-4100-92A5-54E863C805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363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13" name="chimes.wav"/>
          </p:stSnd>
        </p:sndAc>
      </p:transition>
    </mc:Choice>
    <mc:Fallback xmlns="">
      <p:transition spd="slow" advClick="0">
        <p:fade/>
        <p:sndAc>
          <p:stSnd>
            <p:snd r:embed="rId15" name="chimes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audio" Target="../media/audio1.wav"/><Relationship Id="rId4" Type="http://schemas.openxmlformats.org/officeDocument/2006/relationships/image" Target="../media/image3.png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audio" Target="../media/audio4.wav"/><Relationship Id="rId10" Type="http://schemas.openxmlformats.org/officeDocument/2006/relationships/image" Target="../media/image45.png"/><Relationship Id="rId4" Type="http://schemas.openxmlformats.org/officeDocument/2006/relationships/audio" Target="../media/audio3.wav"/><Relationship Id="rId9" Type="http://schemas.microsoft.com/office/2007/relationships/hdphoto" Target="../media/hdphoto13.wdp"/><Relationship Id="rId1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7.jp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6.png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audio" Target="../media/audio1.wav"/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audio" Target="../media/audio7.wav"/><Relationship Id="rId4" Type="http://schemas.openxmlformats.org/officeDocument/2006/relationships/audio" Target="../media/audio4.wav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54.png"/><Relationship Id="rId18" Type="http://schemas.microsoft.com/office/2007/relationships/hdphoto" Target="../media/hdphoto20.wdp"/><Relationship Id="rId3" Type="http://schemas.openxmlformats.org/officeDocument/2006/relationships/image" Target="../media/image49.png"/><Relationship Id="rId21" Type="http://schemas.openxmlformats.org/officeDocument/2006/relationships/image" Target="../media/image58.png"/><Relationship Id="rId7" Type="http://schemas.openxmlformats.org/officeDocument/2006/relationships/image" Target="../media/image51.png"/><Relationship Id="rId12" Type="http://schemas.openxmlformats.org/officeDocument/2006/relationships/image" Target="../media/image53.png"/><Relationship Id="rId17" Type="http://schemas.openxmlformats.org/officeDocument/2006/relationships/image" Target="../media/image56.png"/><Relationship Id="rId2" Type="http://schemas.openxmlformats.org/officeDocument/2006/relationships/audio" Target="../media/audio1.wav"/><Relationship Id="rId16" Type="http://schemas.microsoft.com/office/2007/relationships/hdphoto" Target="../media/hdphoto19.wdp"/><Relationship Id="rId20" Type="http://schemas.microsoft.com/office/2007/relationships/hdphoto" Target="../media/hdphoto21.wdp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11" Type="http://schemas.microsoft.com/office/2007/relationships/hdphoto" Target="../media/hdphoto17.wdp"/><Relationship Id="rId5" Type="http://schemas.openxmlformats.org/officeDocument/2006/relationships/image" Target="../media/image50.png"/><Relationship Id="rId15" Type="http://schemas.openxmlformats.org/officeDocument/2006/relationships/image" Target="../media/image55.png"/><Relationship Id="rId23" Type="http://schemas.openxmlformats.org/officeDocument/2006/relationships/audio" Target="../media/audio1.wav"/><Relationship Id="rId10" Type="http://schemas.openxmlformats.org/officeDocument/2006/relationships/image" Target="../media/image52.png"/><Relationship Id="rId19" Type="http://schemas.openxmlformats.org/officeDocument/2006/relationships/image" Target="../media/image57.png"/><Relationship Id="rId4" Type="http://schemas.microsoft.com/office/2007/relationships/hdphoto" Target="../media/hdphoto14.wdp"/><Relationship Id="rId9" Type="http://schemas.openxmlformats.org/officeDocument/2006/relationships/image" Target="../media/image3.png"/><Relationship Id="rId14" Type="http://schemas.microsoft.com/office/2007/relationships/hdphoto" Target="../media/hdphoto18.wdp"/><Relationship Id="rId22" Type="http://schemas.microsoft.com/office/2007/relationships/hdphoto" Target="../media/hdphoto22.wdp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audio" Target="../media/audio1.wav"/><Relationship Id="rId3" Type="http://schemas.openxmlformats.org/officeDocument/2006/relationships/image" Target="../media/image3.png"/><Relationship Id="rId7" Type="http://schemas.microsoft.com/office/2007/relationships/hdphoto" Target="../media/hdphoto2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openxmlformats.org/officeDocument/2006/relationships/audio" Target="../media/audio3.wav"/><Relationship Id="rId7" Type="http://schemas.openxmlformats.org/officeDocument/2006/relationships/image" Target="../media/image5.png"/><Relationship Id="rId12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5" Type="http://schemas.openxmlformats.org/officeDocument/2006/relationships/audio" Target="../media/audio1.wav"/><Relationship Id="rId10" Type="http://schemas.openxmlformats.org/officeDocument/2006/relationships/image" Target="../media/image7.png"/><Relationship Id="rId4" Type="http://schemas.openxmlformats.org/officeDocument/2006/relationships/audio" Target="../media/audio4.wav"/><Relationship Id="rId9" Type="http://schemas.microsoft.com/office/2007/relationships/hdphoto" Target="../media/hdphoto1.wdp"/><Relationship Id="rId1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slide" Target="slide4.xml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microsoft.com/office/2007/relationships/hdphoto" Target="../media/hdphoto6.wdp"/><Relationship Id="rId3" Type="http://schemas.openxmlformats.org/officeDocument/2006/relationships/audio" Target="../media/audio4.wav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11" Type="http://schemas.microsoft.com/office/2007/relationships/hdphoto" Target="../media/hdphoto5.wdp"/><Relationship Id="rId5" Type="http://schemas.openxmlformats.org/officeDocument/2006/relationships/image" Target="../media/image3.png"/><Relationship Id="rId15" Type="http://schemas.microsoft.com/office/2007/relationships/hdphoto" Target="../media/hdphoto7.wdp"/><Relationship Id="rId10" Type="http://schemas.openxmlformats.org/officeDocument/2006/relationships/image" Target="../media/image18.png"/><Relationship Id="rId4" Type="http://schemas.openxmlformats.org/officeDocument/2006/relationships/audio" Target="../media/audio3.wav"/><Relationship Id="rId9" Type="http://schemas.microsoft.com/office/2007/relationships/hdphoto" Target="../media/hdphoto4.wdp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slide" Target="slide6.xml"/><Relationship Id="rId4" Type="http://schemas.openxmlformats.org/officeDocument/2006/relationships/audio" Target="../media/audio1.wav"/><Relationship Id="rId9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audio" Target="../media/audio1.wav"/><Relationship Id="rId3" Type="http://schemas.openxmlformats.org/officeDocument/2006/relationships/audio" Target="../media/audio3.wav"/><Relationship Id="rId7" Type="http://schemas.openxmlformats.org/officeDocument/2006/relationships/image" Target="../media/image24.png"/><Relationship Id="rId12" Type="http://schemas.microsoft.com/office/2007/relationships/hdphoto" Target="../media/hdphoto9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3.png"/><Relationship Id="rId10" Type="http://schemas.openxmlformats.org/officeDocument/2006/relationships/image" Target="../media/image26.png"/><Relationship Id="rId4" Type="http://schemas.openxmlformats.org/officeDocument/2006/relationships/audio" Target="../media/audio4.wav"/><Relationship Id="rId9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9.png"/><Relationship Id="rId4" Type="http://schemas.openxmlformats.org/officeDocument/2006/relationships/audio" Target="../media/audio5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image" Target="../media/image33.png"/><Relationship Id="rId12" Type="http://schemas.microsoft.com/office/2007/relationships/hdphoto" Target="../media/hdphoto1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openxmlformats.org/officeDocument/2006/relationships/image" Target="../media/image3.png"/><Relationship Id="rId10" Type="http://schemas.microsoft.com/office/2007/relationships/hdphoto" Target="../media/hdphoto11.wdp"/><Relationship Id="rId4" Type="http://schemas.openxmlformats.org/officeDocument/2006/relationships/audio" Target="../media/audio3.wav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37289" y="5331400"/>
            <a:ext cx="3979455" cy="1655762"/>
          </a:xfrm>
        </p:spPr>
        <p:txBody>
          <a:bodyPr>
            <a:normAutofit/>
          </a:bodyPr>
          <a:lstStyle/>
          <a:p>
            <a:r>
              <a:rPr lang="ru-RU" dirty="0" smtClean="0"/>
              <a:t>Автор: Учитель-дефектолог Горячева Вера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40344" y="2594267"/>
            <a:ext cx="9730712" cy="136681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ru-RU" sz="8800" i="1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Помоги Маше</a:t>
            </a:r>
            <a:endParaRPr lang="ru-RU" sz="8800" i="1" dirty="0">
              <a:ln>
                <a:solidFill>
                  <a:schemeClr val="tx1"/>
                </a:solidFill>
              </a:ln>
              <a:solidFill>
                <a:schemeClr val="accent2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Стрелка вправо 1">
            <a:hlinkClick r:id="" action="ppaction://hlinkshowjump?jump=nextslide">
              <a:snd r:embed="rId3" name="click.wav"/>
            </a:hlinkClick>
          </p:cNvPr>
          <p:cNvSpPr/>
          <p:nvPr/>
        </p:nvSpPr>
        <p:spPr>
          <a:xfrm>
            <a:off x="10728102" y="6233375"/>
            <a:ext cx="888642" cy="515154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39737" y="233954"/>
            <a:ext cx="11360162" cy="639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6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5910" y="3571742"/>
            <a:ext cx="3359174" cy="2673903"/>
          </a:xfrm>
          <a:prstGeom prst="rect">
            <a:avLst/>
          </a:prstGeom>
        </p:spPr>
      </p:pic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6218" y="6174375"/>
            <a:ext cx="1131779" cy="6836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1167" y="4090848"/>
            <a:ext cx="3486611" cy="27671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0209" y="0"/>
            <a:ext cx="3601792" cy="36017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1167" y="0"/>
            <a:ext cx="3601792" cy="36017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92111" y="3825025"/>
            <a:ext cx="4199889" cy="23519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3255846" cy="252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0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0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9671" y="6309312"/>
            <a:ext cx="908383" cy="548688"/>
          </a:xfrm>
          <a:prstGeom prst="rect">
            <a:avLst/>
          </a:prstGeom>
        </p:spPr>
      </p:pic>
      <p:sp>
        <p:nvSpPr>
          <p:cNvPr id="11" name="Блок-схема: альтернативный процесс 10">
            <a:hlinkClick r:id="" action="ppaction://noaction">
              <a:snd r:embed="rId4" name="аплод.wav"/>
            </a:hlinkClick>
          </p:cNvPr>
          <p:cNvSpPr/>
          <p:nvPr/>
        </p:nvSpPr>
        <p:spPr>
          <a:xfrm>
            <a:off x="2966170" y="1083828"/>
            <a:ext cx="3129830" cy="811369"/>
          </a:xfrm>
          <a:prstGeom prst="flowChartAlternateProcess">
            <a:avLst/>
          </a:prstGeom>
          <a:solidFill>
            <a:srgbClr val="92D05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i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Одежда</a:t>
            </a:r>
            <a:endParaRPr lang="ru-RU" sz="6000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Блок-схема: альтернативный процесс 11">
            <a:hlinkClick r:id="" action="ppaction://noaction">
              <a:snd r:embed="rId5" name="Sound_08092.wav"/>
            </a:hlinkClick>
          </p:cNvPr>
          <p:cNvSpPr/>
          <p:nvPr/>
        </p:nvSpPr>
        <p:spPr>
          <a:xfrm>
            <a:off x="6321287" y="1083828"/>
            <a:ext cx="3026142" cy="773616"/>
          </a:xfrm>
          <a:prstGeom prst="flowChartAlternateProcess">
            <a:avLst/>
          </a:prstGeom>
          <a:solidFill>
            <a:srgbClr val="92D05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i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Обувь</a:t>
            </a:r>
            <a:endParaRPr lang="ru-RU" sz="6000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367419" y="517366"/>
            <a:ext cx="8532252" cy="638439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одним словом</a:t>
            </a:r>
            <a:b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i="1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620" y="2112134"/>
            <a:ext cx="2925074" cy="2369310"/>
          </a:xfrm>
          <a:prstGeom prst="rect">
            <a:avLst/>
          </a:prstGeom>
        </p:spPr>
      </p:pic>
      <p:pic>
        <p:nvPicPr>
          <p:cNvPr id="1026" name="Picture 2" descr="https://www.pngarts.com/files/11/Template-Yellow-T-Shirt-Transparent-Imag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694" y="4299464"/>
            <a:ext cx="2731533" cy="255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913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73064" y="3009900"/>
            <a:ext cx="2734990" cy="29430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05999" y="2423906"/>
            <a:ext cx="3931305" cy="231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90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3965" y="6309312"/>
            <a:ext cx="908383" cy="548688"/>
          </a:xfrm>
          <a:prstGeom prst="rect">
            <a:avLst/>
          </a:prstGeom>
        </p:spPr>
      </p:pic>
      <p:pic>
        <p:nvPicPr>
          <p:cNvPr id="10" name="2_3-Bolqshaya_stirka_(anwap.org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lum contrast="1000"/>
          </a:blip>
          <a:stretch>
            <a:fillRect/>
          </a:stretch>
        </p:blipFill>
        <p:spPr>
          <a:xfrm>
            <a:off x="0" y="365125"/>
            <a:ext cx="9792601" cy="554298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972" y="138487"/>
            <a:ext cx="3009363" cy="590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29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4" name="chimes.wav"/>
          </p:stSnd>
        </p:sndAc>
      </p:transition>
    </mc:Choice>
    <mc:Fallback xmlns="">
      <p:transition spd="slow" advClick="0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0730" y="5858425"/>
            <a:ext cx="908383" cy="548688"/>
          </a:xfrm>
          <a:prstGeom prst="rect">
            <a:avLst/>
          </a:prstGeom>
        </p:spPr>
      </p:pic>
      <p:sp>
        <p:nvSpPr>
          <p:cNvPr id="11" name="Блок-схема: альтернативный процесс 10">
            <a:hlinkClick r:id="" action="ppaction://noaction">
              <a:snd r:embed="rId4" name="Sound_08092.wav"/>
            </a:hlinkClick>
          </p:cNvPr>
          <p:cNvSpPr/>
          <p:nvPr/>
        </p:nvSpPr>
        <p:spPr>
          <a:xfrm>
            <a:off x="622851" y="1144390"/>
            <a:ext cx="2867324" cy="748804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Мебель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Блок-схема: альтернативный процесс 11">
            <a:hlinkClick r:id="" action="ppaction://noaction">
              <a:snd r:embed="rId5" name="applause.wav"/>
            </a:hlinkClick>
          </p:cNvPr>
          <p:cNvSpPr/>
          <p:nvPr/>
        </p:nvSpPr>
        <p:spPr>
          <a:xfrm>
            <a:off x="7774888" y="1190629"/>
            <a:ext cx="3267861" cy="70256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</a:t>
            </a:r>
            <a:endParaRPr lang="ru-RU" sz="5400" dirty="0">
              <a:ln>
                <a:solidFill>
                  <a:schemeClr val="tx1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Блок-схема: альтернативный процесс 12">
            <a:hlinkClick r:id="" action="ppaction://noaction">
              <a:snd r:embed="rId4" name="Sound_08092.wav"/>
            </a:hlinkClick>
          </p:cNvPr>
          <p:cNvSpPr/>
          <p:nvPr/>
        </p:nvSpPr>
        <p:spPr>
          <a:xfrm>
            <a:off x="3988500" y="1171778"/>
            <a:ext cx="3288063" cy="721416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Одежда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2402365" y="552190"/>
            <a:ext cx="8532252" cy="638439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одним словом</a:t>
            </a:r>
            <a:b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i="1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455" y="1541911"/>
            <a:ext cx="10000532" cy="592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16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333" y1="17333" x2="48444" y2="86222"/>
                        <a14:foregroundMark x1="37778" y1="73778" x2="72444" y2="90222"/>
                        <a14:foregroundMark x1="39556" y1="92889" x2="54222" y2="10667"/>
                        <a14:foregroundMark x1="66222" y1="21333" x2="31111" y2="11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68100"/>
            <a:ext cx="1554990" cy="155499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30" b="99170" l="191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081" y="4478747"/>
            <a:ext cx="1940990" cy="22381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2" b="9885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7" y="458920"/>
            <a:ext cx="1404971" cy="1917200"/>
          </a:xfrm>
          <a:prstGeom prst="rect">
            <a:avLst/>
          </a:prstGeom>
        </p:spPr>
      </p:pic>
      <p:pic>
        <p:nvPicPr>
          <p:cNvPr id="11" name="Рисунок 1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79724" y="6309312"/>
            <a:ext cx="908383" cy="548688"/>
          </a:xfrm>
          <a:prstGeom prst="rect">
            <a:avLst/>
          </a:prstGeom>
        </p:spPr>
      </p:pic>
      <p:sp>
        <p:nvSpPr>
          <p:cNvPr id="12" name="AutoShape 2" descr="Картинки по запросу картинки игрушки мягкие"/>
          <p:cNvSpPr>
            <a:spLocks noChangeAspect="1" noChangeArrowheads="1"/>
          </p:cNvSpPr>
          <p:nvPr/>
        </p:nvSpPr>
        <p:spPr bwMode="auto">
          <a:xfrm>
            <a:off x="155575" y="-593725"/>
            <a:ext cx="12382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52381" y1="59048" x2="76667" y2="880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46385" y="1343583"/>
            <a:ext cx="2920610" cy="292061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47781" y="4573796"/>
            <a:ext cx="2143125" cy="21431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353" b="89209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42856" y="2720985"/>
            <a:ext cx="3448050" cy="13239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51657" y="381558"/>
            <a:ext cx="2371725" cy="19240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778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15839" y="4844847"/>
            <a:ext cx="2143125" cy="214312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941" y="4714875"/>
            <a:ext cx="2143125" cy="21431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9895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404" y="2590180"/>
            <a:ext cx="25050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89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2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2477 L 0.84219 -0.048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96" y="-11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0.40821 0.3238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04" y="1618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22222E-6 L 0.54597 0.2333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92" y="1166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65 0.01204 L 0.16042 0.6233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2" y="305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85185E-6 L -0.7151 0.0025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8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381 -0.17431 L -0.44063 -0.1560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41" y="90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111E-6 L -0.43698 0.0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49" y="67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07407E-6 L 0.33268 -0.330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28" y="-1650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11111E-6 L -0.01068 0.3432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" y="1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1934" y="5805151"/>
            <a:ext cx="908383" cy="548688"/>
          </a:xfrm>
          <a:prstGeom prst="rect">
            <a:avLst/>
          </a:prstGeom>
        </p:spPr>
      </p:pic>
      <p:sp>
        <p:nvSpPr>
          <p:cNvPr id="12" name="Овальная выноска 11">
            <a:hlinkClick r:id="" action="ppaction://noaction">
              <a:snd r:embed="rId4" name="аплод.wav"/>
            </a:hlinkClick>
          </p:cNvPr>
          <p:cNvSpPr/>
          <p:nvPr/>
        </p:nvSpPr>
        <p:spPr>
          <a:xfrm>
            <a:off x="2232665" y="1162467"/>
            <a:ext cx="3549949" cy="1050699"/>
          </a:xfrm>
          <a:prstGeom prst="wedgeEllipseCallou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i="1" dirty="0" smtClean="0">
                <a:ln>
                  <a:solidFill>
                    <a:srgbClr val="FF0000"/>
                  </a:solidFill>
                </a:ln>
                <a:solidFill>
                  <a:srgbClr val="DF51B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Посуда</a:t>
            </a:r>
            <a:r>
              <a:rPr lang="ru-RU" sz="5400" i="1" dirty="0" smtClean="0">
                <a:ln>
                  <a:solidFill>
                    <a:srgbClr val="DF51BA"/>
                  </a:solidFill>
                </a:ln>
                <a:solidFill>
                  <a:srgbClr val="31D30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400" i="1" dirty="0">
              <a:ln>
                <a:solidFill>
                  <a:srgbClr val="DF51BA"/>
                </a:solidFill>
              </a:ln>
              <a:solidFill>
                <a:srgbClr val="31D30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ьная выноска 12">
            <a:hlinkClick r:id="" action="ppaction://noaction">
              <a:snd r:embed="rId5" name="Sound_08092.wav"/>
            </a:hlinkClick>
          </p:cNvPr>
          <p:cNvSpPr/>
          <p:nvPr/>
        </p:nvSpPr>
        <p:spPr>
          <a:xfrm>
            <a:off x="5628069" y="1072540"/>
            <a:ext cx="5756856" cy="1284294"/>
          </a:xfrm>
          <a:prstGeom prst="wedgeEllipseCallou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i="1" dirty="0" smtClean="0">
                <a:ln>
                  <a:solidFill>
                    <a:srgbClr val="FF0000"/>
                  </a:solidFill>
                </a:ln>
                <a:solidFill>
                  <a:srgbClr val="DF51B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</a:t>
            </a:r>
            <a:endParaRPr lang="ru-RU" sz="5400" i="1" dirty="0">
              <a:ln>
                <a:solidFill>
                  <a:srgbClr val="FF0000"/>
                </a:solidFill>
              </a:ln>
              <a:solidFill>
                <a:srgbClr val="DF51B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2402365" y="552190"/>
            <a:ext cx="8532252" cy="638439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одним словом</a:t>
            </a:r>
            <a:b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i="1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47741" y="2303093"/>
            <a:ext cx="6967470" cy="493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86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2505" y="304214"/>
            <a:ext cx="10515600" cy="631108"/>
          </a:xfrm>
        </p:spPr>
        <p:txBody>
          <a:bodyPr>
            <a:normAutofit fontScale="90000"/>
          </a:bodyPr>
          <a:lstStyle/>
          <a:p>
            <a:r>
              <a:rPr lang="ru-RU" sz="67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60007" dir="5400000" sy="-100000" algn="bl" rotWithShape="0"/>
                </a:effectLst>
              </a:rPr>
              <a:t>Отгадай загадки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43" y="771130"/>
            <a:ext cx="4403501" cy="2785012"/>
          </a:xfrm>
        </p:spPr>
        <p:txBody>
          <a:bodyPr>
            <a:noAutofit/>
            <a:scene3d>
              <a:camera prst="perspectiveFront"/>
              <a:lightRig rig="threePt" dir="t"/>
            </a:scene3d>
          </a:bodyPr>
          <a:lstStyle/>
          <a:p>
            <a:pPr marL="0" indent="0">
              <a:buNone/>
            </a:pPr>
            <a:r>
              <a:rPr lang="ru-RU" dirty="0">
                <a:ln>
                  <a:solidFill>
                    <a:srgbClr val="DF51BA"/>
                  </a:solidFill>
                </a:ln>
              </a:rPr>
              <a:t>Я пыхчу, пыхчу,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DF51BA"/>
                  </a:solidFill>
                </a:ln>
              </a:rPr>
              <a:t>Больше греться не хочу.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DF51BA"/>
                  </a:solidFill>
                </a:ln>
              </a:rPr>
              <a:t>Крышка громко зазвенела:</a:t>
            </a:r>
          </a:p>
          <a:p>
            <a:pPr marL="0" indent="0">
              <a:buNone/>
            </a:pPr>
            <a:r>
              <a:rPr lang="ru-RU" dirty="0">
                <a:ln>
                  <a:solidFill>
                    <a:srgbClr val="DF51BA"/>
                  </a:solidFill>
                </a:ln>
              </a:rPr>
              <a:t>«Пейте чай, вода вскипела</a:t>
            </a:r>
            <a:r>
              <a:rPr lang="ru-RU" dirty="0" smtClean="0">
                <a:ln>
                  <a:solidFill>
                    <a:srgbClr val="DF51BA"/>
                  </a:solidFill>
                </a:ln>
              </a:rPr>
              <a:t>!»</a:t>
            </a:r>
            <a:endParaRPr lang="ru-RU" dirty="0">
              <a:ln>
                <a:solidFill>
                  <a:srgbClr val="DF51BA"/>
                </a:solidFill>
              </a:ln>
            </a:endParaRPr>
          </a:p>
        </p:txBody>
      </p:sp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9608" y="6176963"/>
            <a:ext cx="908383" cy="5486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39997" y="3379547"/>
            <a:ext cx="677977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n>
                  <a:solidFill>
                    <a:srgbClr val="DF51BA"/>
                  </a:solidFill>
                </a:ln>
              </a:rPr>
              <a:t>Чайника подружка</a:t>
            </a:r>
          </a:p>
          <a:p>
            <a:r>
              <a:rPr lang="ru-RU" sz="4000" dirty="0">
                <a:ln>
                  <a:solidFill>
                    <a:srgbClr val="DF51BA"/>
                  </a:solidFill>
                </a:ln>
              </a:rPr>
              <a:t>Имеет два ушка,</a:t>
            </a:r>
          </a:p>
          <a:p>
            <a:r>
              <a:rPr lang="ru-RU" sz="4000" dirty="0">
                <a:ln>
                  <a:solidFill>
                    <a:srgbClr val="DF51BA"/>
                  </a:solidFill>
                </a:ln>
              </a:rPr>
              <a:t>Варит кашу, суп для Юли.</a:t>
            </a:r>
          </a:p>
          <a:p>
            <a:r>
              <a:rPr lang="ru-RU" sz="4000" dirty="0">
                <a:ln>
                  <a:solidFill>
                    <a:srgbClr val="DF51BA"/>
                  </a:solidFill>
                </a:ln>
              </a:rPr>
              <a:t>И зовут её</a:t>
            </a:r>
            <a:r>
              <a:rPr lang="ru-RU" sz="4000" dirty="0" smtClean="0">
                <a:ln>
                  <a:solidFill>
                    <a:srgbClr val="DF51BA"/>
                  </a:solidFill>
                </a:ln>
              </a:rPr>
              <a:t>…</a:t>
            </a:r>
            <a:endParaRPr lang="ru-RU" sz="4000" dirty="0">
              <a:ln>
                <a:solidFill>
                  <a:srgbClr val="DF51BA"/>
                </a:solidFill>
              </a:ln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5583" y="3871989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ln>
                  <a:solidFill>
                    <a:srgbClr val="DF51BA"/>
                  </a:solidFill>
                </a:ln>
                <a:solidFill>
                  <a:srgbClr val="28D2E4"/>
                </a:solidFill>
              </a:rPr>
              <a:t>По моей тарелке </a:t>
            </a:r>
          </a:p>
          <a:p>
            <a:r>
              <a:rPr lang="ru-RU" sz="3200" dirty="0">
                <a:ln>
                  <a:solidFill>
                    <a:srgbClr val="DF51BA"/>
                  </a:solidFill>
                </a:ln>
                <a:solidFill>
                  <a:srgbClr val="28D2E4"/>
                </a:solidFill>
              </a:rPr>
              <a:t>Лодочка плывёт.</a:t>
            </a:r>
          </a:p>
          <a:p>
            <a:r>
              <a:rPr lang="ru-RU" sz="3200" dirty="0">
                <a:ln>
                  <a:solidFill>
                    <a:srgbClr val="DF51BA"/>
                  </a:solidFill>
                </a:ln>
                <a:solidFill>
                  <a:srgbClr val="28D2E4"/>
                </a:solidFill>
              </a:rPr>
              <a:t>Лодочку с </a:t>
            </a:r>
            <a:r>
              <a:rPr lang="ru-RU" sz="3200" dirty="0" err="1">
                <a:ln>
                  <a:solidFill>
                    <a:srgbClr val="DF51BA"/>
                  </a:solidFill>
                </a:ln>
                <a:solidFill>
                  <a:srgbClr val="28D2E4"/>
                </a:solidFill>
              </a:rPr>
              <a:t>едою</a:t>
            </a:r>
            <a:r>
              <a:rPr lang="ru-RU" sz="3200" dirty="0">
                <a:ln>
                  <a:solidFill>
                    <a:srgbClr val="DF51BA"/>
                  </a:solidFill>
                </a:ln>
                <a:solidFill>
                  <a:srgbClr val="28D2E4"/>
                </a:solidFill>
              </a:rPr>
              <a:t> </a:t>
            </a:r>
          </a:p>
          <a:p>
            <a:r>
              <a:rPr lang="ru-RU" sz="3200" dirty="0">
                <a:ln>
                  <a:solidFill>
                    <a:srgbClr val="DF51BA"/>
                  </a:solidFill>
                </a:ln>
                <a:solidFill>
                  <a:srgbClr val="28D2E4"/>
                </a:solidFill>
              </a:rPr>
              <a:t>Отправляю в рот</a:t>
            </a:r>
            <a:r>
              <a:rPr lang="ru-RU" sz="3200" dirty="0" smtClean="0">
                <a:ln>
                  <a:solidFill>
                    <a:srgbClr val="DF51BA"/>
                  </a:solidFill>
                </a:ln>
                <a:solidFill>
                  <a:srgbClr val="28D2E4"/>
                </a:solidFill>
              </a:rPr>
              <a:t>.</a:t>
            </a:r>
            <a:endParaRPr lang="ru-RU" sz="3200" dirty="0">
              <a:ln>
                <a:solidFill>
                  <a:srgbClr val="DF51BA"/>
                </a:solidFill>
              </a:ln>
              <a:solidFill>
                <a:srgbClr val="28D2E4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791718" y="0"/>
            <a:ext cx="389705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n>
                  <a:solidFill>
                    <a:srgbClr val="DF51BA"/>
                  </a:solidFill>
                </a:ln>
              </a:rPr>
              <a:t>И оладьи, </a:t>
            </a:r>
            <a:r>
              <a:rPr lang="ru-RU" sz="3600" dirty="0" smtClean="0">
                <a:ln>
                  <a:solidFill>
                    <a:srgbClr val="DF51BA"/>
                  </a:solidFill>
                </a:ln>
              </a:rPr>
              <a:t>и омлет</a:t>
            </a:r>
            <a:r>
              <a:rPr lang="ru-RU" sz="3600" dirty="0">
                <a:ln>
                  <a:solidFill>
                    <a:srgbClr val="DF51BA"/>
                  </a:solidFill>
                </a:ln>
              </a:rPr>
              <a:t>,</a:t>
            </a:r>
          </a:p>
          <a:p>
            <a:r>
              <a:rPr lang="ru-RU" sz="3600" dirty="0">
                <a:ln>
                  <a:solidFill>
                    <a:srgbClr val="DF51BA"/>
                  </a:solidFill>
                </a:ln>
              </a:rPr>
              <a:t>И картошку на обед,</a:t>
            </a:r>
          </a:p>
          <a:p>
            <a:r>
              <a:rPr lang="ru-RU" sz="3600" dirty="0">
                <a:ln>
                  <a:solidFill>
                    <a:srgbClr val="DF51BA"/>
                  </a:solidFill>
                </a:ln>
              </a:rPr>
              <a:t>А блины – вот это да!</a:t>
            </a:r>
          </a:p>
          <a:p>
            <a:r>
              <a:rPr lang="ru-RU" sz="3600" dirty="0">
                <a:ln>
                  <a:solidFill>
                    <a:srgbClr val="DF51BA"/>
                  </a:solidFill>
                </a:ln>
              </a:rPr>
              <a:t>Жарит всё ...</a:t>
            </a:r>
          </a:p>
          <a:p>
            <a:endParaRPr lang="ru-RU" sz="2400" dirty="0">
              <a:ln>
                <a:solidFill>
                  <a:srgbClr val="DF51BA"/>
                </a:solidFill>
              </a:ln>
            </a:endParaRPr>
          </a:p>
          <a:p>
            <a:endParaRPr lang="ru-RU" sz="2400" dirty="0">
              <a:ln>
                <a:solidFill>
                  <a:srgbClr val="DF51BA"/>
                </a:solidFill>
              </a:ln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793" y="609715"/>
            <a:ext cx="1968238" cy="326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6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448" y="1"/>
            <a:ext cx="3073813" cy="256869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41984" y="194856"/>
            <a:ext cx="92500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 (Основной текст)Calibri"/>
              </a:rPr>
              <a:t>Спасибо</a:t>
            </a:r>
            <a:r>
              <a:rPr lang="ru-RU" sz="6000" b="1" i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alibri (Основной текст)Calibri"/>
              </a:rPr>
              <a:t> </a:t>
            </a:r>
            <a:r>
              <a:rPr lang="ru-RU" sz="6000" b="1" i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 (Основной текст)Calibri"/>
              </a:rPr>
              <a:t>за</a:t>
            </a:r>
            <a:r>
              <a:rPr lang="ru-RU" sz="6000" b="1" i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alibri (Основной текст)Calibri"/>
              </a:rPr>
              <a:t> </a:t>
            </a:r>
          </a:p>
          <a:p>
            <a:pPr algn="ctr"/>
            <a:r>
              <a:rPr lang="ru-RU" sz="6000" b="1" i="1" cap="all" dirty="0" smtClean="0">
                <a:ln w="900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 (Основной текст)Calibri"/>
              </a:rPr>
              <a:t> ваше Внимание и помощь Маше!</a:t>
            </a:r>
            <a:endParaRPr lang="ru-RU" sz="6000" b="1" i="1" dirty="0">
              <a:ln w="9000" cmpd="sng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alibri (Основной текст)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61751" y="3825370"/>
            <a:ext cx="74826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i="1" dirty="0" smtClean="0">
                <a:solidFill>
                  <a:srgbClr val="FF3399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ВЫ МОЛОДЦЫ</a:t>
            </a:r>
            <a:endParaRPr lang="ru-RU" sz="7200" i="1" dirty="0">
              <a:solidFill>
                <a:srgbClr val="FF3399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666" y="2870699"/>
            <a:ext cx="5714286" cy="398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11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" action="ppaction://noaction" highlightClick="1">
              <a:snd r:embed="rId3" name="аплод.wav"/>
            </a:hlinkClick>
          </p:cNvPr>
          <p:cNvSpPr/>
          <p:nvPr/>
        </p:nvSpPr>
        <p:spPr>
          <a:xfrm>
            <a:off x="3540008" y="1021571"/>
            <a:ext cx="3232597" cy="121637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Цветы</a:t>
            </a: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991673" y="451562"/>
            <a:ext cx="8532252" cy="638439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одним словом</a:t>
            </a:r>
            <a:b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i="1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>
            <a:hlinkClick r:id="" action="ppaction://noaction">
              <a:snd r:embed="rId4" name="Sound_08092.wav"/>
            </a:hlinkClick>
          </p:cNvPr>
          <p:cNvSpPr/>
          <p:nvPr/>
        </p:nvSpPr>
        <p:spPr>
          <a:xfrm>
            <a:off x="6486685" y="1417809"/>
            <a:ext cx="3582078" cy="119746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</a:t>
            </a:r>
            <a:endParaRPr lang="ru-RU" sz="4800" i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>
            <a:hlinkClick r:id="" action="ppaction://noaction">
              <a:snd r:embed="rId4" name="Sound_08092.wav"/>
            </a:hlinkClick>
          </p:cNvPr>
          <p:cNvSpPr/>
          <p:nvPr/>
        </p:nvSpPr>
        <p:spPr>
          <a:xfrm>
            <a:off x="38144" y="1496057"/>
            <a:ext cx="3841570" cy="118902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i="1" dirty="0" smtClean="0">
                <a:ln>
                  <a:solidFill>
                    <a:srgbClr val="FFC00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Кусты</a:t>
            </a:r>
            <a:endParaRPr lang="ru-RU" sz="7200" i="1" dirty="0">
              <a:ln>
                <a:solidFill>
                  <a:srgbClr val="FFC000"/>
                </a:solidFill>
              </a:ln>
              <a:solidFill>
                <a:schemeClr val="tx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37864" y="6309312"/>
            <a:ext cx="908383" cy="548688"/>
          </a:xfrm>
          <a:prstGeom prst="rect">
            <a:avLst/>
          </a:prstGeom>
        </p:spPr>
      </p:pic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680" y="54485"/>
            <a:ext cx="2751320" cy="3588682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794" y="4146996"/>
            <a:ext cx="3788335" cy="28024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8" b="99189" l="0" r="996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13793" y="4040244"/>
            <a:ext cx="2958494" cy="27751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97538" y="4424217"/>
            <a:ext cx="3501846" cy="24337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167" b="96167" l="6196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83432" y="2514972"/>
            <a:ext cx="3984727" cy="259873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88961" y="2571564"/>
            <a:ext cx="3876497" cy="239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31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17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27851"/>
            <a:ext cx="4296477" cy="2859110"/>
          </a:xfrm>
          <a:prstGeom prst="rect">
            <a:avLst/>
          </a:prstGeom>
        </p:spPr>
      </p:pic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4879" y="6309312"/>
            <a:ext cx="908383" cy="5486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81958" y="283335"/>
            <a:ext cx="3110042" cy="24905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6956" y="2926707"/>
            <a:ext cx="3526306" cy="35263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33" y="1452388"/>
            <a:ext cx="3352267" cy="26429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23822" y="3724385"/>
            <a:ext cx="4222202" cy="3162576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40924" y="169111"/>
            <a:ext cx="7253158" cy="30909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i="1" dirty="0" smtClean="0">
                <a:ln>
                  <a:solidFill>
                    <a:sysClr val="windowText" lastClr="000000"/>
                  </a:solidFill>
                </a:ln>
                <a:solidFill>
                  <a:srgbClr val="8C407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Найди цветок </a:t>
            </a:r>
          </a:p>
          <a:p>
            <a:pPr marL="0" indent="0" algn="ctr">
              <a:buNone/>
            </a:pPr>
            <a:r>
              <a:rPr lang="ru-RU" sz="6000" i="1" dirty="0" smtClean="0">
                <a:ln>
                  <a:solidFill>
                    <a:sysClr val="windowText" lastClr="000000"/>
                  </a:solidFill>
                </a:ln>
                <a:solidFill>
                  <a:srgbClr val="8C407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сирени с 5-ю </a:t>
            </a:r>
          </a:p>
          <a:p>
            <a:pPr marL="0" indent="0" algn="ctr">
              <a:buNone/>
            </a:pPr>
            <a:r>
              <a:rPr lang="ru-RU" sz="6000" i="1" dirty="0" smtClean="0">
                <a:ln>
                  <a:solidFill>
                    <a:sysClr val="windowText" lastClr="000000"/>
                  </a:solidFill>
                </a:ln>
                <a:solidFill>
                  <a:srgbClr val="8C407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лепестками </a:t>
            </a:r>
            <a:endParaRPr lang="ru-RU" sz="6000" i="1" dirty="0">
              <a:ln>
                <a:solidFill>
                  <a:sysClr val="windowText" lastClr="000000"/>
                </a:solidFill>
              </a:ln>
              <a:solidFill>
                <a:srgbClr val="8C407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50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лако 9">
            <a:hlinkClick r:id="" action="ppaction://noaction">
              <a:snd r:embed="rId3" name="Sound_08092.wav"/>
            </a:hlinkClick>
          </p:cNvPr>
          <p:cNvSpPr/>
          <p:nvPr/>
        </p:nvSpPr>
        <p:spPr>
          <a:xfrm>
            <a:off x="6096000" y="1075896"/>
            <a:ext cx="3052293" cy="1262127"/>
          </a:xfrm>
          <a:prstGeom prst="cloud">
            <a:avLst/>
          </a:prstGeom>
          <a:solidFill>
            <a:srgbClr val="28D2E4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>
                  <a:solidFill>
                    <a:srgbClr val="FFC000"/>
                  </a:solidFill>
                </a:ln>
                <a:solidFill>
                  <a:schemeClr val="tx1"/>
                </a:solidFill>
              </a:rPr>
              <a:t>Фрукты</a:t>
            </a:r>
            <a:endParaRPr lang="ru-RU" sz="4400" dirty="0">
              <a:ln>
                <a:solidFill>
                  <a:srgbClr val="FFC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1" name="Облако 10">
            <a:hlinkClick r:id="" action="ppaction://noaction" highlightClick="1">
              <a:snd r:embed="rId4" name="аплод.wav"/>
            </a:hlinkClick>
          </p:cNvPr>
          <p:cNvSpPr/>
          <p:nvPr/>
        </p:nvSpPr>
        <p:spPr>
          <a:xfrm>
            <a:off x="1882661" y="1075896"/>
            <a:ext cx="3181082" cy="1378040"/>
          </a:xfrm>
          <a:prstGeom prst="cloud">
            <a:avLst/>
          </a:prstGeom>
          <a:solidFill>
            <a:srgbClr val="28D2E4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>
                  <a:solidFill>
                    <a:srgbClr val="FFC000"/>
                  </a:solidFill>
                </a:ln>
                <a:solidFill>
                  <a:schemeClr val="tx1"/>
                </a:solidFill>
              </a:rPr>
              <a:t>Ягоды</a:t>
            </a:r>
            <a:endParaRPr lang="ru-RU" sz="4800" dirty="0">
              <a:ln>
                <a:solidFill>
                  <a:srgbClr val="FFC000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13" name="Рисунок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00156" y="6266354"/>
            <a:ext cx="908383" cy="5486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027" y="1850341"/>
            <a:ext cx="2954519" cy="50076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7289" y="2056660"/>
            <a:ext cx="2529138" cy="1476108"/>
          </a:xfrm>
          <a:prstGeom prst="rect">
            <a:avLst/>
          </a:prstGeom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507077" y="576933"/>
            <a:ext cx="8532252" cy="638439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одним словом</a:t>
            </a:r>
            <a:b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i="1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10000" r="9684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15074" y="1462845"/>
            <a:ext cx="3644827" cy="22780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683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2200" y="3926871"/>
            <a:ext cx="3509225" cy="23394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495" b="99003" l="556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87545" y="4338428"/>
            <a:ext cx="3766802" cy="25195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23" b="100000" l="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69546" y="2918594"/>
            <a:ext cx="2953745" cy="239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52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63814" y="6309312"/>
            <a:ext cx="908383" cy="548688"/>
          </a:xfrm>
          <a:prstGeom prst="rect">
            <a:avLst/>
          </a:prstGeom>
        </p:spPr>
      </p:pic>
      <p:pic>
        <p:nvPicPr>
          <p:cNvPr id="7" name="3_4-Denq_varenqya_(anwap.org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7577" y="526699"/>
            <a:ext cx="9221273" cy="5477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850" y="1793886"/>
            <a:ext cx="2826657" cy="451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39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4" name="chimes.wav"/>
          </p:stSnd>
        </p:sndAc>
      </p:transition>
    </mc:Choice>
    <mc:Fallback xmlns="">
      <p:transition spd="slow" advClick="0">
        <p:fade/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>
            <a:hlinkClick r:id="" action="ppaction://noaction" highlightClick="1">
              <a:snd r:embed="rId3" name="аплод.wav"/>
            </a:hlinkClick>
          </p:cNvPr>
          <p:cNvSpPr/>
          <p:nvPr/>
        </p:nvSpPr>
        <p:spPr>
          <a:xfrm>
            <a:off x="734095" y="1064085"/>
            <a:ext cx="2601533" cy="79648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ивотные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4" name="Sound_08092.wav"/>
            </a:hlinkClick>
          </p:cNvPr>
          <p:cNvSpPr/>
          <p:nvPr/>
        </p:nvSpPr>
        <p:spPr>
          <a:xfrm>
            <a:off x="3761039" y="1015607"/>
            <a:ext cx="3696237" cy="88961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Насекомые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153553" y="983774"/>
            <a:ext cx="2989535" cy="87679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Птицы</a:t>
            </a:r>
          </a:p>
        </p:txBody>
      </p:sp>
      <p:pic>
        <p:nvPicPr>
          <p:cNvPr id="11" name="Рисунок 1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5830" y="6202114"/>
            <a:ext cx="908383" cy="548688"/>
          </a:xfrm>
          <a:prstGeom prst="rect">
            <a:avLst/>
          </a:prstGeom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507077" y="576933"/>
            <a:ext cx="8532252" cy="638439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одним словом</a:t>
            </a:r>
            <a:b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i="1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48996" y="4812292"/>
            <a:ext cx="4025538" cy="233364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41237" y="2811840"/>
            <a:ext cx="2006102" cy="272778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" b="100000" l="87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9373" y="4051995"/>
            <a:ext cx="2868360" cy="280600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81082" y="3812146"/>
            <a:ext cx="3831104" cy="216696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624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48996" y="2582933"/>
            <a:ext cx="3007332" cy="242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8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Сколько вы видите здесь животных?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87443"/>
            <a:ext cx="8729612" cy="5470557"/>
          </a:xfrm>
        </p:spPr>
      </p:pic>
      <p:sp>
        <p:nvSpPr>
          <p:cNvPr id="5" name="Управляющая кнопка: сведения 4">
            <a:hlinkClick r:id="" action="ppaction://hlinkshowjump?jump=nextslide" highlightClick="1">
              <a:snd r:embed="rId4" name="breeze.wav"/>
            </a:hlinkClick>
          </p:cNvPr>
          <p:cNvSpPr/>
          <p:nvPr/>
        </p:nvSpPr>
        <p:spPr>
          <a:xfrm>
            <a:off x="10547798" y="5866326"/>
            <a:ext cx="1133341" cy="991674"/>
          </a:xfrm>
          <a:prstGeom prst="actionButtonInformation">
            <a:avLst/>
          </a:prstGeom>
          <a:solidFill>
            <a:srgbClr val="31D30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s://dskurd-gav.edu.yar.ru/images/masha_i_misha/4adf4e8b66b1afefea4fe14ff9ff50a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1739" y="0"/>
            <a:ext cx="2140261" cy="160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21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57623" y="1007165"/>
            <a:ext cx="690092" cy="514552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marL="0" indent="0">
              <a:buNone/>
            </a:pPr>
            <a:r>
              <a:rPr lang="ru-RU" sz="36000" dirty="0" smtClean="0">
                <a:ln>
                  <a:solidFill>
                    <a:srgbClr val="FF0000"/>
                  </a:solidFill>
                </a:ln>
                <a:solidFill>
                  <a:srgbClr val="DF51BA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3</a:t>
            </a:r>
            <a:endParaRPr lang="ru-RU" sz="36000" dirty="0">
              <a:ln>
                <a:solidFill>
                  <a:srgbClr val="FF0000"/>
                </a:solidFill>
              </a:ln>
              <a:solidFill>
                <a:srgbClr val="DF51BA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Рисунок 5">
            <a:hlinkClick r:id="" action="ppaction://hlinkshowjump?jump=nextslide">
              <a:snd r:embed="rId3" name="drumroll.wav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7909" y="6104586"/>
            <a:ext cx="1184288" cy="7153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7457"/>
            <a:ext cx="6336406" cy="612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1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олна 1">
            <a:hlinkClick r:id="" action="ppaction://noaction">
              <a:snd r:embed="rId3" name="Sound_08092.wav"/>
            </a:hlinkClick>
          </p:cNvPr>
          <p:cNvSpPr/>
          <p:nvPr/>
        </p:nvSpPr>
        <p:spPr>
          <a:xfrm>
            <a:off x="4389549" y="1219573"/>
            <a:ext cx="2871989" cy="1030310"/>
          </a:xfrm>
          <a:prstGeom prst="wave">
            <a:avLst/>
          </a:prstGeom>
          <a:solidFill>
            <a:srgbClr val="92D05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>
                  <a:solidFill>
                    <a:srgbClr val="000000"/>
                  </a:solidFill>
                </a:ln>
                <a:solidFill>
                  <a:srgbClr val="28D2E4"/>
                </a:solidFill>
              </a:rPr>
              <a:t>Ягоды</a:t>
            </a:r>
            <a:endParaRPr lang="ru-RU" sz="6600" dirty="0">
              <a:ln>
                <a:solidFill>
                  <a:srgbClr val="000000"/>
                </a:solidFill>
              </a:ln>
              <a:solidFill>
                <a:srgbClr val="28D2E4"/>
              </a:solidFill>
            </a:endParaRPr>
          </a:p>
        </p:txBody>
      </p:sp>
      <p:sp>
        <p:nvSpPr>
          <p:cNvPr id="3" name="Волна 2">
            <a:hlinkClick r:id="" action="ppaction://noaction">
              <a:snd r:embed="rId3" name="Sound_08092.wav"/>
            </a:hlinkClick>
          </p:cNvPr>
          <p:cNvSpPr/>
          <p:nvPr/>
        </p:nvSpPr>
        <p:spPr>
          <a:xfrm>
            <a:off x="8399017" y="1316556"/>
            <a:ext cx="2562896" cy="1051038"/>
          </a:xfrm>
          <a:prstGeom prst="wave">
            <a:avLst/>
          </a:prstGeom>
          <a:solidFill>
            <a:srgbClr val="92D05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n>
                  <a:solidFill>
                    <a:srgbClr val="000000"/>
                  </a:solidFill>
                </a:ln>
                <a:solidFill>
                  <a:srgbClr val="28D2E4"/>
                </a:solidFill>
              </a:rPr>
              <a:t>Овощи</a:t>
            </a:r>
            <a:endParaRPr lang="ru-RU" sz="6000" dirty="0">
              <a:ln>
                <a:solidFill>
                  <a:srgbClr val="000000"/>
                </a:solidFill>
              </a:ln>
              <a:solidFill>
                <a:srgbClr val="28D2E4"/>
              </a:solidFill>
            </a:endParaRPr>
          </a:p>
        </p:txBody>
      </p:sp>
      <p:sp>
        <p:nvSpPr>
          <p:cNvPr id="13" name="Волна 12">
            <a:hlinkClick r:id="" action="ppaction://noaction">
              <a:snd r:embed="rId4" name="аплод.wav"/>
            </a:hlinkClick>
          </p:cNvPr>
          <p:cNvSpPr/>
          <p:nvPr/>
        </p:nvSpPr>
        <p:spPr>
          <a:xfrm>
            <a:off x="584788" y="1101862"/>
            <a:ext cx="2667282" cy="1265732"/>
          </a:xfrm>
          <a:prstGeom prst="wave">
            <a:avLst/>
          </a:prstGeom>
          <a:solidFill>
            <a:srgbClr val="92D05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rgbClr val="000000"/>
                  </a:solidFill>
                </a:ln>
                <a:solidFill>
                  <a:srgbClr val="28D2E4"/>
                </a:solidFill>
              </a:rPr>
              <a:t>Фрукты</a:t>
            </a:r>
            <a:endParaRPr lang="ru-RU" sz="5400" dirty="0">
              <a:ln>
                <a:solidFill>
                  <a:srgbClr val="000000"/>
                </a:solidFill>
              </a:ln>
              <a:solidFill>
                <a:srgbClr val="28D2E4"/>
              </a:solidFill>
            </a:endParaRPr>
          </a:p>
        </p:txBody>
      </p:sp>
      <p:pic>
        <p:nvPicPr>
          <p:cNvPr id="14" name="Рисунок 1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66005" y="6117465"/>
            <a:ext cx="1225996" cy="7405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60597"/>
            <a:ext cx="2774097" cy="26974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89926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79177" y="2663687"/>
            <a:ext cx="3398354" cy="25487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531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18081" y="4386470"/>
            <a:ext cx="2479622" cy="22990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79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91816" y="2663687"/>
            <a:ext cx="2739106" cy="2967365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2402365" y="552190"/>
            <a:ext cx="8532252" cy="638439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одним словом</a:t>
            </a:r>
            <a:br>
              <a:rPr lang="ru-RU" sz="6000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i="1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43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prism/>
        <p:sndAc>
          <p:stSnd>
            <p:snd r:embed="rId2" name="chimes.wav"/>
          </p:stSnd>
        </p:sndAc>
      </p:transition>
    </mc:Choice>
    <mc:Fallback xmlns="">
      <p:transition spd="slow" advClick="0">
        <p:fade/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 animBg="1"/>
      <p:bldP spid="1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144</Words>
  <Application>Microsoft Office PowerPoint</Application>
  <PresentationFormat>Широкоэкранный</PresentationFormat>
  <Paragraphs>52</Paragraphs>
  <Slides>17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(Основной текст)Calibri</vt:lpstr>
      <vt:lpstr>Calibri Light</vt:lpstr>
      <vt:lpstr>Times New Roman</vt:lpstr>
      <vt:lpstr>Тема Office</vt:lpstr>
      <vt:lpstr>Помоги Маше</vt:lpstr>
      <vt:lpstr>Назови одним словом </vt:lpstr>
      <vt:lpstr>Презентация PowerPoint</vt:lpstr>
      <vt:lpstr>Назови одним словом </vt:lpstr>
      <vt:lpstr>Презентация PowerPoint</vt:lpstr>
      <vt:lpstr>Назови одним словом </vt:lpstr>
      <vt:lpstr>Сколько вы видите здесь животных?</vt:lpstr>
      <vt:lpstr>Презентация PowerPoint</vt:lpstr>
      <vt:lpstr>Назови одним словом </vt:lpstr>
      <vt:lpstr>Презентация PowerPoint</vt:lpstr>
      <vt:lpstr>Назови одним словом </vt:lpstr>
      <vt:lpstr>Презентация PowerPoint</vt:lpstr>
      <vt:lpstr>Назови одним словом </vt:lpstr>
      <vt:lpstr>Презентация PowerPoint</vt:lpstr>
      <vt:lpstr>Назови одним словом </vt:lpstr>
      <vt:lpstr>Отгадай загадки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макник</dc:creator>
  <cp:lastModifiedBy>макник</cp:lastModifiedBy>
  <cp:revision>62</cp:revision>
  <dcterms:created xsi:type="dcterms:W3CDTF">2018-03-25T17:03:24Z</dcterms:created>
  <dcterms:modified xsi:type="dcterms:W3CDTF">2024-01-30T04:26:29Z</dcterms:modified>
</cp:coreProperties>
</file>