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70" r:id="rId8"/>
    <p:sldId id="265" r:id="rId9"/>
    <p:sldId id="271" r:id="rId10"/>
    <p:sldId id="266" r:id="rId11"/>
    <p:sldId id="267" r:id="rId12"/>
    <p:sldId id="264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3525FD7-112F-4110-A78C-2B88A9193BC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F53A08D-613B-4809-BC4A-717A1C9E97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628800"/>
            <a:ext cx="5723468" cy="172819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ДЕТСКО-РОДИТЕЛЬСКИЙ ИГРОВОЙ СЕАНС КАК СРЕДСТВО ПОВЫШЕНИЯ ПЕДАГОГИЧЕСКОЙ </a:t>
            </a:r>
            <a:r>
              <a:rPr lang="ru-RU" sz="1600" b="1" dirty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КОМПЕТЕНТНОСТИ РОДИТЕЛЕЙ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/>
            </a:r>
            <a:b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124744"/>
            <a:ext cx="5712179" cy="64807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МБДОУ «ДЕТСКИЙ САД №</a:t>
            </a:r>
            <a:r>
              <a:rPr lang="ru-RU" sz="1600" dirty="0" smtClean="0"/>
              <a:t>12 «</a:t>
            </a:r>
            <a:r>
              <a:rPr lang="ru-RU" sz="1600" dirty="0" err="1" smtClean="0"/>
              <a:t>Кэрэчээн</a:t>
            </a:r>
            <a:r>
              <a:rPr lang="ru-RU" sz="1600" dirty="0" smtClean="0"/>
              <a:t>»</a:t>
            </a:r>
            <a:endParaRPr lang="ru-RU" sz="1600" dirty="0"/>
          </a:p>
        </p:txBody>
      </p:sp>
      <p:pic>
        <p:nvPicPr>
          <p:cNvPr id="2050" name="Picture 2" descr="I:\новости ДОУ\Развлечение Игры наших предков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t="10000" r="9394"/>
          <a:stretch/>
        </p:blipFill>
        <p:spPr bwMode="auto">
          <a:xfrm>
            <a:off x="2267744" y="2780928"/>
            <a:ext cx="4536504" cy="2755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5877272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Педагог-психолог Соколова М.Е.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6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все с телефона\20161223_1627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660232" cy="3746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72287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все с телефона\20161223_163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19" y="1484784"/>
            <a:ext cx="7236296" cy="4070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0082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шахматы\IMG_20161221_1613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99875"/>
            <a:ext cx="6948264" cy="5211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54681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шахматы\IMG_20161221_171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4" y="1196752"/>
            <a:ext cx="5904656" cy="4428492"/>
          </a:xfrm>
          <a:prstGeom prst="rect">
            <a:avLst/>
          </a:prstGeom>
          <a:ln w="127000" cap="rnd">
            <a:solidFill>
              <a:srgbClr val="00206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010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392" y="1412776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АНКЕТА УЧАСТНИКА ИГРОВОГО СЕАНСА</a:t>
            </a:r>
          </a:p>
          <a:p>
            <a:pPr algn="ctr"/>
            <a:r>
              <a:rPr lang="ru-RU" sz="1400" dirty="0"/>
              <a:t>Поставьте крестик или галочку на линии в том месте, где как вам кажется, на сегодняшний день фактически находятся ваши отношения с ребенком</a:t>
            </a:r>
          </a:p>
          <a:p>
            <a:pPr algn="ctr"/>
            <a:r>
              <a:rPr lang="ru-RU" sz="1400" dirty="0"/>
              <a:t>1. Играем вместе</a:t>
            </a:r>
          </a:p>
          <a:p>
            <a:pPr algn="ctr"/>
            <a:r>
              <a:rPr lang="ru-RU" sz="1400" dirty="0"/>
              <a:t>Часто ________________________________________Редко</a:t>
            </a:r>
          </a:p>
          <a:p>
            <a:pPr algn="ctr"/>
            <a:r>
              <a:rPr lang="ru-RU" sz="1400" dirty="0"/>
              <a:t>2. Ссоримся</a:t>
            </a:r>
          </a:p>
          <a:p>
            <a:pPr algn="ctr"/>
            <a:r>
              <a:rPr lang="ru-RU" sz="1400" dirty="0"/>
              <a:t>Часто </a:t>
            </a:r>
            <a:r>
              <a:rPr lang="ru-RU" sz="1400" dirty="0" smtClean="0"/>
              <a:t>_______________________________________ Редко</a:t>
            </a:r>
            <a:endParaRPr lang="ru-RU" sz="1400" dirty="0"/>
          </a:p>
          <a:p>
            <a:pPr algn="ctr"/>
            <a:r>
              <a:rPr lang="ru-RU" sz="1400" dirty="0"/>
              <a:t>3. Понимаем друг друга</a:t>
            </a:r>
          </a:p>
          <a:p>
            <a:pPr algn="ctr"/>
            <a:r>
              <a:rPr lang="ru-RU" sz="1400" dirty="0"/>
              <a:t>    </a:t>
            </a:r>
            <a:r>
              <a:rPr lang="ru-RU" sz="1400" dirty="0" smtClean="0"/>
              <a:t> Часто </a:t>
            </a:r>
            <a:r>
              <a:rPr lang="ru-RU" sz="1400" dirty="0"/>
              <a:t>________________________________________ </a:t>
            </a:r>
            <a:r>
              <a:rPr lang="ru-RU" sz="1400" dirty="0" smtClean="0"/>
              <a:t>Редко</a:t>
            </a:r>
            <a:endParaRPr lang="ru-RU" sz="1400" dirty="0"/>
          </a:p>
          <a:p>
            <a:pPr algn="ctr"/>
            <a:r>
              <a:rPr lang="ru-RU" sz="1400" dirty="0"/>
              <a:t>4. Советуемся друг с другом</a:t>
            </a:r>
          </a:p>
          <a:p>
            <a:pPr algn="ctr"/>
            <a:r>
              <a:rPr lang="ru-RU" sz="1400" dirty="0" smtClean="0"/>
              <a:t>     Часто </a:t>
            </a:r>
            <a:r>
              <a:rPr lang="ru-RU" sz="1400" dirty="0"/>
              <a:t>_________________________________________Редко</a:t>
            </a:r>
          </a:p>
          <a:p>
            <a:pPr algn="ctr"/>
            <a:r>
              <a:rPr lang="ru-RU" sz="1400" dirty="0"/>
              <a:t>5. Помогаем друг другу</a:t>
            </a:r>
          </a:p>
          <a:p>
            <a:pPr algn="ctr"/>
            <a:r>
              <a:rPr lang="ru-RU" sz="1400" dirty="0"/>
              <a:t>    </a:t>
            </a:r>
            <a:r>
              <a:rPr lang="ru-RU" sz="1400" dirty="0" smtClean="0"/>
              <a:t> </a:t>
            </a:r>
            <a:r>
              <a:rPr lang="ru-RU" sz="1400" dirty="0"/>
              <a:t>Часто</a:t>
            </a:r>
            <a:r>
              <a:rPr lang="ru-RU" sz="1400" dirty="0" smtClean="0"/>
              <a:t>________________________________________ </a:t>
            </a:r>
            <a:r>
              <a:rPr lang="ru-RU" sz="1400" dirty="0"/>
              <a:t>Редко</a:t>
            </a:r>
          </a:p>
          <a:p>
            <a:pPr algn="ctr"/>
            <a:r>
              <a:rPr lang="ru-RU" sz="1400" dirty="0"/>
              <a:t>6.</a:t>
            </a:r>
          </a:p>
          <a:p>
            <a:pPr algn="ctr"/>
            <a:r>
              <a:rPr lang="ru-RU" sz="1400" dirty="0" smtClean="0"/>
              <a:t>      Часто</a:t>
            </a:r>
            <a:r>
              <a:rPr lang="ru-RU" sz="1400" dirty="0"/>
              <a:t>_________________________________________ Редко</a:t>
            </a:r>
          </a:p>
          <a:p>
            <a:pPr algn="ctr"/>
            <a:r>
              <a:rPr lang="ru-RU" sz="1400" dirty="0"/>
              <a:t>7.</a:t>
            </a:r>
          </a:p>
          <a:p>
            <a:pPr algn="ctr"/>
            <a:r>
              <a:rPr lang="ru-RU" sz="1400" dirty="0"/>
              <a:t>Часто______________________________________ Редко</a:t>
            </a:r>
          </a:p>
          <a:p>
            <a:r>
              <a:rPr lang="ru-RU" sz="1400" dirty="0" smtClean="0"/>
              <a:t>Две  </a:t>
            </a:r>
            <a:r>
              <a:rPr lang="ru-RU" sz="1400" dirty="0"/>
              <a:t>последние строки остались пустыми. Заполните, пожалуйста, их так, как вы считаете нужным.</a:t>
            </a:r>
          </a:p>
          <a:p>
            <a:r>
              <a:rPr lang="ru-RU" sz="1400" dirty="0"/>
              <a:t>Возможно,  вы поете, танцуете, занимаетесь спортом и т.д. вместе с ребенком.</a:t>
            </a:r>
          </a:p>
        </p:txBody>
      </p:sp>
    </p:spTree>
    <p:extLst>
      <p:ext uri="{BB962C8B-B14F-4D97-AF65-F5344CB8AC3E}">
        <p14:creationId xmlns:p14="http://schemas.microsoft.com/office/powerpoint/2010/main" val="556306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984776" cy="136207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u="sng" dirty="0" smtClean="0">
                <a:latin typeface="+mn-lt"/>
                <a:ea typeface="Calibri"/>
                <a:cs typeface="Times New Roman"/>
              </a:rPr>
              <a:t/>
            </a:r>
            <a:br>
              <a:rPr lang="ru-RU" sz="2200" u="sng" dirty="0" smtClean="0">
                <a:latin typeface="+mn-lt"/>
                <a:ea typeface="Calibri"/>
                <a:cs typeface="Times New Roman"/>
              </a:rPr>
            </a:br>
            <a:r>
              <a:rPr lang="ru-RU" sz="2200" dirty="0" smtClean="0">
                <a:latin typeface="+mn-lt"/>
                <a:ea typeface="Calibri"/>
                <a:cs typeface="Times New Roman"/>
              </a:rPr>
              <a:t/>
            </a:r>
            <a:br>
              <a:rPr lang="ru-RU" sz="2200" dirty="0" smtClean="0">
                <a:latin typeface="+mn-lt"/>
                <a:ea typeface="Calibri"/>
                <a:cs typeface="Times New Roman"/>
              </a:rPr>
            </a:br>
            <a:r>
              <a:rPr lang="ru-RU" sz="2200" dirty="0">
                <a:latin typeface="+mn-lt"/>
                <a:ea typeface="Calibri"/>
                <a:cs typeface="Times New Roman"/>
              </a:rPr>
              <a:t/>
            </a:r>
            <a:br>
              <a:rPr lang="ru-RU" sz="2200" dirty="0">
                <a:latin typeface="+mn-lt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u="sng" dirty="0">
                <a:latin typeface="Calibri"/>
                <a:ea typeface="Calibri"/>
                <a:cs typeface="Times New Roman"/>
              </a:rPr>
              <a:t>Цель</a:t>
            </a:r>
            <a:r>
              <a:rPr lang="ru-RU" dirty="0">
                <a:latin typeface="Calibri"/>
                <a:ea typeface="Calibri"/>
                <a:cs typeface="Times New Roman"/>
              </a:rPr>
              <a:t>: повышение педагогической компетентности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348880"/>
            <a:ext cx="6768751" cy="324036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u="sng" dirty="0">
                <a:solidFill>
                  <a:prstClr val="black"/>
                </a:solidFill>
                <a:ea typeface="Calibri"/>
                <a:cs typeface="Times New Roman"/>
              </a:rPr>
              <a:t>Задачи: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- Адаптация детей в коллективе сверстников</a:t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- Повышение мотивации дошкольников к обучению</a:t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- Выстраивание партнерских отношений с семьями воспитанников;</a:t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- Повышение  </a:t>
            </a:r>
            <a:r>
              <a:rPr lang="ru-RU" dirty="0" err="1">
                <a:solidFill>
                  <a:prstClr val="black"/>
                </a:solidFill>
                <a:ea typeface="Calibri"/>
                <a:cs typeface="Times New Roman"/>
              </a:rPr>
              <a:t>самоценности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института семьи;</a:t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- Активизация  творческого потенциала родителей в образовательной работе ДОУ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912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88840"/>
            <a:ext cx="6840760" cy="3569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Практика показывает, что уровень педагогической компетентности большинства родителей недостаточный: 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зачастую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родители детей </a:t>
            </a:r>
            <a:r>
              <a:rPr lang="ru-RU" sz="14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не имеют представления о проблемах в воспитании и образовании их детей  в ДОУ Почему? Информация в виде консультаций для родителей постоянно обновляется как на стендах, так и на сайте образовательного учреждения, но родители не заходят на 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сайт), 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и не обращают внимания на стенды. Родительские собрания не могут охватить все вопросы, касающиеся воспитания. Индивидуальные беседы во многом зависят от личности воспитателя, его авторитета.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ВЫВОД: ДАННЫЕ ФОРМЫ РАБОТЫ С РОДИТЕЛЯМИ НЕ ВСЕГДА ЭФФЕКТИВНЫ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Calibri"/>
                <a:ea typeface="Calibri"/>
                <a:cs typeface="Times New Roman"/>
              </a:rPr>
              <a:t>Необходимы иные формы работы. Применение игровых технологий, конкретно, детско-родительских игровых сеансов в работе с родителями, повысит как информированность,  так и компетентность родителей в вопросах воспитания и образования детей.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686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3"/>
            <a:ext cx="6965245" cy="1484428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ru-RU" sz="1800" dirty="0" smtClean="0">
                <a:latin typeface="Calibri"/>
                <a:ea typeface="Calibri"/>
                <a:cs typeface="Times New Roman"/>
              </a:rPr>
              <a:t>ДЕТСКО-РОДИТЕЛЬСКИЙ ИГРОВОЙ СЕАНС - ИГРОВОЕ ВЗАИМОДЕЙСТВИЕ СПЕЦИАЛИСТА (ИЛИ НЕСКОЛЬКИХ СПЕЦИАЛИСТОВ) С РЕБЁНКОМ С УЧАСТИЕМ РОДИТЕЛЕЙ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14233" y="2348880"/>
            <a:ext cx="6192688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Равноправное партнерство специалистов и родителей как главное условие эффективной работы.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"/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Развивающий игровой сеанс носит интегрированный характер и позволяет педагогам объединять предметно-практическую, игровую, познавательную, художественно-эстетическую и другие виды детской деятельности в разных сочетаниях, что полностью соответствует требованиям ФГОС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1682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108639"/>
            <a:ext cx="648072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данной работы очевидна. Родители вместе с детьми проживают в детском саду частичку детства, учатся выстраивать партнерские отношения, учатся на практике тому, о чем зачастую не имеют представления. 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Практическая значимость </a:t>
            </a:r>
          </a:p>
        </p:txBody>
      </p:sp>
      <p:pic>
        <p:nvPicPr>
          <p:cNvPr id="1026" name="Picture 2" descr="I:\новости ДОУ\игры предков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237" y="3333590"/>
            <a:ext cx="4092963" cy="2302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062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58838"/>
            <a:ext cx="684076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ЧТО ТАКИЕ СЕАНСЫ МОГУТ ДАТЬ ВСЕМ ТРЕМ СТОРОНАМ УЧАСТНИКОВ ОБРАЗОВАТЕЛЬНОГО ПРОЦЕССА?</a:t>
            </a:r>
            <a:endParaRPr lang="ru-RU" sz="16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Блок-схема: извлечение 2"/>
          <p:cNvSpPr/>
          <p:nvPr/>
        </p:nvSpPr>
        <p:spPr>
          <a:xfrm>
            <a:off x="3131840" y="1628799"/>
            <a:ext cx="2582950" cy="2273845"/>
          </a:xfrm>
          <a:prstGeom prst="flowChartExtra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Детско-родительский игровой сеанс</a:t>
            </a:r>
            <a:endParaRPr lang="ru-RU" sz="1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737003"/>
            <a:ext cx="1944216" cy="330526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Дети </a:t>
            </a:r>
            <a:endParaRPr lang="ru-RU" sz="1200" dirty="0" smtClean="0"/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Облегчает адаптацию ребенка в коллективе сверстников;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Стимулирует интерес ребенка, снижает утомляемость посредством переключения с одного вида деятельности на другой;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Снижает напряженность, страх, неуверенность;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Проводит коррекцию отклонений в развитии через игру.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1527507"/>
            <a:ext cx="2496616" cy="406803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Родители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Повышает компетентность в вопросах развития ребенка;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Развивает и гармонизирует детско-родительские эмоциональные отношения (именно они во многом  предопределяют степень социализации и адаптации ребенка в жизни. Родительская неадекватность в принятии ребенка с проблемами в развитии, недостаточность эмоционально-теплых  отношений  провоцируют развитие  у  детей  негармоничных  форм  взаимодействия  с социальным окружением и формируют </a:t>
            </a:r>
            <a:r>
              <a:rPr lang="ru-RU" sz="1100" dirty="0" err="1" smtClean="0">
                <a:effectLst/>
                <a:latin typeface="Calibri"/>
                <a:ea typeface="Calibri"/>
                <a:cs typeface="Times New Roman"/>
              </a:rPr>
              <a:t>дезадаптивные</a:t>
            </a: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 характерологические черты личности).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Формирует уверенный и спокойный стиль родительского воспитания.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29623" y="4221088"/>
            <a:ext cx="2448272" cy="1926681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Педагоги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Способствует установлению доверительных отношений с семьями воспитанников;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Развивает навыки работы в «команде»;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Позволяет адекватно оценивать свои знания в рамках определенной темы («думать по-новому»).</a:t>
            </a:r>
          </a:p>
        </p:txBody>
      </p:sp>
      <p:cxnSp>
        <p:nvCxnSpPr>
          <p:cNvPr id="11" name="Прямая со стрелкой 10"/>
          <p:cNvCxnSpPr>
            <a:stCxn id="3" idx="3"/>
          </p:cNvCxnSpPr>
          <p:nvPr/>
        </p:nvCxnSpPr>
        <p:spPr>
          <a:xfrm flipV="1">
            <a:off x="5069053" y="2420888"/>
            <a:ext cx="799091" cy="34483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1"/>
          </p:cNvCxnSpPr>
          <p:nvPr/>
        </p:nvCxnSpPr>
        <p:spPr>
          <a:xfrm flipH="1" flipV="1">
            <a:off x="2915816" y="2420888"/>
            <a:ext cx="861762" cy="344834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2"/>
            <a:endCxn id="9" idx="0"/>
          </p:cNvCxnSpPr>
          <p:nvPr/>
        </p:nvCxnSpPr>
        <p:spPr>
          <a:xfrm>
            <a:off x="4423315" y="3902644"/>
            <a:ext cx="30444" cy="31844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59632" y="868865"/>
            <a:ext cx="684076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ЧТО ТАКИЕ СЕАНСЫ МОГУТ ДАТЬ ВСЕМ ТРЕМ СТОРОНАМ УЧАСТНИКОВ ОБРАЗОВАТЕЛЬНОГО ПРОЦЕССА?</a:t>
            </a:r>
            <a:endParaRPr lang="ru-RU" sz="16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0457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1124744"/>
            <a:ext cx="5723468" cy="127414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Ожидаемый результат: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sz="13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27200" y="2564904"/>
            <a:ext cx="5712179" cy="2695718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рост показателя родительской компетентности в вопросах организации развивающего обучения детей в условиях семьи.</a:t>
            </a:r>
            <a:b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улучшение эмоциональных отношений в детско-родительских парах;</a:t>
            </a:r>
            <a:b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выстраивание партнерских отношений с ребенком;</a:t>
            </a:r>
            <a:b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 формирование у родителей уверенного и спокойного стиля воспитания.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69644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:\все с телефона\20161221_1627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912767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11082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все с телефона\20161223_1638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64288" cy="4029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60052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205</TotalTime>
  <Words>537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ДЕТСКО-РОДИТЕЛЬСКИЙ ИГРОВОЙ СЕАНС КАК СРЕДСТВО ПОВЫШЕНИЯ ПЕДАГОГИЧЕСКОЙ КОМПЕТЕНТНОСТИ РОДИТЕЛЕЙ   </vt:lpstr>
      <vt:lpstr>    Цель: повышение педагогической компетентности родителей</vt:lpstr>
      <vt:lpstr>Актуальность </vt:lpstr>
      <vt:lpstr>ДЕТСКО-РОДИТЕЛЬСКИЙ ИГРОВОЙ СЕАНС - ИГРОВОЕ ВЗАИМОДЕЙСТВИЕ СПЕЦИАЛИСТА (ИЛИ НЕСКОЛЬКИХ СПЕЦИАЛИСТОВ) С РЕБЁНКОМ С УЧАСТИЕМ РОДИТЕЛЕЙ </vt:lpstr>
      <vt:lpstr>Практическая значимость </vt:lpstr>
      <vt:lpstr>Презентация PowerPoint</vt:lpstr>
      <vt:lpstr>Ожидаемый результат: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ПЕДАГОГИЧЕСКОЙ КОМПЕТЕНТНОСТИ РОДИТЕЛЕЙ ПОСРЕДСТВОМ                                                  ДЕТСКО-РОДИТЕЛЬСКИХ ИГРОВЫХ СЕАНСОВ В ДОУ</dc:title>
  <dc:creator>Пользователь</dc:creator>
  <cp:lastModifiedBy>User</cp:lastModifiedBy>
  <cp:revision>14</cp:revision>
  <dcterms:created xsi:type="dcterms:W3CDTF">2017-01-30T10:05:42Z</dcterms:created>
  <dcterms:modified xsi:type="dcterms:W3CDTF">2024-01-30T05:10:19Z</dcterms:modified>
</cp:coreProperties>
</file>