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Default Extension="jpg" ContentType="image/jpg"/>
  <Default Extension="svg" ContentType="image/svg+xml"/>
  <Default Extension="png" ContentType="image/png"/>
  <Default Extension="gif" ContentType="image/gif"/>
  <Default Extension="m4v" ContentType="video/mp4"/>
  <Default Extension="mp4" ContentType="video/mp4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Masters/slideMaster2.xml" ContentType="application/vnd.openxmlformats-officedocument.presentationml.slideMaster+xml"/>
  <Override PartName="/ppt/slides/slide2.xml" ContentType="application/vnd.openxmlformats-officedocument.presentationml.slide+xml"/>
  <Override PartName="/ppt/slideMasters/slideMaster3.xml" ContentType="application/vnd.openxmlformats-officedocument.presentationml.slideMaster+xml"/>
  <Override PartName="/ppt/slides/slide3.xml" ContentType="application/vnd.openxmlformats-officedocument.presentationml.slide+xml"/>
  <Override PartName="/ppt/slideMasters/slideMaster4.xml" ContentType="application/vnd.openxmlformats-officedocument.presentationml.slideMaster+xml"/>
  <Override PartName="/ppt/slides/slide4.xml" ContentType="application/vnd.openxmlformats-officedocument.presentationml.slide+xml"/>
  <Override PartName="/ppt/slideMasters/slideMaster5.xml" ContentType="application/vnd.openxmlformats-officedocument.presentationml.slideMaster+xml"/>
  <Override PartName="/ppt/slides/slide5.xml" ContentType="application/vnd.openxmlformats-officedocument.presentationml.slide+xml"/>
  <Override PartName="/ppt/slideMasters/slideMaster6.xml" ContentType="application/vnd.openxmlformats-officedocument.presentationml.slideMaster+xml"/>
  <Override PartName="/ppt/slides/slide6.xml" ContentType="application/vnd.openxmlformats-officedocument.presentationml.slide+xml"/>
  <Override PartName="/ppt/slideMasters/slideMaster7.xml" ContentType="application/vnd.openxmlformats-officedocument.presentationml.slideMaster+xml"/>
  <Override PartName="/ppt/slides/slide7.xml" ContentType="application/vnd.openxmlformats-officedocument.presentationml.slide+xml"/>
  <Override PartName="/ppt/slideMasters/slideMaster8.xml" ContentType="application/vnd.openxmlformats-officedocument.presentationml.slideMaster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
		<Relationship Id="rId1" Type="http://schemas.openxmlformats.org/officeDocument/2006/relationships/extended-properties" Target="docProps/app.xml"/>
		<Relationship Id="rId2" Type="http://schemas.openxmlformats.org/package/2006/relationships/metadata/core-properties" Target="docProps/core.xml"/>
		<Relationship Id="rId3" Type="http://schemas.openxmlformats.org/officeDocument/2006/relationships/officeDocument" Target="ppt/presentation.xml"/>
		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notesMasterIdLst>
    <p:notesMasterId r:id="rId10"/>
  </p:notesMasterIdLst>
  <p:sldSz cx="14630400" cy="8229600"/>
  <p:notesSz cx="8229600" cy="146304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36" d="100"/>
          <a:sy n="136" d="100"/>
        </p:scale>
        <p:origin x="216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
		<Relationship Id="rId1" Type="http://schemas.openxmlformats.org/officeDocument/2006/relationships/theme" Target="../theme/theme1.xml"/>
		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2F153-3F37-0F45-9E97-73ACFA13230C}" type="datetimeFigureOut">
              <a:rPr lang="en-US"/>
              <a:t>7/23/19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E9CC1-C706-0F49-92D6-E571CC5EEA8F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.xml"/>
		</Relationships>
</file>

<file path=ppt/notesSlides/_rels/notesSlide2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2.xml"/>
		</Relationships>
</file>

<file path=ppt/notesSlides/_rels/notesSlide3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3.xml"/>
		</Relationships>
</file>

<file path=ppt/notesSlides/_rels/notesSlide4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4.xml"/>
		</Relationships>
</file>

<file path=ppt/notesSlides/_rels/notesSlide5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5.xml"/>
		</Relationships>
</file>

<file path=ppt/notesSlides/_rels/notesSlide6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6.xml"/>
		</Relationships>
</file>

<file path=ppt/notesSlides/_rels/notesSlide7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7.xml"/>
		</Relationships>
</file>

<file path=ppt/notesSlides/_rels/notesSlide8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8.xml"/>
		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hyperlink" Target="https://gamma.app" TargetMode="External"/><Relationship Id="rId1" Type="http://schemas.openxmlformats.org/officeDocument/2006/relationships/image" Target="../media/image-1-1.png"/><Relationship Id="rId2" Type="http://schemas.openxmlformats.org/officeDocument/2006/relationships/image" Target="../media/image-1-2.png"/><Relationship Id="rId3" Type="http://schemas.openxmlformats.org/officeDocument/2006/relationships/image" Target="../media/image-1-3.png"/><Relationship Id="rId5" Type="http://schemas.openxmlformats.org/officeDocument/2006/relationships/slideLayout" Target="../slideLayouts/slideLayout1.xml"/><Relationship Id="rId6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hyperlink" Target="https://gamma.app" TargetMode="External"/><Relationship Id="rId1" Type="http://schemas.openxmlformats.org/officeDocument/2006/relationships/image" Target="../media/image-2-1.png"/><Relationship Id="rId2" Type="http://schemas.openxmlformats.org/officeDocument/2006/relationships/image" Target="../media/image-2-2.png"/><Relationship Id="rId3" Type="http://schemas.openxmlformats.org/officeDocument/2006/relationships/image" Target="../media/image-2-3.png"/><Relationship Id="rId4" Type="http://schemas.openxmlformats.org/officeDocument/2006/relationships/image" Target="../media/image-2-4.png"/><Relationship Id="rId6" Type="http://schemas.openxmlformats.org/officeDocument/2006/relationships/slideLayout" Target="../slideLayouts/slideLayout1.xml"/><Relationship Id="rId7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" TargetMode="External"/><Relationship Id="rId1" Type="http://schemas.openxmlformats.org/officeDocument/2006/relationships/image" Target="../media/image-3-1.png"/><Relationship Id="rId2" Type="http://schemas.openxmlformats.org/officeDocument/2006/relationships/image" Target="../media/image-3-2.png"/><Relationship Id="rId4" Type="http://schemas.openxmlformats.org/officeDocument/2006/relationships/slideLayout" Target="../slideLayouts/slideLayout1.xml"/><Relationship Id="rId5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gamma.app" TargetMode="External"/><Relationship Id="rId1" Type="http://schemas.openxmlformats.org/officeDocument/2006/relationships/image" Target="../media/image-4-1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" TargetMode="External"/><Relationship Id="rId1" Type="http://schemas.openxmlformats.org/officeDocument/2006/relationships/image" Target="../media/image-5-1.png"/><Relationship Id="rId2" Type="http://schemas.openxmlformats.org/officeDocument/2006/relationships/image" Target="../media/image-5-2.png"/><Relationship Id="rId4" Type="http://schemas.openxmlformats.org/officeDocument/2006/relationships/slideLayout" Target="../slideLayouts/slideLayout1.xml"/><Relationship Id="rId5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" TargetMode="External"/><Relationship Id="rId1" Type="http://schemas.openxmlformats.org/officeDocument/2006/relationships/image" Target="../media/image-6-1.png"/><Relationship Id="rId2" Type="http://schemas.openxmlformats.org/officeDocument/2006/relationships/image" Target="../media/image-6-2.png"/><Relationship Id="rId4" Type="http://schemas.openxmlformats.org/officeDocument/2006/relationships/slideLayout" Target="../slideLayouts/slideLayout1.xml"/><Relationship Id="rId5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" TargetMode="External"/><Relationship Id="rId1" Type="http://schemas.openxmlformats.org/officeDocument/2006/relationships/image" Target="../media/image-7-1.png"/><Relationship Id="rId2" Type="http://schemas.openxmlformats.org/officeDocument/2006/relationships/image" Target="../media/image-7-2.png"/><Relationship Id="rId4" Type="http://schemas.openxmlformats.org/officeDocument/2006/relationships/slideLayout" Target="../slideLayouts/slideLayout1.xml"/><Relationship Id="rId5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hyperlink" Target="https://gamma.app" TargetMode="External"/><Relationship Id="rId1" Type="http://schemas.openxmlformats.org/officeDocument/2006/relationships/image" Target="../media/image-8-1.png"/><Relationship Id="rId2" Type="http://schemas.openxmlformats.org/officeDocument/2006/relationships/image" Target="../media/image-8-2.png"/><Relationship Id="rId3" Type="http://schemas.openxmlformats.org/officeDocument/2006/relationships/image" Target="../media/image-8-3.png"/><Relationship Id="rId4" Type="http://schemas.openxmlformats.org/officeDocument/2006/relationships/image" Target="../media/image-8-4.png"/><Relationship Id="rId5" Type="http://schemas.openxmlformats.org/officeDocument/2006/relationships/image" Target="../media/image-8-5.png"/><Relationship Id="rId7" Type="http://schemas.openxmlformats.org/officeDocument/2006/relationships/slideLayout" Target="../slideLayouts/slideLayout1.xml"/><Relationship Id="rId8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71B2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202733"/>
          </a:solidFill>
          <a:ln/>
        </p:spPr>
      </p:sp>
      <p:pic>
        <p:nvPicPr>
          <p:cNvPr id="4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5" name="Text 2"/>
          <p:cNvSpPr/>
          <p:nvPr/>
        </p:nvSpPr>
        <p:spPr>
          <a:xfrm>
            <a:off x="833199" y="3034427"/>
            <a:ext cx="6172200" cy="833199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indent="0" marL="0">
              <a:lnSpc>
                <a:spcPts val="6561"/>
              </a:lnSpc>
              <a:buNone/>
            </a:pPr>
            <a:r>
              <a:rPr lang="en-US" sz="5249" dirty="0">
                <a:solidFill>
                  <a:srgbClr val="60A9F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белок деген эмне?</a:t>
            </a:r>
            <a:endParaRPr lang="en-US" sz="5249" dirty="0"/>
          </a:p>
        </p:txBody>
      </p:sp>
      <p:sp>
        <p:nvSpPr>
          <p:cNvPr id="6" name="Text 3"/>
          <p:cNvSpPr/>
          <p:nvPr/>
        </p:nvSpPr>
        <p:spPr>
          <a:xfrm>
            <a:off x="833199" y="4200882"/>
            <a:ext cx="7477601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indent="0" marL="0">
              <a:lnSpc>
                <a:spcPts val="2799"/>
              </a:lnSpc>
              <a:buNone/>
            </a:pPr>
            <a:endParaRPr lang="en-US" sz="1750" dirty="0"/>
          </a:p>
        </p:txBody>
      </p:sp>
      <p:sp>
        <p:nvSpPr>
          <p:cNvPr id="7" name="Shape 4"/>
          <p:cNvSpPr/>
          <p:nvPr/>
        </p:nvSpPr>
        <p:spPr>
          <a:xfrm>
            <a:off x="833199" y="4822865"/>
            <a:ext cx="355402" cy="355402"/>
          </a:xfrm>
          <a:prstGeom prst="roundRect">
            <a:avLst>
              <a:gd name="adj" fmla="val 25726039"/>
            </a:avLst>
          </a:prstGeom>
          <a:noFill/>
          <a:ln w="7620">
            <a:solidFill>
              <a:srgbClr val="FFFFFF"/>
            </a:solidFill>
            <a:prstDash val="solid"/>
          </a:ln>
        </p:spPr>
      </p:sp>
      <p:pic>
        <p:nvPicPr>
          <p:cNvPr id="8" name="Image 1" descr="preencoded.png">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819" y="4830485"/>
            <a:ext cx="340162" cy="340162"/>
          </a:xfrm>
          <a:prstGeom prst="rect">
            <a:avLst/>
          </a:prstGeom>
        </p:spPr>
      </p:pic>
      <p:sp>
        <p:nvSpPr>
          <p:cNvPr id="9" name="Text 5"/>
          <p:cNvSpPr/>
          <p:nvPr/>
        </p:nvSpPr>
        <p:spPr>
          <a:xfrm>
            <a:off x="1299686" y="4806196"/>
            <a:ext cx="2430780" cy="388858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l" indent="0" marL="0">
              <a:lnSpc>
                <a:spcPts val="3062"/>
              </a:lnSpc>
              <a:buNone/>
            </a:pPr>
            <a:r>
              <a:rPr lang="en-US" sz="2187" b="1" dirty="0">
                <a:solidFill>
                  <a:srgbClr val="D6E5E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by Roshana Faizova</a:t>
            </a:r>
            <a:endParaRPr lang="en-US" sz="2187" dirty="0"/>
          </a:p>
        </p:txBody>
      </p:sp>
      <p:pic>
        <p:nvPicPr>
          <p:cNvPr id="10" name="Image 2" descr="preencoded.png">
            <a:hlinkClick r:id="rId4" tooltip="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42153" y="7589520"/>
            <a:ext cx="2296807" cy="54864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71B2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202733"/>
          </a:solidFill>
          <a:ln/>
        </p:spPr>
      </p:sp>
      <p:sp>
        <p:nvSpPr>
          <p:cNvPr id="4" name="Text 2"/>
          <p:cNvSpPr/>
          <p:nvPr/>
        </p:nvSpPr>
        <p:spPr>
          <a:xfrm>
            <a:off x="2315766" y="579596"/>
            <a:ext cx="9998869" cy="1315641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indent="0" marL="0">
              <a:lnSpc>
                <a:spcPts val="5180"/>
              </a:lnSpc>
              <a:buNone/>
            </a:pPr>
            <a:r>
              <a:rPr lang="en-US" sz="4144" dirty="0">
                <a:solidFill>
                  <a:srgbClr val="60A9F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Организмдеги белоктун функциялары</a:t>
            </a:r>
            <a:endParaRPr lang="en-US" sz="4144" dirty="0"/>
          </a:p>
        </p:txBody>
      </p:sp>
      <p:pic>
        <p:nvPicPr>
          <p:cNvPr id="5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15766" y="2316242"/>
            <a:ext cx="3122414" cy="1929765"/>
          </a:xfrm>
          <a:prstGeom prst="rect">
            <a:avLst/>
          </a:prstGeom>
        </p:spPr>
      </p:pic>
      <p:sp>
        <p:nvSpPr>
          <p:cNvPr id="6" name="Text 3"/>
          <p:cNvSpPr/>
          <p:nvPr/>
        </p:nvSpPr>
        <p:spPr>
          <a:xfrm>
            <a:off x="2315766" y="4509135"/>
            <a:ext cx="3122414" cy="657701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algn="l" indent="0" marL="0">
              <a:lnSpc>
                <a:spcPts val="2590"/>
              </a:lnSpc>
              <a:buNone/>
            </a:pPr>
            <a:r>
              <a:rPr lang="en-US" sz="2072" dirty="0">
                <a:solidFill>
                  <a:srgbClr val="60A9F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Булчуңдарды калыбына келтирүү</a:t>
            </a:r>
            <a:endParaRPr lang="en-US" sz="2072" dirty="0"/>
          </a:p>
        </p:txBody>
      </p:sp>
      <p:sp>
        <p:nvSpPr>
          <p:cNvPr id="7" name="Text 4"/>
          <p:cNvSpPr/>
          <p:nvPr/>
        </p:nvSpPr>
        <p:spPr>
          <a:xfrm>
            <a:off x="2315766" y="5293043"/>
            <a:ext cx="3122414" cy="202025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algn="l" indent="0" marL="0">
              <a:lnSpc>
                <a:spcPts val="2652"/>
              </a:lnSpc>
              <a:buNone/>
            </a:pPr>
            <a:r>
              <a:rPr lang="en-US" sz="1658" dirty="0">
                <a:solidFill>
                  <a:srgbClr val="D6E5E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Протеин физикалык активдүүлүктөн кийин булчуң ткандарын калыбына келтирүү жана калыбына келтирүү процессинде негизги ролду ойнойт.</a:t>
            </a:r>
            <a:endParaRPr lang="en-US" sz="1658" dirty="0"/>
          </a:p>
        </p:txBody>
      </p:sp>
      <p:pic>
        <p:nvPicPr>
          <p:cNvPr id="8" name="Image 1" descr="preencoded.png">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3933" y="2316242"/>
            <a:ext cx="3122414" cy="1929765"/>
          </a:xfrm>
          <a:prstGeom prst="rect">
            <a:avLst/>
          </a:prstGeom>
        </p:spPr>
      </p:pic>
      <p:sp>
        <p:nvSpPr>
          <p:cNvPr id="9" name="Text 5"/>
          <p:cNvSpPr/>
          <p:nvPr/>
        </p:nvSpPr>
        <p:spPr>
          <a:xfrm>
            <a:off x="5753933" y="4509135"/>
            <a:ext cx="2849880" cy="32885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l" indent="0" marL="0">
              <a:lnSpc>
                <a:spcPts val="2590"/>
              </a:lnSpc>
              <a:buNone/>
            </a:pPr>
            <a:r>
              <a:rPr lang="en-US" sz="2072" dirty="0">
                <a:solidFill>
                  <a:srgbClr val="60A9F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Гормоналдык баланс</a:t>
            </a:r>
            <a:endParaRPr lang="en-US" sz="2072" dirty="0"/>
          </a:p>
        </p:txBody>
      </p:sp>
      <p:sp>
        <p:nvSpPr>
          <p:cNvPr id="10" name="Text 6"/>
          <p:cNvSpPr/>
          <p:nvPr/>
        </p:nvSpPr>
        <p:spPr>
          <a:xfrm>
            <a:off x="5753933" y="4964192"/>
            <a:ext cx="3122414" cy="202025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algn="l" indent="0" marL="0">
              <a:lnSpc>
                <a:spcPts val="2652"/>
              </a:lnSpc>
              <a:buNone/>
            </a:pPr>
            <a:r>
              <a:rPr lang="en-US" sz="1658" dirty="0">
                <a:solidFill>
                  <a:srgbClr val="D6E5E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Белоктун айрым түрлөрү ден соолук жана жалпы жыргалчылык үчүн маанилүү болгон гормоналдык балансты сактоого жардам берет.</a:t>
            </a:r>
            <a:endParaRPr lang="en-US" sz="1658" dirty="0"/>
          </a:p>
        </p:txBody>
      </p:sp>
      <p:pic>
        <p:nvPicPr>
          <p:cNvPr id="11" name="Image 2" descr="preencoded.png">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92101" y="2316242"/>
            <a:ext cx="3122533" cy="1929765"/>
          </a:xfrm>
          <a:prstGeom prst="rect">
            <a:avLst/>
          </a:prstGeom>
        </p:spPr>
      </p:pic>
      <p:sp>
        <p:nvSpPr>
          <p:cNvPr id="12" name="Text 7"/>
          <p:cNvSpPr/>
          <p:nvPr/>
        </p:nvSpPr>
        <p:spPr>
          <a:xfrm>
            <a:off x="9192101" y="4509135"/>
            <a:ext cx="3122533" cy="657701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algn="l" indent="0" marL="0">
              <a:lnSpc>
                <a:spcPts val="2590"/>
              </a:lnSpc>
              <a:buNone/>
            </a:pPr>
            <a:r>
              <a:rPr lang="en-US" sz="2072" dirty="0">
                <a:solidFill>
                  <a:srgbClr val="60A9F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Ферменттердин функциялары</a:t>
            </a:r>
            <a:endParaRPr lang="en-US" sz="2072" dirty="0"/>
          </a:p>
        </p:txBody>
      </p:sp>
      <p:sp>
        <p:nvSpPr>
          <p:cNvPr id="13" name="Text 8"/>
          <p:cNvSpPr/>
          <p:nvPr/>
        </p:nvSpPr>
        <p:spPr>
          <a:xfrm>
            <a:off x="9192101" y="5293043"/>
            <a:ext cx="3122533" cy="2356961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algn="l" indent="0" marL="0">
              <a:lnSpc>
                <a:spcPts val="2652"/>
              </a:lnSpc>
              <a:buNone/>
            </a:pPr>
            <a:r>
              <a:rPr lang="en-US" sz="1658" dirty="0">
                <a:solidFill>
                  <a:srgbClr val="D6E5E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Белоктор көбүнчө организмдеги химиялык реакцияларга катышып, бардык системалардын туура иштеши үчүн зарыл болгон ферменттердин ролун аткарышат.</a:t>
            </a:r>
            <a:endParaRPr lang="en-US" sz="1658" dirty="0"/>
          </a:p>
        </p:txBody>
      </p:sp>
      <p:pic>
        <p:nvPicPr>
          <p:cNvPr id="14" name="Image 3" descr="preencoded.png">
            <a:hlinkClick r:id="rId5" tooltip="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42153" y="7589520"/>
            <a:ext cx="2296807" cy="54864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71B2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202733"/>
          </a:solidFill>
          <a:ln/>
        </p:spPr>
      </p:sp>
      <p:pic>
        <p:nvPicPr>
          <p:cNvPr id="4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972800" y="0"/>
            <a:ext cx="3657600" cy="8229600"/>
          </a:xfrm>
          <a:prstGeom prst="rect">
            <a:avLst/>
          </a:prstGeom>
        </p:spPr>
      </p:pic>
      <p:sp>
        <p:nvSpPr>
          <p:cNvPr id="5" name="Text 2"/>
          <p:cNvSpPr/>
          <p:nvPr/>
        </p:nvSpPr>
        <p:spPr>
          <a:xfrm>
            <a:off x="833199" y="1151692"/>
            <a:ext cx="9306401" cy="138874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indent="0" marL="0">
              <a:lnSpc>
                <a:spcPts val="5468"/>
              </a:lnSpc>
              <a:buNone/>
            </a:pPr>
            <a:r>
              <a:rPr lang="en-US" sz="4374" dirty="0">
                <a:solidFill>
                  <a:srgbClr val="60A9F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Тамак-аштагы белоктун булактары</a:t>
            </a:r>
            <a:endParaRPr lang="en-US" sz="4374" dirty="0"/>
          </a:p>
        </p:txBody>
      </p:sp>
      <p:sp>
        <p:nvSpPr>
          <p:cNvPr id="6" name="Shape 3"/>
          <p:cNvSpPr/>
          <p:nvPr/>
        </p:nvSpPr>
        <p:spPr>
          <a:xfrm>
            <a:off x="833199" y="2873693"/>
            <a:ext cx="4542115" cy="2346365"/>
          </a:xfrm>
          <a:prstGeom prst="roundRect">
            <a:avLst>
              <a:gd name="adj" fmla="val 5682"/>
            </a:avLst>
          </a:prstGeom>
          <a:solidFill>
            <a:srgbClr val="12161D"/>
          </a:solidFill>
          <a:ln/>
        </p:spPr>
      </p:sp>
      <p:sp>
        <p:nvSpPr>
          <p:cNvPr id="7" name="Text 4"/>
          <p:cNvSpPr/>
          <p:nvPr/>
        </p:nvSpPr>
        <p:spPr>
          <a:xfrm>
            <a:off x="1055370" y="3095863"/>
            <a:ext cx="2221944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indent="0" marL="0">
              <a:lnSpc>
                <a:spcPts val="2734"/>
              </a:lnSpc>
              <a:buNone/>
            </a:pPr>
            <a:r>
              <a:rPr lang="en-US" sz="2187" dirty="0">
                <a:solidFill>
                  <a:srgbClr val="60A9F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Мал азыктары</a:t>
            </a:r>
            <a:endParaRPr lang="en-US" sz="2187" dirty="0"/>
          </a:p>
        </p:txBody>
      </p:sp>
      <p:sp>
        <p:nvSpPr>
          <p:cNvPr id="8" name="Text 5"/>
          <p:cNvSpPr/>
          <p:nvPr/>
        </p:nvSpPr>
        <p:spPr>
          <a:xfrm>
            <a:off x="1055370" y="3576280"/>
            <a:ext cx="4097774" cy="142160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indent="0" marL="0">
              <a:lnSpc>
                <a:spcPts val="2799"/>
              </a:lnSpc>
              <a:buNone/>
            </a:pPr>
            <a:r>
              <a:rPr lang="en-US" sz="1750" dirty="0">
                <a:solidFill>
                  <a:srgbClr val="D6E5E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Эт, балык, жумуртка жана сүт азыктары организмге оңой сиңүүчү жогорку сапаттагы протеиндин бай булагы.</a:t>
            </a:r>
            <a:endParaRPr lang="en-US" sz="1750" dirty="0"/>
          </a:p>
        </p:txBody>
      </p:sp>
      <p:sp>
        <p:nvSpPr>
          <p:cNvPr id="9" name="Shape 6"/>
          <p:cNvSpPr/>
          <p:nvPr/>
        </p:nvSpPr>
        <p:spPr>
          <a:xfrm>
            <a:off x="5597485" y="2873693"/>
            <a:ext cx="4542115" cy="2346365"/>
          </a:xfrm>
          <a:prstGeom prst="roundRect">
            <a:avLst>
              <a:gd name="adj" fmla="val 5682"/>
            </a:avLst>
          </a:prstGeom>
          <a:solidFill>
            <a:srgbClr val="12161D"/>
          </a:solidFill>
          <a:ln/>
        </p:spPr>
      </p:sp>
      <p:sp>
        <p:nvSpPr>
          <p:cNvPr id="10" name="Text 7"/>
          <p:cNvSpPr/>
          <p:nvPr/>
        </p:nvSpPr>
        <p:spPr>
          <a:xfrm>
            <a:off x="5819656" y="3095863"/>
            <a:ext cx="268986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indent="0" marL="0">
              <a:lnSpc>
                <a:spcPts val="2734"/>
              </a:lnSpc>
              <a:buNone/>
            </a:pPr>
            <a:r>
              <a:rPr lang="en-US" sz="2187" dirty="0">
                <a:solidFill>
                  <a:srgbClr val="60A9F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Өсүмдүк азыктары</a:t>
            </a:r>
            <a:endParaRPr lang="en-US" sz="2187" dirty="0"/>
          </a:p>
        </p:txBody>
      </p:sp>
      <p:sp>
        <p:nvSpPr>
          <p:cNvPr id="11" name="Text 8"/>
          <p:cNvSpPr/>
          <p:nvPr/>
        </p:nvSpPr>
        <p:spPr>
          <a:xfrm>
            <a:off x="5819656" y="3576280"/>
            <a:ext cx="4097774" cy="142160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indent="0" marL="0">
              <a:lnSpc>
                <a:spcPts val="2799"/>
              </a:lnSpc>
              <a:buNone/>
            </a:pPr>
            <a:r>
              <a:rPr lang="en-US" sz="1750" dirty="0">
                <a:solidFill>
                  <a:srgbClr val="D6E5E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Буурчак, буурчак, жаъгактар, уруктар жана соя азыктары да белокту камтыйт жана вегетарианчылар үчүн эң сонун альтернатива боло алат.</a:t>
            </a:r>
            <a:endParaRPr lang="en-US" sz="1750" dirty="0"/>
          </a:p>
        </p:txBody>
      </p:sp>
      <p:sp>
        <p:nvSpPr>
          <p:cNvPr id="12" name="Shape 9"/>
          <p:cNvSpPr/>
          <p:nvPr/>
        </p:nvSpPr>
        <p:spPr>
          <a:xfrm>
            <a:off x="833199" y="5442228"/>
            <a:ext cx="9306401" cy="1635562"/>
          </a:xfrm>
          <a:prstGeom prst="roundRect">
            <a:avLst>
              <a:gd name="adj" fmla="val 8151"/>
            </a:avLst>
          </a:prstGeom>
          <a:solidFill>
            <a:srgbClr val="12161D"/>
          </a:solidFill>
          <a:ln/>
        </p:spPr>
      </p:sp>
      <p:sp>
        <p:nvSpPr>
          <p:cNvPr id="13" name="Text 10"/>
          <p:cNvSpPr/>
          <p:nvPr/>
        </p:nvSpPr>
        <p:spPr>
          <a:xfrm>
            <a:off x="1055370" y="5664398"/>
            <a:ext cx="361188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indent="0" marL="0">
              <a:lnSpc>
                <a:spcPts val="2734"/>
              </a:lnSpc>
              <a:buNone/>
            </a:pPr>
            <a:r>
              <a:rPr lang="en-US" sz="2187" dirty="0">
                <a:solidFill>
                  <a:srgbClr val="60A9F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Протеиндик кошумчалар</a:t>
            </a:r>
            <a:endParaRPr lang="en-US" sz="2187" dirty="0"/>
          </a:p>
        </p:txBody>
      </p:sp>
      <p:sp>
        <p:nvSpPr>
          <p:cNvPr id="14" name="Text 11"/>
          <p:cNvSpPr/>
          <p:nvPr/>
        </p:nvSpPr>
        <p:spPr>
          <a:xfrm>
            <a:off x="1055370" y="6144816"/>
            <a:ext cx="8862060" cy="71080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indent="0" marL="0">
              <a:lnSpc>
                <a:spcPts val="2799"/>
              </a:lnSpc>
              <a:buNone/>
            </a:pPr>
            <a:r>
              <a:rPr lang="en-US" sz="1750" dirty="0">
                <a:solidFill>
                  <a:srgbClr val="D6E5E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Протеин порошоктору жана барлар протеинге болгон муктаждыкты канааттандыруунун популярдуу варианттары.</a:t>
            </a:r>
            <a:endParaRPr lang="en-US" sz="1750" dirty="0"/>
          </a:p>
        </p:txBody>
      </p:sp>
      <p:pic>
        <p:nvPicPr>
          <p:cNvPr id="15" name="Image 1" descr="preencoded.png">
            <a:hlinkClick r:id="rId3" tooltip="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42153" y="7589520"/>
            <a:ext cx="2296807" cy="54864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71B2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202733"/>
          </a:solidFill>
          <a:ln/>
        </p:spPr>
      </p:sp>
      <p:sp>
        <p:nvSpPr>
          <p:cNvPr id="4" name="Text 2"/>
          <p:cNvSpPr/>
          <p:nvPr/>
        </p:nvSpPr>
        <p:spPr>
          <a:xfrm>
            <a:off x="2037993" y="1518285"/>
            <a:ext cx="10554414" cy="138874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indent="0" marL="0">
              <a:lnSpc>
                <a:spcPts val="5468"/>
              </a:lnSpc>
              <a:buNone/>
            </a:pPr>
            <a:r>
              <a:rPr lang="en-US" sz="4374" dirty="0">
                <a:solidFill>
                  <a:srgbClr val="60A9F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Протеиндин ден соолукка тийгизген пайдасы </a:t>
            </a:r>
            <a:endParaRPr lang="en-US" sz="4374" dirty="0"/>
          </a:p>
        </p:txBody>
      </p:sp>
      <p:sp>
        <p:nvSpPr>
          <p:cNvPr id="5" name="Text 3"/>
          <p:cNvSpPr/>
          <p:nvPr/>
        </p:nvSpPr>
        <p:spPr>
          <a:xfrm>
            <a:off x="2037993" y="3462457"/>
            <a:ext cx="303276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indent="0" marL="0">
              <a:lnSpc>
                <a:spcPts val="2734"/>
              </a:lnSpc>
              <a:buNone/>
            </a:pPr>
            <a:r>
              <a:rPr lang="en-US" sz="2187" dirty="0">
                <a:solidFill>
                  <a:srgbClr val="60A9F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Иммунитетти сактоо</a:t>
            </a:r>
            <a:endParaRPr lang="en-US" sz="2187" dirty="0"/>
          </a:p>
        </p:txBody>
      </p:sp>
      <p:sp>
        <p:nvSpPr>
          <p:cNvPr id="6" name="Text 4"/>
          <p:cNvSpPr/>
          <p:nvPr/>
        </p:nvSpPr>
        <p:spPr>
          <a:xfrm>
            <a:off x="2037993" y="4031813"/>
            <a:ext cx="3156347" cy="177700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indent="0" marL="0">
              <a:lnSpc>
                <a:spcPts val="2799"/>
              </a:lnSpc>
              <a:buNone/>
            </a:pPr>
            <a:r>
              <a:rPr lang="en-US" sz="1750" dirty="0">
                <a:solidFill>
                  <a:srgbClr val="D6E5E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Белок антителолордун пайда болушунда жана организмдин иммундук коргонуусунда маанилүү роль ойнойт.</a:t>
            </a:r>
            <a:endParaRPr lang="en-US" sz="1750" dirty="0"/>
          </a:p>
        </p:txBody>
      </p:sp>
      <p:sp>
        <p:nvSpPr>
          <p:cNvPr id="7" name="Text 5"/>
          <p:cNvSpPr/>
          <p:nvPr/>
        </p:nvSpPr>
        <p:spPr>
          <a:xfrm>
            <a:off x="5743932" y="3462457"/>
            <a:ext cx="3156347" cy="69437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indent="0" marL="0">
              <a:lnSpc>
                <a:spcPts val="2734"/>
              </a:lnSpc>
              <a:buNone/>
            </a:pPr>
            <a:r>
              <a:rPr lang="en-US" sz="2187" dirty="0">
                <a:solidFill>
                  <a:srgbClr val="60A9F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Каныккандыгын жогорулатуу</a:t>
            </a:r>
            <a:endParaRPr lang="en-US" sz="2187" dirty="0"/>
          </a:p>
        </p:txBody>
      </p:sp>
      <p:sp>
        <p:nvSpPr>
          <p:cNvPr id="8" name="Text 6"/>
          <p:cNvSpPr/>
          <p:nvPr/>
        </p:nvSpPr>
        <p:spPr>
          <a:xfrm>
            <a:off x="5743932" y="4379000"/>
            <a:ext cx="3156347" cy="2132409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indent="0" marL="0">
              <a:lnSpc>
                <a:spcPts val="2799"/>
              </a:lnSpc>
              <a:buNone/>
            </a:pPr>
            <a:r>
              <a:rPr lang="en-US" sz="1750" dirty="0">
                <a:solidFill>
                  <a:srgbClr val="D6E5E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Протеинди жегендик толуктоо сезимин жогорулатат, бул табитти көзөмөлдөөгө жана закусканы азайтууга жардам берет.</a:t>
            </a:r>
            <a:endParaRPr lang="en-US" sz="1750" dirty="0"/>
          </a:p>
        </p:txBody>
      </p:sp>
      <p:sp>
        <p:nvSpPr>
          <p:cNvPr id="9" name="Text 7"/>
          <p:cNvSpPr/>
          <p:nvPr/>
        </p:nvSpPr>
        <p:spPr>
          <a:xfrm>
            <a:off x="9449872" y="3462457"/>
            <a:ext cx="3156347" cy="1041559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indent="0" marL="0">
              <a:lnSpc>
                <a:spcPts val="2734"/>
              </a:lnSpc>
              <a:buNone/>
            </a:pPr>
            <a:r>
              <a:rPr lang="en-US" sz="2187" dirty="0">
                <a:solidFill>
                  <a:srgbClr val="60A9F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Теринин жана чачтын дени сак болушу</a:t>
            </a:r>
            <a:endParaRPr lang="en-US" sz="2187" dirty="0"/>
          </a:p>
        </p:txBody>
      </p:sp>
      <p:sp>
        <p:nvSpPr>
          <p:cNvPr id="10" name="Text 8"/>
          <p:cNvSpPr/>
          <p:nvPr/>
        </p:nvSpPr>
        <p:spPr>
          <a:xfrm>
            <a:off x="9449872" y="4726186"/>
            <a:ext cx="3156347" cy="142160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indent="0" marL="0">
              <a:lnSpc>
                <a:spcPts val="2799"/>
              </a:lnSpc>
              <a:buNone/>
            </a:pPr>
            <a:r>
              <a:rPr lang="en-US" sz="1750" dirty="0">
                <a:solidFill>
                  <a:srgbClr val="D6E5E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Коллаген жана кератин дени сак тери, чач жана тырмак үчүн зарыл болгон белок кошулмалар болуп саналат</a:t>
            </a:r>
            <a:endParaRPr lang="en-US" sz="1750" dirty="0"/>
          </a:p>
        </p:txBody>
      </p:sp>
      <p:pic>
        <p:nvPicPr>
          <p:cNvPr id="11" name="Image 0" descr="preencoded.png">
            <a:hlinkClick r:id="rId2" tooltip=""/>
      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242153" y="7589520"/>
            <a:ext cx="2296807" cy="54864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71B2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202733"/>
          </a:solidFill>
          <a:ln/>
        </p:spPr>
      </p:sp>
      <p:pic>
        <p:nvPicPr>
          <p:cNvPr id="4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972800" y="0"/>
            <a:ext cx="3657600" cy="8229600"/>
          </a:xfrm>
          <a:prstGeom prst="rect">
            <a:avLst/>
          </a:prstGeom>
        </p:spPr>
      </p:pic>
      <p:sp>
        <p:nvSpPr>
          <p:cNvPr id="5" name="Text 2"/>
          <p:cNvSpPr/>
          <p:nvPr/>
        </p:nvSpPr>
        <p:spPr>
          <a:xfrm>
            <a:off x="833199" y="2359581"/>
            <a:ext cx="9306401" cy="138874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indent="0" marL="0">
              <a:lnSpc>
                <a:spcPts val="5468"/>
              </a:lnSpc>
              <a:buNone/>
            </a:pPr>
            <a:r>
              <a:rPr lang="en-US" sz="4374" dirty="0">
                <a:solidFill>
                  <a:srgbClr val="60A9F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Протеиндин сунушталган күнүмдүк мааниси</a:t>
            </a:r>
            <a:endParaRPr lang="en-US" sz="4374" dirty="0"/>
          </a:p>
        </p:txBody>
      </p:sp>
      <p:sp>
        <p:nvSpPr>
          <p:cNvPr id="6" name="Shape 3"/>
          <p:cNvSpPr/>
          <p:nvPr/>
        </p:nvSpPr>
        <p:spPr>
          <a:xfrm>
            <a:off x="833199" y="4255175"/>
            <a:ext cx="499943" cy="499943"/>
          </a:xfrm>
          <a:prstGeom prst="roundRect">
            <a:avLst>
              <a:gd name="adj" fmla="val 26667"/>
            </a:avLst>
          </a:prstGeom>
          <a:solidFill>
            <a:srgbClr val="12161D"/>
          </a:solidFill>
          <a:ln/>
        </p:spPr>
      </p:sp>
      <p:sp>
        <p:nvSpPr>
          <p:cNvPr id="7" name="Text 4"/>
          <p:cNvSpPr/>
          <p:nvPr/>
        </p:nvSpPr>
        <p:spPr>
          <a:xfrm>
            <a:off x="1014532" y="4296847"/>
            <a:ext cx="137160" cy="41648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ctr" indent="0" marL="0">
              <a:lnSpc>
                <a:spcPts val="3281"/>
              </a:lnSpc>
              <a:buNone/>
            </a:pPr>
            <a:r>
              <a:rPr lang="en-US" sz="2624" dirty="0">
                <a:solidFill>
                  <a:srgbClr val="60A9F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1</a:t>
            </a:r>
            <a:endParaRPr lang="en-US" sz="2624" dirty="0"/>
          </a:p>
        </p:txBody>
      </p:sp>
      <p:sp>
        <p:nvSpPr>
          <p:cNvPr id="8" name="Text 5"/>
          <p:cNvSpPr/>
          <p:nvPr/>
        </p:nvSpPr>
        <p:spPr>
          <a:xfrm>
            <a:off x="1555313" y="4331494"/>
            <a:ext cx="8584287" cy="69437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indent="0" marL="0">
              <a:lnSpc>
                <a:spcPts val="2734"/>
              </a:lnSpc>
              <a:buNone/>
            </a:pPr>
            <a:r>
              <a:rPr lang="en-US" sz="2187" dirty="0">
                <a:solidFill>
                  <a:srgbClr val="60A9F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Протеиндин сунушталган күнүмдүк маанисиы роста и восстановления</a:t>
            </a:r>
            <a:endParaRPr lang="en-US" sz="2187" dirty="0"/>
          </a:p>
        </p:txBody>
      </p:sp>
      <p:sp>
        <p:nvSpPr>
          <p:cNvPr id="9" name="Text 6"/>
          <p:cNvSpPr/>
          <p:nvPr/>
        </p:nvSpPr>
        <p:spPr>
          <a:xfrm>
            <a:off x="1555313" y="5159097"/>
            <a:ext cx="8584287" cy="71080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indent="0" marL="0">
              <a:lnSpc>
                <a:spcPts val="2799"/>
              </a:lnSpc>
              <a:buNone/>
            </a:pPr>
            <a:r>
              <a:rPr lang="en-US" sz="1750" dirty="0">
                <a:solidFill>
                  <a:srgbClr val="D6E5E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Балдар, өспүрүмдөр жана спорт менен машыккан же кол эмгеги менен алектенген адамдар көбүрөөк протеинге муктаж болушу мүмкүн.</a:t>
            </a:r>
            <a:endParaRPr lang="en-US" sz="1750" dirty="0"/>
          </a:p>
        </p:txBody>
      </p:sp>
      <p:pic>
        <p:nvPicPr>
          <p:cNvPr id="10" name="Image 1" descr="preencoded.png">
            <a:hlinkClick r:id="rId3" tooltip="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42153" y="7589520"/>
            <a:ext cx="2296807" cy="54864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71B2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202733"/>
          </a:solidFill>
          <a:ln/>
        </p:spPr>
      </p:sp>
      <p:pic>
        <p:nvPicPr>
          <p:cNvPr id="4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972800" y="0"/>
            <a:ext cx="3657600" cy="8229600"/>
          </a:xfrm>
          <a:prstGeom prst="rect">
            <a:avLst/>
          </a:prstGeom>
        </p:spPr>
      </p:pic>
      <p:sp>
        <p:nvSpPr>
          <p:cNvPr id="5" name="Text 2"/>
          <p:cNvSpPr/>
          <p:nvPr/>
        </p:nvSpPr>
        <p:spPr>
          <a:xfrm>
            <a:off x="826294" y="607576"/>
            <a:ext cx="9320213" cy="1377077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indent="0" marL="0">
              <a:lnSpc>
                <a:spcPts val="5422"/>
              </a:lnSpc>
              <a:buNone/>
            </a:pPr>
            <a:r>
              <a:rPr lang="en-US" sz="4338" dirty="0">
                <a:solidFill>
                  <a:srgbClr val="60A9F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Ашыкча белоктун терс таасирлери</a:t>
            </a:r>
            <a:endParaRPr lang="en-US" sz="4338" dirty="0"/>
          </a:p>
        </p:txBody>
      </p:sp>
      <p:sp>
        <p:nvSpPr>
          <p:cNvPr id="6" name="Shape 3"/>
          <p:cNvSpPr/>
          <p:nvPr/>
        </p:nvSpPr>
        <p:spPr>
          <a:xfrm>
            <a:off x="1134785" y="2315170"/>
            <a:ext cx="44053" cy="5306854"/>
          </a:xfrm>
          <a:prstGeom prst="rect">
            <a:avLst/>
          </a:prstGeom>
          <a:solidFill>
            <a:srgbClr val="12161D"/>
          </a:solidFill>
          <a:ln/>
        </p:spPr>
      </p:sp>
      <p:sp>
        <p:nvSpPr>
          <p:cNvPr id="7" name="Shape 4"/>
          <p:cNvSpPr/>
          <p:nvPr/>
        </p:nvSpPr>
        <p:spPr>
          <a:xfrm>
            <a:off x="1404699" y="2713077"/>
            <a:ext cx="771168" cy="44053"/>
          </a:xfrm>
          <a:prstGeom prst="rect">
            <a:avLst/>
          </a:prstGeom>
          <a:solidFill>
            <a:srgbClr val="12161D"/>
          </a:solidFill>
          <a:ln/>
        </p:spPr>
      </p:sp>
      <p:sp>
        <p:nvSpPr>
          <p:cNvPr id="8" name="Shape 5"/>
          <p:cNvSpPr/>
          <p:nvPr/>
        </p:nvSpPr>
        <p:spPr>
          <a:xfrm>
            <a:off x="908923" y="2487335"/>
            <a:ext cx="495776" cy="495776"/>
          </a:xfrm>
          <a:prstGeom prst="roundRect">
            <a:avLst>
              <a:gd name="adj" fmla="val 26669"/>
            </a:avLst>
          </a:prstGeom>
          <a:solidFill>
            <a:srgbClr val="12161D"/>
          </a:solidFill>
          <a:ln/>
        </p:spPr>
      </p:sp>
      <p:sp>
        <p:nvSpPr>
          <p:cNvPr id="9" name="Text 6"/>
          <p:cNvSpPr/>
          <p:nvPr/>
        </p:nvSpPr>
        <p:spPr>
          <a:xfrm>
            <a:off x="1088231" y="2528649"/>
            <a:ext cx="137160" cy="413147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ctr" indent="0" marL="0">
              <a:lnSpc>
                <a:spcPts val="3253"/>
              </a:lnSpc>
              <a:buNone/>
            </a:pPr>
            <a:r>
              <a:rPr lang="en-US" sz="2603" dirty="0">
                <a:solidFill>
                  <a:srgbClr val="60A9F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1</a:t>
            </a:r>
            <a:endParaRPr lang="en-US" sz="2603" dirty="0"/>
          </a:p>
        </p:txBody>
      </p:sp>
      <p:sp>
        <p:nvSpPr>
          <p:cNvPr id="10" name="Text 7"/>
          <p:cNvSpPr/>
          <p:nvPr/>
        </p:nvSpPr>
        <p:spPr>
          <a:xfrm>
            <a:off x="2368748" y="2535436"/>
            <a:ext cx="3436620" cy="344329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l" indent="0" marL="0">
              <a:lnSpc>
                <a:spcPts val="2711"/>
              </a:lnSpc>
              <a:buNone/>
            </a:pPr>
            <a:r>
              <a:rPr lang="en-US" sz="2169" dirty="0">
                <a:solidFill>
                  <a:srgbClr val="60A9F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Бөйрөккө стресс күчөйт</a:t>
            </a:r>
            <a:endParaRPr lang="en-US" sz="2169" dirty="0"/>
          </a:p>
        </p:txBody>
      </p:sp>
      <p:sp>
        <p:nvSpPr>
          <p:cNvPr id="11" name="Text 8"/>
          <p:cNvSpPr/>
          <p:nvPr/>
        </p:nvSpPr>
        <p:spPr>
          <a:xfrm>
            <a:off x="2368748" y="3011924"/>
            <a:ext cx="7777758" cy="70508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algn="l" indent="0" marL="0">
              <a:lnSpc>
                <a:spcPts val="2776"/>
              </a:lnSpc>
              <a:buNone/>
            </a:pPr>
            <a:r>
              <a:rPr lang="en-US" sz="1735" dirty="0">
                <a:solidFill>
                  <a:srgbClr val="D6E5E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Ашыкча протеин бөйрөктөрүңүзгө кошумча күч келтирип, алардын иштешинде көйгөйлөрдү жаратышы мүмкүн.</a:t>
            </a:r>
            <a:endParaRPr lang="en-US" sz="1735" dirty="0"/>
          </a:p>
        </p:txBody>
      </p:sp>
      <p:sp>
        <p:nvSpPr>
          <p:cNvPr id="12" name="Shape 9"/>
          <p:cNvSpPr/>
          <p:nvPr/>
        </p:nvSpPr>
        <p:spPr>
          <a:xfrm>
            <a:off x="1404699" y="4555450"/>
            <a:ext cx="771168" cy="44053"/>
          </a:xfrm>
          <a:prstGeom prst="rect">
            <a:avLst/>
          </a:prstGeom>
          <a:solidFill>
            <a:srgbClr val="12161D"/>
          </a:solidFill>
          <a:ln/>
        </p:spPr>
      </p:sp>
      <p:sp>
        <p:nvSpPr>
          <p:cNvPr id="13" name="Shape 10"/>
          <p:cNvSpPr/>
          <p:nvPr/>
        </p:nvSpPr>
        <p:spPr>
          <a:xfrm>
            <a:off x="908923" y="4329708"/>
            <a:ext cx="495776" cy="495776"/>
          </a:xfrm>
          <a:prstGeom prst="roundRect">
            <a:avLst>
              <a:gd name="adj" fmla="val 26669"/>
            </a:avLst>
          </a:prstGeom>
          <a:solidFill>
            <a:srgbClr val="12161D"/>
          </a:solidFill>
          <a:ln/>
        </p:spPr>
      </p:sp>
      <p:sp>
        <p:nvSpPr>
          <p:cNvPr id="14" name="Text 11"/>
          <p:cNvSpPr/>
          <p:nvPr/>
        </p:nvSpPr>
        <p:spPr>
          <a:xfrm>
            <a:off x="1065371" y="4371023"/>
            <a:ext cx="182880" cy="413147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ctr" indent="0" marL="0">
              <a:lnSpc>
                <a:spcPts val="3253"/>
              </a:lnSpc>
              <a:buNone/>
            </a:pPr>
            <a:r>
              <a:rPr lang="en-US" sz="2603" dirty="0">
                <a:solidFill>
                  <a:srgbClr val="60A9F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2</a:t>
            </a:r>
            <a:endParaRPr lang="en-US" sz="2603" dirty="0"/>
          </a:p>
        </p:txBody>
      </p:sp>
      <p:sp>
        <p:nvSpPr>
          <p:cNvPr id="15" name="Text 12"/>
          <p:cNvSpPr/>
          <p:nvPr/>
        </p:nvSpPr>
        <p:spPr>
          <a:xfrm>
            <a:off x="2368748" y="4377809"/>
            <a:ext cx="3169920" cy="344329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l" indent="0" marL="0">
              <a:lnSpc>
                <a:spcPts val="2711"/>
              </a:lnSpc>
              <a:buNone/>
            </a:pPr>
            <a:r>
              <a:rPr lang="en-US" sz="2169" dirty="0">
                <a:solidFill>
                  <a:srgbClr val="60A9F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Остеопороз коркунучу</a:t>
            </a:r>
            <a:endParaRPr lang="en-US" sz="2169" dirty="0"/>
          </a:p>
        </p:txBody>
      </p:sp>
      <p:sp>
        <p:nvSpPr>
          <p:cNvPr id="16" name="Text 13"/>
          <p:cNvSpPr/>
          <p:nvPr/>
        </p:nvSpPr>
        <p:spPr>
          <a:xfrm>
            <a:off x="2368748" y="4854297"/>
            <a:ext cx="7777758" cy="70508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algn="l" indent="0" marL="0">
              <a:lnSpc>
                <a:spcPts val="2776"/>
              </a:lnSpc>
              <a:buNone/>
            </a:pPr>
            <a:r>
              <a:rPr lang="en-US" sz="1735" dirty="0">
                <a:solidFill>
                  <a:srgbClr val="D6E5E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Белокту ашыкча көп алуу кальцийдин жоголушуна жана сөөктүн ден соолугунун начарлашына алып келиши мүмкүн.</a:t>
            </a:r>
            <a:endParaRPr lang="en-US" sz="1735" dirty="0"/>
          </a:p>
        </p:txBody>
      </p:sp>
      <p:sp>
        <p:nvSpPr>
          <p:cNvPr id="17" name="Shape 14"/>
          <p:cNvSpPr/>
          <p:nvPr/>
        </p:nvSpPr>
        <p:spPr>
          <a:xfrm>
            <a:off x="1404699" y="6397823"/>
            <a:ext cx="771168" cy="44053"/>
          </a:xfrm>
          <a:prstGeom prst="rect">
            <a:avLst/>
          </a:prstGeom>
          <a:solidFill>
            <a:srgbClr val="12161D"/>
          </a:solidFill>
          <a:ln/>
        </p:spPr>
      </p:sp>
      <p:sp>
        <p:nvSpPr>
          <p:cNvPr id="18" name="Shape 15"/>
          <p:cNvSpPr/>
          <p:nvPr/>
        </p:nvSpPr>
        <p:spPr>
          <a:xfrm>
            <a:off x="908923" y="6172081"/>
            <a:ext cx="495776" cy="495776"/>
          </a:xfrm>
          <a:prstGeom prst="roundRect">
            <a:avLst>
              <a:gd name="adj" fmla="val 26669"/>
            </a:avLst>
          </a:prstGeom>
          <a:solidFill>
            <a:srgbClr val="12161D"/>
          </a:solidFill>
          <a:ln/>
        </p:spPr>
      </p:sp>
      <p:sp>
        <p:nvSpPr>
          <p:cNvPr id="19" name="Text 16"/>
          <p:cNvSpPr/>
          <p:nvPr/>
        </p:nvSpPr>
        <p:spPr>
          <a:xfrm>
            <a:off x="1069181" y="6213396"/>
            <a:ext cx="175260" cy="413147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ctr" indent="0" marL="0">
              <a:lnSpc>
                <a:spcPts val="3253"/>
              </a:lnSpc>
              <a:buNone/>
            </a:pPr>
            <a:r>
              <a:rPr lang="en-US" sz="2603" dirty="0">
                <a:solidFill>
                  <a:srgbClr val="60A9F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3</a:t>
            </a:r>
            <a:endParaRPr lang="en-US" sz="2603" dirty="0"/>
          </a:p>
        </p:txBody>
      </p:sp>
      <p:sp>
        <p:nvSpPr>
          <p:cNvPr id="20" name="Text 17"/>
          <p:cNvSpPr/>
          <p:nvPr/>
        </p:nvSpPr>
        <p:spPr>
          <a:xfrm>
            <a:off x="2368748" y="6220182"/>
            <a:ext cx="2203609" cy="344329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algn="l" indent="0" marL="0">
              <a:lnSpc>
                <a:spcPts val="2711"/>
              </a:lnSpc>
              <a:buNone/>
            </a:pPr>
            <a:r>
              <a:rPr lang="en-US" sz="2169" dirty="0">
                <a:solidFill>
                  <a:srgbClr val="60A9F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Боорго жүктөө</a:t>
            </a:r>
            <a:endParaRPr lang="en-US" sz="2169" dirty="0"/>
          </a:p>
        </p:txBody>
      </p:sp>
      <p:sp>
        <p:nvSpPr>
          <p:cNvPr id="21" name="Text 18"/>
          <p:cNvSpPr/>
          <p:nvPr/>
        </p:nvSpPr>
        <p:spPr>
          <a:xfrm>
            <a:off x="2368748" y="6696670"/>
            <a:ext cx="7777758" cy="70508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algn="l" indent="0" marL="0">
              <a:lnSpc>
                <a:spcPts val="2776"/>
              </a:lnSpc>
              <a:buNone/>
            </a:pPr>
            <a:r>
              <a:rPr lang="en-US" sz="1735" dirty="0">
                <a:solidFill>
                  <a:srgbClr val="D6E5E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Ашыкча белок боорго жүгүн жогорулатып, организм үчүн жагымсыз кесепеттерге алып келиши мүмкүн..</a:t>
            </a:r>
            <a:endParaRPr lang="en-US" sz="1735" dirty="0"/>
          </a:p>
        </p:txBody>
      </p:sp>
      <p:pic>
        <p:nvPicPr>
          <p:cNvPr id="22" name="Image 1" descr="preencoded.png">
            <a:hlinkClick r:id="rId3" tooltip="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42153" y="7589520"/>
            <a:ext cx="2296807" cy="54864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71B2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202733"/>
          </a:solidFill>
          <a:ln/>
        </p:spPr>
      </p:sp>
      <p:pic>
        <p:nvPicPr>
          <p:cNvPr id="4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5" name="Shape 2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202733">
              <a:alpha val="80000"/>
            </a:srgbClr>
          </a:solidFill>
          <a:ln/>
        </p:spPr>
      </p:sp>
      <p:sp>
        <p:nvSpPr>
          <p:cNvPr id="6" name="Text 3"/>
          <p:cNvSpPr/>
          <p:nvPr/>
        </p:nvSpPr>
        <p:spPr>
          <a:xfrm>
            <a:off x="2037993" y="1721048"/>
            <a:ext cx="4443889" cy="69437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indent="0" marL="0">
              <a:lnSpc>
                <a:spcPts val="5468"/>
              </a:lnSpc>
              <a:buNone/>
            </a:pPr>
            <a:r>
              <a:rPr lang="en-US" sz="4374" dirty="0">
                <a:solidFill>
                  <a:srgbClr val="60A9F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корутунду</a:t>
            </a:r>
            <a:endParaRPr lang="en-US" sz="4374" dirty="0"/>
          </a:p>
        </p:txBody>
      </p:sp>
      <p:sp>
        <p:nvSpPr>
          <p:cNvPr id="7" name="Shape 4"/>
          <p:cNvSpPr/>
          <p:nvPr/>
        </p:nvSpPr>
        <p:spPr>
          <a:xfrm>
            <a:off x="2037993" y="2748677"/>
            <a:ext cx="3370064" cy="3759756"/>
          </a:xfrm>
          <a:prstGeom prst="roundRect">
            <a:avLst>
              <a:gd name="adj" fmla="val 3956"/>
            </a:avLst>
          </a:prstGeom>
          <a:solidFill>
            <a:srgbClr val="12161D"/>
          </a:solidFill>
          <a:ln/>
        </p:spPr>
      </p:sp>
      <p:sp>
        <p:nvSpPr>
          <p:cNvPr id="8" name="Text 5"/>
          <p:cNvSpPr/>
          <p:nvPr/>
        </p:nvSpPr>
        <p:spPr>
          <a:xfrm>
            <a:off x="2260163" y="2970848"/>
            <a:ext cx="2925723" cy="1041559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indent="0" marL="0">
              <a:lnSpc>
                <a:spcPts val="2734"/>
              </a:lnSpc>
              <a:buNone/>
            </a:pPr>
            <a:r>
              <a:rPr lang="en-US" sz="2187" dirty="0">
                <a:solidFill>
                  <a:srgbClr val="60A9F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Баланстуу тамактануунун мааниси</a:t>
            </a:r>
            <a:endParaRPr lang="en-US" sz="2187" dirty="0"/>
          </a:p>
        </p:txBody>
      </p:sp>
      <p:sp>
        <p:nvSpPr>
          <p:cNvPr id="9" name="Text 6"/>
          <p:cNvSpPr/>
          <p:nvPr/>
        </p:nvSpPr>
        <p:spPr>
          <a:xfrm>
            <a:off x="2260163" y="4145637"/>
            <a:ext cx="2925723" cy="2132409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indent="0" marL="0">
              <a:lnSpc>
                <a:spcPts val="2799"/>
              </a:lnSpc>
              <a:buNone/>
            </a:pPr>
            <a:r>
              <a:rPr lang="en-US" sz="1750" dirty="0">
                <a:solidFill>
                  <a:srgbClr val="D6E5E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Протеин жалпы тамактанууда маанилүү ролду ойнойт, бирок аны ченемде кабыл алуу жана аны керектөөгө салмактуу мамиле кылуу маанилүү.</a:t>
            </a:r>
            <a:endParaRPr lang="en-US" sz="1750" dirty="0"/>
          </a:p>
        </p:txBody>
      </p:sp>
      <p:sp>
        <p:nvSpPr>
          <p:cNvPr id="10" name="Shape 7"/>
          <p:cNvSpPr/>
          <p:nvPr/>
        </p:nvSpPr>
        <p:spPr>
          <a:xfrm>
            <a:off x="5630228" y="2748677"/>
            <a:ext cx="3370064" cy="3759756"/>
          </a:xfrm>
          <a:prstGeom prst="roundRect">
            <a:avLst>
              <a:gd name="adj" fmla="val 3956"/>
            </a:avLst>
          </a:prstGeom>
          <a:solidFill>
            <a:srgbClr val="12161D"/>
          </a:solidFill>
          <a:ln/>
        </p:spPr>
      </p:sp>
      <p:sp>
        <p:nvSpPr>
          <p:cNvPr id="11" name="Text 8"/>
          <p:cNvSpPr/>
          <p:nvPr/>
        </p:nvSpPr>
        <p:spPr>
          <a:xfrm>
            <a:off x="5852398" y="2970848"/>
            <a:ext cx="2925723" cy="69437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indent="0" marL="0">
              <a:lnSpc>
                <a:spcPts val="2734"/>
              </a:lnSpc>
              <a:buNone/>
            </a:pPr>
            <a:r>
              <a:rPr lang="en-US" sz="2187" dirty="0">
                <a:solidFill>
                  <a:srgbClr val="60A9F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Уникалдуу муктаждыктар</a:t>
            </a:r>
            <a:endParaRPr lang="en-US" sz="2187" dirty="0"/>
          </a:p>
        </p:txBody>
      </p:sp>
      <p:sp>
        <p:nvSpPr>
          <p:cNvPr id="12" name="Text 9"/>
          <p:cNvSpPr/>
          <p:nvPr/>
        </p:nvSpPr>
        <p:spPr>
          <a:xfrm>
            <a:off x="5852398" y="3798451"/>
            <a:ext cx="2925723" cy="2487811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indent="0" marL="0">
              <a:lnSpc>
                <a:spcPts val="2799"/>
              </a:lnSpc>
              <a:buNone/>
            </a:pPr>
            <a:r>
              <a:rPr lang="en-US" sz="1750" dirty="0">
                <a:solidFill>
                  <a:srgbClr val="D6E5E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Ар бир адамдын уникалдуу белок муктаждыктары бар жана алар жашоо образына, физикалык активдүүлүгүнө жана ден соолугуна жараша өзгөрүшү мүмкүн.</a:t>
            </a:r>
            <a:endParaRPr lang="en-US" sz="1750" dirty="0"/>
          </a:p>
        </p:txBody>
      </p:sp>
      <p:sp>
        <p:nvSpPr>
          <p:cNvPr id="13" name="Shape 10"/>
          <p:cNvSpPr/>
          <p:nvPr/>
        </p:nvSpPr>
        <p:spPr>
          <a:xfrm>
            <a:off x="9222462" y="2748677"/>
            <a:ext cx="3370064" cy="3759756"/>
          </a:xfrm>
          <a:prstGeom prst="roundRect">
            <a:avLst>
              <a:gd name="adj" fmla="val 3956"/>
            </a:avLst>
          </a:prstGeom>
          <a:solidFill>
            <a:srgbClr val="12161D"/>
          </a:solidFill>
          <a:ln/>
        </p:spPr>
      </p:sp>
      <p:sp>
        <p:nvSpPr>
          <p:cNvPr id="14" name="Text 11"/>
          <p:cNvSpPr/>
          <p:nvPr/>
        </p:nvSpPr>
        <p:spPr>
          <a:xfrm>
            <a:off x="9444633" y="2970848"/>
            <a:ext cx="2925723" cy="69437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indent="0" marL="0">
              <a:lnSpc>
                <a:spcPts val="2734"/>
              </a:lnSpc>
              <a:buNone/>
            </a:pPr>
            <a:r>
              <a:rPr lang="en-US" sz="2187" dirty="0">
                <a:solidFill>
                  <a:srgbClr val="60A9F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Адистердин консультациясы</a:t>
            </a:r>
            <a:endParaRPr lang="en-US" sz="2187" dirty="0"/>
          </a:p>
        </p:txBody>
      </p:sp>
      <p:sp>
        <p:nvSpPr>
          <p:cNvPr id="15" name="Text 12"/>
          <p:cNvSpPr/>
          <p:nvPr/>
        </p:nvSpPr>
        <p:spPr>
          <a:xfrm>
            <a:off x="9444633" y="3798451"/>
            <a:ext cx="2925723" cy="2487811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indent="0" marL="0">
              <a:lnSpc>
                <a:spcPts val="2799"/>
              </a:lnSpc>
              <a:buNone/>
            </a:pPr>
            <a:r>
              <a:rPr lang="en-US" sz="1750" dirty="0">
                <a:solidFill>
                  <a:srgbClr val="D6E5E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Диетолог же дарыгер менен кеңешүү сиздин жеке муктаждыктарыңызга жараша оптималдуу протеин керектөөсүн аныктоого жардам берет.</a:t>
            </a:r>
            <a:endParaRPr lang="en-US" sz="1750" dirty="0"/>
          </a:p>
        </p:txBody>
      </p:sp>
      <p:pic>
        <p:nvPicPr>
          <p:cNvPr id="16" name="Image 1" descr="preencoded.png">
            <a:hlinkClick r:id="rId3" tooltip="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42153" y="7589520"/>
            <a:ext cx="2296807" cy="54864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71B2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32815"/>
          </a:xfrm>
          <a:prstGeom prst="rect">
            <a:avLst/>
          </a:prstGeom>
          <a:solidFill>
            <a:srgbClr val="202733"/>
          </a:solidFill>
          <a:ln/>
        </p:spPr>
      </p:sp>
      <p:pic>
        <p:nvPicPr>
          <p:cNvPr id="4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4630400" cy="2621994"/>
          </a:xfrm>
          <a:prstGeom prst="rect">
            <a:avLst/>
          </a:prstGeom>
        </p:spPr>
      </p:pic>
      <p:sp>
        <p:nvSpPr>
          <p:cNvPr id="5" name="Text 2"/>
          <p:cNvSpPr/>
          <p:nvPr/>
        </p:nvSpPr>
        <p:spPr>
          <a:xfrm>
            <a:off x="2333149" y="3198852"/>
            <a:ext cx="4747260" cy="655558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indent="0" marL="0">
              <a:lnSpc>
                <a:spcPts val="5162"/>
              </a:lnSpc>
              <a:buNone/>
            </a:pPr>
            <a:r>
              <a:rPr lang="en-US" sz="4129" dirty="0">
                <a:solidFill>
                  <a:srgbClr val="60A9F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Белок жана спорт</a:t>
            </a:r>
            <a:endParaRPr lang="en-US" sz="4129" dirty="0"/>
          </a:p>
        </p:txBody>
      </p:sp>
      <p:pic>
        <p:nvPicPr>
          <p:cNvPr id="6" name="Image 1" descr="preencoded.png">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3149" y="4168973"/>
            <a:ext cx="3321248" cy="839033"/>
          </a:xfrm>
          <a:prstGeom prst="rect">
            <a:avLst/>
          </a:prstGeom>
        </p:spPr>
      </p:pic>
      <p:sp>
        <p:nvSpPr>
          <p:cNvPr id="7" name="Text 3"/>
          <p:cNvSpPr/>
          <p:nvPr/>
        </p:nvSpPr>
        <p:spPr>
          <a:xfrm>
            <a:off x="2542818" y="5322570"/>
            <a:ext cx="2901910" cy="65532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algn="l" indent="0" marL="0">
              <a:lnSpc>
                <a:spcPts val="2581"/>
              </a:lnSpc>
              <a:buNone/>
            </a:pPr>
            <a:r>
              <a:rPr lang="en-US" sz="2065" dirty="0">
                <a:solidFill>
                  <a:srgbClr val="60A9F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Muscle өсүшү жана калыбына келтирүү</a:t>
            </a:r>
            <a:endParaRPr lang="en-US" sz="2065" dirty="0"/>
          </a:p>
        </p:txBody>
      </p:sp>
      <p:sp>
        <p:nvSpPr>
          <p:cNvPr id="8" name="Text 4"/>
          <p:cNvSpPr/>
          <p:nvPr/>
        </p:nvSpPr>
        <p:spPr>
          <a:xfrm>
            <a:off x="2542818" y="6103739"/>
            <a:ext cx="2901910" cy="1342549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algn="l" indent="0" marL="0">
              <a:lnSpc>
                <a:spcPts val="2643"/>
              </a:lnSpc>
              <a:buNone/>
            </a:pPr>
            <a:r>
              <a:rPr lang="en-US" sz="1652" dirty="0">
                <a:solidFill>
                  <a:srgbClr val="D6E5E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Протеин машыгуудан кийин булчуңдарды куруу жана калыбына келтирүү үчүн зарыл</a:t>
            </a:r>
            <a:endParaRPr lang="en-US" sz="1652" dirty="0"/>
          </a:p>
        </p:txBody>
      </p:sp>
      <p:pic>
        <p:nvPicPr>
          <p:cNvPr id="9" name="Image 2" descr="preencoded.png">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4397" y="4168973"/>
            <a:ext cx="3321368" cy="839033"/>
          </a:xfrm>
          <a:prstGeom prst="rect">
            <a:avLst/>
          </a:prstGeom>
        </p:spPr>
      </p:pic>
      <p:sp>
        <p:nvSpPr>
          <p:cNvPr id="10" name="Text 5"/>
          <p:cNvSpPr/>
          <p:nvPr/>
        </p:nvSpPr>
        <p:spPr>
          <a:xfrm>
            <a:off x="5864066" y="5322570"/>
            <a:ext cx="2902029" cy="65532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algn="l" indent="0" marL="0">
              <a:lnSpc>
                <a:spcPts val="2581"/>
              </a:lnSpc>
              <a:buNone/>
            </a:pPr>
            <a:r>
              <a:rPr lang="en-US" sz="2065" dirty="0">
                <a:solidFill>
                  <a:srgbClr val="60A9F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Энергия жана чыдамкайлык</a:t>
            </a:r>
            <a:endParaRPr lang="en-US" sz="2065" dirty="0"/>
          </a:p>
        </p:txBody>
      </p:sp>
      <p:sp>
        <p:nvSpPr>
          <p:cNvPr id="11" name="Text 6"/>
          <p:cNvSpPr/>
          <p:nvPr/>
        </p:nvSpPr>
        <p:spPr>
          <a:xfrm>
            <a:off x="5864066" y="6103739"/>
            <a:ext cx="2902029" cy="1342549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algn="l" indent="0" marL="0">
              <a:lnSpc>
                <a:spcPts val="2643"/>
              </a:lnSpc>
              <a:buNone/>
            </a:pPr>
            <a:r>
              <a:rPr lang="en-US" sz="1652" dirty="0">
                <a:solidFill>
                  <a:srgbClr val="D6E5E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Белоктун кээ бир түрлөрү булчуңдарга энергия булагы болуп, туруктуулукту камсыздай алат.</a:t>
            </a:r>
            <a:endParaRPr lang="en-US" sz="1652" dirty="0"/>
          </a:p>
        </p:txBody>
      </p:sp>
      <p:pic>
        <p:nvPicPr>
          <p:cNvPr id="12" name="Image 3" descr="preencoded.png">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75765" y="4168973"/>
            <a:ext cx="3321368" cy="839033"/>
          </a:xfrm>
          <a:prstGeom prst="rect">
            <a:avLst/>
          </a:prstGeom>
        </p:spPr>
      </p:pic>
      <p:sp>
        <p:nvSpPr>
          <p:cNvPr id="13" name="Text 7"/>
          <p:cNvSpPr/>
          <p:nvPr/>
        </p:nvSpPr>
        <p:spPr>
          <a:xfrm>
            <a:off x="9185434" y="5322570"/>
            <a:ext cx="2902029" cy="65532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algn="l" indent="0" marL="0">
              <a:lnSpc>
                <a:spcPts val="2581"/>
              </a:lnSpc>
              <a:buNone/>
            </a:pPr>
            <a:r>
              <a:rPr lang="en-US" sz="2065" dirty="0">
                <a:solidFill>
                  <a:srgbClr val="60A9F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Дене контурун жакшыртуу</a:t>
            </a:r>
            <a:endParaRPr lang="en-US" sz="2065" dirty="0"/>
          </a:p>
        </p:txBody>
      </p:sp>
      <p:sp>
        <p:nvSpPr>
          <p:cNvPr id="14" name="Text 8"/>
          <p:cNvSpPr/>
          <p:nvPr/>
        </p:nvSpPr>
        <p:spPr>
          <a:xfrm>
            <a:off x="9185434" y="6103739"/>
            <a:ext cx="2902029" cy="1342549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algn="l" indent="0" marL="0">
              <a:lnSpc>
                <a:spcPts val="2643"/>
              </a:lnSpc>
              <a:buNone/>
            </a:pPr>
            <a:r>
              <a:rPr lang="en-US" sz="1652" dirty="0">
                <a:solidFill>
                  <a:srgbClr val="D6E5E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Протеин менен туура тамактануу оптималдуу булчуң аныктамасына жетүүгө жардам берет. </a:t>
            </a:r>
            <a:endParaRPr lang="en-US" sz="1652" dirty="0"/>
          </a:p>
        </p:txBody>
      </p:sp>
      <p:pic>
        <p:nvPicPr>
          <p:cNvPr id="15" name="Image 4" descr="preencoded.png">
            <a:hlinkClick r:id="rId6" tooltip="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242153" y="7589520"/>
            <a:ext cx="2296807" cy="54864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(16:9)</PresentationFormat>
  <Paragraphs>0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PptxGenJS</cp:lastModifiedBy>
  <cp:revision>1</cp:revision>
  <dcterms:created xsi:type="dcterms:W3CDTF">2024-01-30T05:06:58Z</dcterms:created>
  <dcterms:modified xsi:type="dcterms:W3CDTF">2024-01-30T05:06:58Z</dcterms:modified>
</cp:coreProperties>
</file>