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25.jpg" ContentType="image/gif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8" r:id="rId2"/>
    <p:sldId id="280" r:id="rId3"/>
    <p:sldId id="286" r:id="rId4"/>
    <p:sldId id="259" r:id="rId5"/>
    <p:sldId id="260" r:id="rId6"/>
    <p:sldId id="262" r:id="rId7"/>
    <p:sldId id="264" r:id="rId8"/>
    <p:sldId id="268" r:id="rId9"/>
    <p:sldId id="267" r:id="rId10"/>
    <p:sldId id="271" r:id="rId11"/>
    <p:sldId id="278" r:id="rId12"/>
    <p:sldId id="275" r:id="rId13"/>
    <p:sldId id="27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CCFF"/>
    <a:srgbClr val="CC99FF"/>
    <a:srgbClr val="FF6699"/>
    <a:srgbClr val="CCCC00"/>
    <a:srgbClr val="FF99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100" d="100"/>
          <a:sy n="100" d="100"/>
        </p:scale>
        <p:origin x="-516" y="11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8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1EE3C1-64F3-4122-90D3-69912EFB2F0F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19BE00-83A9-4E1E-87F1-921973BE3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412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Под запись в тетрадь</a:t>
            </a:r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A583C2-FE5A-4BF0-8529-2E674D088F6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gif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4256"/>
            <a:ext cx="7733991" cy="48337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814160"/>
            <a:ext cx="1567396" cy="177638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996" y="548680"/>
            <a:ext cx="4546848" cy="16134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I know a house</a:t>
            </a:r>
          </a:p>
          <a:p>
            <a:pPr marL="0" indent="0">
              <a:buNone/>
            </a:pPr>
            <a:r>
              <a:rPr lang="en-US" sz="2000" dirty="0"/>
              <a:t>It’s a nice old house</a:t>
            </a:r>
          </a:p>
          <a:p>
            <a:pPr marL="0" indent="0">
              <a:buNone/>
            </a:pPr>
            <a:r>
              <a:rPr lang="en-US" sz="2000" dirty="0" smtClean="0"/>
              <a:t>There </a:t>
            </a:r>
            <a:r>
              <a:rPr lang="en-US" sz="2000" dirty="0"/>
              <a:t>is a </a:t>
            </a:r>
            <a:r>
              <a:rPr lang="en-US" sz="2000" dirty="0" smtClean="0"/>
              <a:t>ghost in </a:t>
            </a:r>
            <a:r>
              <a:rPr lang="en-US" sz="2000" dirty="0"/>
              <a:t>that house</a:t>
            </a:r>
          </a:p>
          <a:p>
            <a:pPr marL="0" indent="0">
              <a:buNone/>
            </a:pPr>
            <a:r>
              <a:rPr lang="en-US" sz="2000" dirty="0"/>
              <a:t>There is a nice old ghost in that </a:t>
            </a:r>
            <a:r>
              <a:rPr lang="en-US" sz="2000" dirty="0" smtClean="0"/>
              <a:t>house               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3638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4077072"/>
            <a:ext cx="2857500" cy="28575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0" y="4077072"/>
            <a:ext cx="2857500" cy="2857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93339"/>
            <a:ext cx="84352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It’ s time to have a rest.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/>
              <a:t>Stand </a:t>
            </a:r>
            <a:r>
              <a:rPr lang="en-US" b="1" dirty="0"/>
              <a:t>up, </a:t>
            </a:r>
            <a:r>
              <a:rPr lang="en-US" b="1" dirty="0" smtClean="0"/>
              <a:t>please!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23355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 </a:t>
            </a:r>
            <a:endParaRPr lang="ru-RU" dirty="0"/>
          </a:p>
        </p:txBody>
      </p:sp>
      <p:pic>
        <p:nvPicPr>
          <p:cNvPr id="5" name="eastsound_-_Mafi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92960" y="6151987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71800" y="2274838"/>
            <a:ext cx="4086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Stand up, </a:t>
            </a:r>
            <a:endParaRPr lang="ru-RU" sz="2400" b="1" dirty="0"/>
          </a:p>
          <a:p>
            <a:r>
              <a:rPr lang="ru-RU" sz="2400" b="1" dirty="0" err="1"/>
              <a:t>Clap</a:t>
            </a:r>
            <a:r>
              <a:rPr lang="ru-RU" sz="2400" b="1" dirty="0"/>
              <a:t>, </a:t>
            </a:r>
            <a:r>
              <a:rPr lang="ru-RU" sz="2400" b="1" dirty="0" err="1"/>
              <a:t>clap</a:t>
            </a:r>
            <a:r>
              <a:rPr lang="ru-RU" sz="2400" b="1" dirty="0"/>
              <a:t>, </a:t>
            </a:r>
            <a:r>
              <a:rPr lang="ru-RU" sz="2400" b="1" dirty="0" err="1"/>
              <a:t>clap</a:t>
            </a:r>
            <a:r>
              <a:rPr lang="ru-RU" sz="2400" b="1" dirty="0"/>
              <a:t>. </a:t>
            </a:r>
          </a:p>
          <a:p>
            <a:r>
              <a:rPr lang="ru-RU" sz="2400" b="1" dirty="0" err="1"/>
              <a:t>Point</a:t>
            </a:r>
            <a:r>
              <a:rPr lang="ru-RU" sz="2400" b="1" dirty="0"/>
              <a:t> </a:t>
            </a:r>
            <a:r>
              <a:rPr lang="ru-RU" sz="2400" b="1" dirty="0" err="1"/>
              <a:t>to</a:t>
            </a:r>
            <a:r>
              <a:rPr lang="ru-RU" sz="2400" b="1" dirty="0"/>
              <a:t> </a:t>
            </a:r>
            <a:r>
              <a:rPr lang="ru-RU" sz="2400" b="1" dirty="0" err="1"/>
              <a:t>the</a:t>
            </a:r>
            <a:r>
              <a:rPr lang="ru-RU" sz="2400" b="1" dirty="0"/>
              <a:t> </a:t>
            </a:r>
            <a:r>
              <a:rPr lang="ru-RU" sz="2400" b="1" dirty="0" err="1"/>
              <a:t>window</a:t>
            </a:r>
            <a:r>
              <a:rPr lang="ru-RU" sz="2400" b="1" dirty="0"/>
              <a:t>,</a:t>
            </a:r>
            <a:r>
              <a:rPr lang="ru-RU" sz="2400" b="1" i="1" dirty="0"/>
              <a:t> </a:t>
            </a:r>
            <a:endParaRPr lang="ru-RU" sz="2400" b="1" dirty="0"/>
          </a:p>
          <a:p>
            <a:r>
              <a:rPr lang="ru-RU" sz="2400" b="1" dirty="0" err="1"/>
              <a:t>Point</a:t>
            </a:r>
            <a:r>
              <a:rPr lang="ru-RU" sz="2400" b="1" dirty="0"/>
              <a:t> </a:t>
            </a:r>
            <a:r>
              <a:rPr lang="ru-RU" sz="2400" b="1" dirty="0" err="1"/>
              <a:t>to</a:t>
            </a:r>
            <a:r>
              <a:rPr lang="ru-RU" sz="2400" b="1" dirty="0"/>
              <a:t> </a:t>
            </a:r>
            <a:r>
              <a:rPr lang="ru-RU" sz="2400" b="1" dirty="0" err="1"/>
              <a:t>the</a:t>
            </a:r>
            <a:r>
              <a:rPr lang="ru-RU" sz="2400" b="1" dirty="0"/>
              <a:t> </a:t>
            </a:r>
            <a:r>
              <a:rPr lang="ru-RU" sz="2400" b="1" dirty="0" err="1"/>
              <a:t>door</a:t>
            </a:r>
            <a:r>
              <a:rPr lang="ru-RU" sz="2400" b="1" dirty="0"/>
              <a:t>, </a:t>
            </a:r>
            <a:r>
              <a:rPr lang="ru-RU" sz="2400" b="1" i="1" dirty="0"/>
              <a:t> </a:t>
            </a:r>
            <a:endParaRPr lang="ru-RU" sz="2400" b="1" dirty="0"/>
          </a:p>
          <a:p>
            <a:r>
              <a:rPr lang="ru-RU" sz="2400" b="1" dirty="0" err="1"/>
              <a:t>Point</a:t>
            </a:r>
            <a:r>
              <a:rPr lang="ru-RU" sz="2400" b="1" dirty="0"/>
              <a:t> </a:t>
            </a:r>
            <a:r>
              <a:rPr lang="ru-RU" sz="2400" b="1" dirty="0" err="1"/>
              <a:t>to</a:t>
            </a:r>
            <a:r>
              <a:rPr lang="ru-RU" sz="2400" b="1" dirty="0"/>
              <a:t> </a:t>
            </a:r>
            <a:r>
              <a:rPr lang="ru-RU" sz="2400" b="1" dirty="0" err="1"/>
              <a:t>the</a:t>
            </a:r>
            <a:r>
              <a:rPr lang="ru-RU" sz="2400" b="1" dirty="0"/>
              <a:t> </a:t>
            </a:r>
            <a:r>
              <a:rPr lang="ru-RU" sz="2400" b="1" dirty="0" err="1"/>
              <a:t>board</a:t>
            </a:r>
            <a:r>
              <a:rPr lang="ru-RU" sz="2400" b="1" dirty="0"/>
              <a:t>, </a:t>
            </a:r>
            <a:r>
              <a:rPr lang="ru-RU" sz="2400" b="1" i="1" dirty="0"/>
              <a:t> </a:t>
            </a:r>
            <a:endParaRPr lang="ru-RU" sz="2400" b="1" dirty="0"/>
          </a:p>
          <a:p>
            <a:r>
              <a:rPr lang="ru-RU" sz="2400" b="1" dirty="0" err="1"/>
              <a:t>Point</a:t>
            </a:r>
            <a:r>
              <a:rPr lang="ru-RU" sz="2400" b="1" dirty="0"/>
              <a:t> </a:t>
            </a:r>
            <a:r>
              <a:rPr lang="ru-RU" sz="2400" b="1" dirty="0" err="1"/>
              <a:t>to</a:t>
            </a:r>
            <a:r>
              <a:rPr lang="ru-RU" sz="2400" b="1" dirty="0"/>
              <a:t> </a:t>
            </a:r>
            <a:r>
              <a:rPr lang="ru-RU" sz="2400" b="1" dirty="0" err="1"/>
              <a:t>the</a:t>
            </a:r>
            <a:r>
              <a:rPr lang="ru-RU" sz="2400" b="1" dirty="0"/>
              <a:t> </a:t>
            </a:r>
            <a:r>
              <a:rPr lang="ru-RU" sz="2400" b="1" dirty="0" err="1"/>
              <a:t>floor</a:t>
            </a:r>
            <a:r>
              <a:rPr lang="ru-RU" sz="2400" b="1" dirty="0"/>
              <a:t>.  </a:t>
            </a:r>
          </a:p>
          <a:p>
            <a:r>
              <a:rPr lang="en-US" sz="2400" b="1" dirty="0"/>
              <a:t>Sit down </a:t>
            </a:r>
            <a:endParaRPr lang="ru-RU" sz="2400" b="1" dirty="0"/>
          </a:p>
          <a:p>
            <a:r>
              <a:rPr lang="ru-RU" sz="2400" b="1" dirty="0" err="1"/>
              <a:t>Clap</a:t>
            </a:r>
            <a:r>
              <a:rPr lang="ru-RU" sz="2400" b="1" dirty="0"/>
              <a:t>, </a:t>
            </a:r>
            <a:r>
              <a:rPr lang="ru-RU" sz="2400" b="1" dirty="0" err="1"/>
              <a:t>clap</a:t>
            </a:r>
            <a:r>
              <a:rPr lang="ru-RU" sz="2400" b="1" dirty="0"/>
              <a:t>, </a:t>
            </a:r>
            <a:r>
              <a:rPr lang="ru-RU" sz="2400" b="1" dirty="0" err="1"/>
              <a:t>clap</a:t>
            </a:r>
            <a:r>
              <a:rPr lang="ru-RU" sz="2400" b="1" dirty="0"/>
              <a:t>.</a:t>
            </a:r>
            <a:r>
              <a:rPr lang="ru-RU" sz="2400" b="1" i="1" dirty="0"/>
              <a:t> 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53585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0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945" y="1340768"/>
            <a:ext cx="5340085" cy="40050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339752" y="550794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There is</a:t>
            </a:r>
            <a:r>
              <a:rPr lang="en-US" dirty="0" smtClean="0"/>
              <a:t> a </a:t>
            </a:r>
            <a:r>
              <a:rPr lang="en-US" dirty="0" smtClean="0"/>
              <a:t>table</a:t>
            </a:r>
            <a:r>
              <a:rPr lang="en-US" dirty="0" smtClean="0"/>
              <a:t> </a:t>
            </a:r>
            <a:r>
              <a:rPr lang="en-US" dirty="0" smtClean="0"/>
              <a:t>in the living room.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flipH="1">
            <a:off x="2345545" y="5850941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There are </a:t>
            </a:r>
            <a:r>
              <a:rPr lang="en-US" dirty="0"/>
              <a:t>five chairs </a:t>
            </a:r>
            <a:r>
              <a:rPr lang="en-US" dirty="0"/>
              <a:t>in the living room.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451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solidFill>
                  <a:srgbClr val="0070C0"/>
                </a:solidFill>
              </a:rPr>
              <a:t>There is/there </a:t>
            </a:r>
            <a:r>
              <a:rPr lang="en-US" sz="5400" dirty="0">
                <a:solidFill>
                  <a:srgbClr val="0070C0"/>
                </a:solidFill>
              </a:rPr>
              <a:t>are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sz="2800" dirty="0"/>
              <a:t>Конструкция </a:t>
            </a:r>
            <a:r>
              <a:rPr lang="en-US" sz="2800" dirty="0"/>
              <a:t>“</a:t>
            </a:r>
            <a:r>
              <a:rPr lang="en-US" sz="2800" dirty="0">
                <a:solidFill>
                  <a:srgbClr val="0070C0"/>
                </a:solidFill>
              </a:rPr>
              <a:t>there is/there are</a:t>
            </a:r>
            <a:r>
              <a:rPr lang="en-US" sz="2800" dirty="0"/>
              <a:t>” </a:t>
            </a:r>
            <a:r>
              <a:rPr lang="ru-RU" sz="2800" dirty="0"/>
              <a:t>обозначает «</a:t>
            </a:r>
            <a:r>
              <a:rPr lang="ru-RU" sz="2800" i="1" dirty="0"/>
              <a:t>есть, находится</a:t>
            </a:r>
            <a:r>
              <a:rPr lang="ru-RU" sz="2800" dirty="0"/>
              <a:t>».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800" dirty="0"/>
              <a:t> Используется, чтобы рассказать о местоположении каких-либо предметов, объектов.</a:t>
            </a:r>
            <a:endParaRPr lang="en-US" sz="2800" dirty="0"/>
          </a:p>
          <a:p>
            <a:pPr marL="0" indent="0">
              <a:buNone/>
            </a:pPr>
            <a:r>
              <a:rPr lang="en-US" sz="3600" dirty="0">
                <a:solidFill>
                  <a:srgbClr val="C00000"/>
                </a:solidFill>
              </a:rPr>
              <a:t>There is</a:t>
            </a:r>
            <a:r>
              <a:rPr lang="en-US" sz="3600" dirty="0"/>
              <a:t> </a:t>
            </a:r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a cupboard in the living room. 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3600" dirty="0">
                <a:solidFill>
                  <a:srgbClr val="C00000"/>
                </a:solidFill>
              </a:rPr>
              <a:t>There are </a:t>
            </a:r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five chairs under the chair.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09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571625"/>
            <a:ext cx="8572500" cy="2214563"/>
          </a:xfrm>
        </p:spPr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b="0" dirty="0" smtClean="0">
                <a:latin typeface="+mj-lt"/>
              </a:rPr>
              <a:t>Такие предложения  переводятся на русский язык </a:t>
            </a:r>
            <a:r>
              <a:rPr lang="ru-RU" sz="3400" u="sng" dirty="0" smtClean="0">
                <a:solidFill>
                  <a:srgbClr val="C00000"/>
                </a:solidFill>
                <a:latin typeface="+mj-lt"/>
              </a:rPr>
              <a:t>с конца</a:t>
            </a:r>
            <a:r>
              <a:rPr lang="ru-RU" sz="3400" b="0" dirty="0" smtClean="0">
                <a:latin typeface="+mj-lt"/>
              </a:rPr>
              <a:t>. Сначала мы скажем, </a:t>
            </a:r>
            <a:r>
              <a:rPr lang="ru-RU" sz="3400" u="sng" dirty="0" smtClean="0">
                <a:solidFill>
                  <a:srgbClr val="C00000"/>
                </a:solidFill>
                <a:latin typeface="+mj-lt"/>
              </a:rPr>
              <a:t>ГДЕ</a:t>
            </a:r>
            <a:r>
              <a:rPr lang="ru-RU" sz="3400" b="0" dirty="0" smtClean="0">
                <a:latin typeface="+mj-lt"/>
              </a:rPr>
              <a:t> находится предмет, а потом – </a:t>
            </a:r>
            <a:r>
              <a:rPr lang="ru-RU" sz="3400" u="sng" dirty="0" smtClean="0">
                <a:solidFill>
                  <a:srgbClr val="C00000"/>
                </a:solidFill>
                <a:latin typeface="+mj-lt"/>
              </a:rPr>
              <a:t>ЧТО</a:t>
            </a:r>
            <a:r>
              <a:rPr lang="ru-RU" sz="3400" b="0" dirty="0" smtClean="0">
                <a:latin typeface="+mj-lt"/>
              </a:rPr>
              <a:t> это за предмет.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57250" y="3786188"/>
            <a:ext cx="72151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>
                <a:solidFill>
                  <a:srgbClr val="006600"/>
                </a:solidFill>
                <a:latin typeface="Calibri" pitchFamily="34" charset="0"/>
              </a:rPr>
              <a:t>There is </a:t>
            </a:r>
            <a:r>
              <a:rPr lang="en-US" sz="4000" b="1" dirty="0">
                <a:solidFill>
                  <a:srgbClr val="C00000"/>
                </a:solidFill>
                <a:latin typeface="Calibri" pitchFamily="34" charset="0"/>
              </a:rPr>
              <a:t>a </a:t>
            </a:r>
            <a:r>
              <a:rPr lang="en-US" sz="4000" b="1" dirty="0" smtClean="0">
                <a:solidFill>
                  <a:srgbClr val="C00000"/>
                </a:solidFill>
                <a:latin typeface="Calibri" pitchFamily="34" charset="0"/>
              </a:rPr>
              <a:t>book </a:t>
            </a:r>
            <a:r>
              <a:rPr lang="en-US" sz="4000" b="1" u="sng" dirty="0">
                <a:solidFill>
                  <a:srgbClr val="002060"/>
                </a:solidFill>
                <a:latin typeface="Calibri" pitchFamily="34" charset="0"/>
              </a:rPr>
              <a:t>on the table</a:t>
            </a:r>
            <a:r>
              <a:rPr lang="en-US" sz="4000" b="1" dirty="0">
                <a:solidFill>
                  <a:srgbClr val="002060"/>
                </a:solidFill>
                <a:latin typeface="Calibri" pitchFamily="34" charset="0"/>
              </a:rPr>
              <a:t>.</a:t>
            </a:r>
            <a:endParaRPr lang="ru-RU" sz="4000" b="1" dirty="0">
              <a:solidFill>
                <a:srgbClr val="002060"/>
              </a:solidFill>
              <a:latin typeface="Calibri" pitchFamily="34" charset="0"/>
            </a:endParaRPr>
          </a:p>
          <a:p>
            <a:pPr algn="ctr"/>
            <a:r>
              <a:rPr lang="ru-RU" sz="4000" b="1" u="sng" dirty="0">
                <a:solidFill>
                  <a:srgbClr val="002060"/>
                </a:solidFill>
                <a:latin typeface="Calibri" pitchFamily="34" charset="0"/>
              </a:rPr>
              <a:t>На столе</a:t>
            </a:r>
            <a:r>
              <a:rPr lang="ru-RU" sz="4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</a:rPr>
              <a:t>книга</a:t>
            </a:r>
            <a:r>
              <a:rPr lang="ru-RU" sz="4000" b="1" dirty="0" smtClean="0">
                <a:solidFill>
                  <a:srgbClr val="002060"/>
                </a:solidFill>
                <a:latin typeface="Calibri" pitchFamily="34" charset="0"/>
              </a:rPr>
              <a:t>.</a:t>
            </a:r>
            <a:endParaRPr lang="en-US" sz="4000" b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20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28797" y="3244334"/>
            <a:ext cx="686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ðeriz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706" y="2348880"/>
            <a:ext cx="6840760" cy="38699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19864"/>
            <a:ext cx="3812474" cy="28132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30" y="829017"/>
            <a:ext cx="3278339" cy="244444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8448900" cy="5138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723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 you will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Read and talk about things in a house</a:t>
            </a:r>
          </a:p>
          <a:p>
            <a:r>
              <a:rPr lang="en-US" sz="2800" dirty="0"/>
              <a:t>Talk about location</a:t>
            </a:r>
          </a:p>
          <a:p>
            <a:r>
              <a:rPr lang="en-US" sz="2800" dirty="0"/>
              <a:t>Write about a </a:t>
            </a:r>
            <a:r>
              <a:rPr lang="en-US" sz="2800" dirty="0" smtClean="0"/>
              <a:t>house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0978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669" y="259892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b="1" i="1" dirty="0" smtClean="0">
                <a:solidFill>
                  <a:schemeClr val="tx1"/>
                </a:solidFill>
              </a:rPr>
              <a:t>Furniture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191" y="3719945"/>
            <a:ext cx="4418215" cy="3138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06" y="3717032"/>
            <a:ext cx="4187957" cy="31409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954" y="-129193"/>
            <a:ext cx="4614106" cy="3168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079"/>
            <a:ext cx="3901440" cy="2926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8824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Sofa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43050"/>
            <a:ext cx="10291828" cy="68535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1979712" y="4221088"/>
            <a:ext cx="1333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sofa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20072" y="548680"/>
            <a:ext cx="194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m</a:t>
            </a:r>
            <a:r>
              <a:rPr lang="en-US" sz="4800" dirty="0" smtClean="0"/>
              <a:t>irror</a:t>
            </a:r>
            <a:endParaRPr lang="ru-RU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2483768" y="3460779"/>
            <a:ext cx="16385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cushons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580112" y="3050961"/>
            <a:ext cx="1513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fireplace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361501" y="3539504"/>
            <a:ext cx="1189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armchair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8223994" y="1365216"/>
            <a:ext cx="11929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lamp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1403648" y="1310522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curtains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343544" y="2893173"/>
            <a:ext cx="1032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vase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5409261" y="5035292"/>
            <a:ext cx="1366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Coffee table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885021" y="915105"/>
            <a:ext cx="9170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ceiling</a:t>
            </a:r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7984708" y="5616009"/>
            <a:ext cx="1159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carpet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7091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74263"/>
            <a:ext cx="8229600" cy="554461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armchair [</a:t>
            </a:r>
            <a:r>
              <a:rPr lang="en-US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ɑːmˈtʃɛ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ː] –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кресло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Cushion [ </a:t>
            </a:r>
            <a:r>
              <a:rPr lang="en-US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kʊʃn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 -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подушка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carpet 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[ˈ</a:t>
            </a:r>
            <a:r>
              <a:rPr lang="en-US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kɑːpɪt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 –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ковёр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Curtains [ 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ˈ</a:t>
            </a:r>
            <a:r>
              <a:rPr lang="en-US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kɜːtnz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 -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занавески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fireplace 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[ˈ</a:t>
            </a:r>
            <a:r>
              <a:rPr lang="en-US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fʌɪəpleɪs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 –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камин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lamp 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</a:t>
            </a:r>
            <a:r>
              <a:rPr lang="en-US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læmp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 –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лампа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mirror 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[ˈ</a:t>
            </a:r>
            <a:r>
              <a:rPr lang="en-US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mɪrə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 –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зеркало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sofa 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[ˈ</a:t>
            </a:r>
            <a:r>
              <a:rPr lang="en-US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səʊfə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 –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диван, софа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table 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[ˈ</a:t>
            </a:r>
            <a:r>
              <a:rPr lang="en-US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teɪb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(ə)l] –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стол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vase 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</a:t>
            </a:r>
            <a:r>
              <a:rPr lang="en-US" sz="4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vɑːz</a:t>
            </a:r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 –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ваза</a:t>
            </a:r>
            <a:endParaRPr lang="en-US" sz="4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sz="4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032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Whisper the given word into your friend’s ear and write it on the blackboard.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429000"/>
            <a:ext cx="3319140" cy="2136785"/>
          </a:xfrm>
          <a:prstGeom prst="rect">
            <a:avLst/>
          </a:prstGeom>
        </p:spPr>
      </p:pic>
      <p:sp>
        <p:nvSpPr>
          <p:cNvPr id="6" name="Стрелка влево 5"/>
          <p:cNvSpPr/>
          <p:nvPr/>
        </p:nvSpPr>
        <p:spPr>
          <a:xfrm rot="10800000" flipV="1">
            <a:off x="3923928" y="4194441"/>
            <a:ext cx="1080120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031" y="3191453"/>
            <a:ext cx="3903012" cy="265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00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кругленный прямоугольник 32"/>
          <p:cNvSpPr/>
          <p:nvPr/>
        </p:nvSpPr>
        <p:spPr>
          <a:xfrm>
            <a:off x="371960" y="5204165"/>
            <a:ext cx="1863123" cy="1399510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503157" y="5204165"/>
            <a:ext cx="6192688" cy="1399510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95537" y="3501008"/>
            <a:ext cx="1863123" cy="139951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95536" y="1813466"/>
            <a:ext cx="1863123" cy="139951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515583" y="3501008"/>
            <a:ext cx="6192688" cy="139951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15583" y="1813466"/>
            <a:ext cx="6192688" cy="139951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Remember</a:t>
            </a:r>
            <a:r>
              <a:rPr lang="en-US" dirty="0" smtClean="0"/>
              <a:t> </a:t>
            </a:r>
            <a:r>
              <a:rPr lang="en-US" dirty="0" smtClean="0"/>
              <a:t>the rules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3479" y="2636912"/>
            <a:ext cx="82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di</a:t>
            </a:r>
            <a:r>
              <a:rPr lang="en-US" sz="2400" b="1" dirty="0" smtClean="0"/>
              <a:t>sh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316536" y="2625874"/>
            <a:ext cx="996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dish</a:t>
            </a:r>
            <a:r>
              <a:rPr lang="en-US" sz="2400" b="1" dirty="0" smtClean="0"/>
              <a:t>es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03478" y="2001115"/>
            <a:ext cx="823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gla</a:t>
            </a:r>
            <a:r>
              <a:rPr lang="en-US" sz="2400" b="1" dirty="0" smtClean="0"/>
              <a:t>ss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267164" y="2007222"/>
            <a:ext cx="1046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glass</a:t>
            </a:r>
            <a:r>
              <a:rPr lang="en-US" sz="2400" b="1" dirty="0" smtClean="0"/>
              <a:t>es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22120" y="5917447"/>
            <a:ext cx="980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</a:t>
            </a:r>
            <a:r>
              <a:rPr lang="en-US" sz="2000" dirty="0" smtClean="0"/>
              <a:t>amil</a:t>
            </a:r>
            <a:r>
              <a:rPr lang="en-US" sz="2400" b="1" dirty="0" smtClean="0"/>
              <a:t>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9946" y="5906342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famil</a:t>
            </a:r>
            <a:r>
              <a:rPr lang="en-US" sz="2400" b="1" dirty="0" smtClean="0"/>
              <a:t>ies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64985" y="5373216"/>
            <a:ext cx="802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bab</a:t>
            </a:r>
            <a:r>
              <a:rPr lang="en-US" sz="2400" b="1" dirty="0" smtClean="0"/>
              <a:t>y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267163" y="5373216"/>
            <a:ext cx="1046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bab</a:t>
            </a:r>
            <a:r>
              <a:rPr lang="en-US" sz="2400" b="1" dirty="0" smtClean="0"/>
              <a:t>ies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05823" y="3645024"/>
            <a:ext cx="797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shel</a:t>
            </a:r>
            <a:r>
              <a:rPr lang="en-US" sz="2400" b="1" dirty="0" smtClean="0"/>
              <a:t>f</a:t>
            </a:r>
            <a:endParaRPr lang="ru-RU" sz="2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233210" y="3645024"/>
            <a:ext cx="1178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shel</a:t>
            </a:r>
            <a:r>
              <a:rPr lang="en-US" sz="2400" b="1" dirty="0" smtClean="0"/>
              <a:t>ves</a:t>
            </a: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89425" y="2007222"/>
            <a:ext cx="60450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►</a:t>
            </a:r>
            <a:r>
              <a:rPr lang="ru-RU" dirty="0" smtClean="0"/>
              <a:t>Имена существительные оканчивающиеся в ед. числе на свистящий или шипящий звук 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b="1" dirty="0" smtClean="0"/>
              <a:t>s, </a:t>
            </a:r>
            <a:r>
              <a:rPr lang="en-US" b="1" dirty="0" err="1" smtClean="0"/>
              <a:t>ss</a:t>
            </a:r>
            <a:r>
              <a:rPr lang="en-US" b="1" dirty="0" smtClean="0"/>
              <a:t>, x, </a:t>
            </a:r>
            <a:r>
              <a:rPr lang="en-US" b="1" dirty="0" err="1" smtClean="0"/>
              <a:t>sh</a:t>
            </a:r>
            <a:r>
              <a:rPr lang="en-US" b="1" dirty="0" smtClean="0"/>
              <a:t>, </a:t>
            </a:r>
            <a:r>
              <a:rPr lang="en-US" b="1" dirty="0" err="1" smtClean="0"/>
              <a:t>ch</a:t>
            </a:r>
            <a:r>
              <a:rPr lang="ru-RU" b="1" dirty="0" smtClean="0"/>
              <a:t>)</a:t>
            </a:r>
            <a:r>
              <a:rPr lang="en-US" b="1" dirty="0" smtClean="0"/>
              <a:t> </a:t>
            </a:r>
            <a:r>
              <a:rPr lang="ru-RU" dirty="0" smtClean="0"/>
              <a:t>образуют мн. число путем прибавления окончания</a:t>
            </a:r>
            <a:r>
              <a:rPr lang="en-US" dirty="0" smtClean="0"/>
              <a:t> </a:t>
            </a:r>
            <a:r>
              <a:rPr lang="ru-RU" b="1" dirty="0"/>
              <a:t>-</a:t>
            </a:r>
            <a:r>
              <a:rPr lang="en-US" b="1" dirty="0" err="1" smtClean="0"/>
              <a:t>es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31063" y="4234516"/>
            <a:ext cx="756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wol</a:t>
            </a:r>
            <a:r>
              <a:rPr lang="en-US" sz="2400" b="1" dirty="0" smtClean="0"/>
              <a:t>f</a:t>
            </a:r>
            <a:endParaRPr lang="ru-RU" sz="2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267164" y="4234516"/>
            <a:ext cx="1046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wol</a:t>
            </a:r>
            <a:r>
              <a:rPr lang="en-US" sz="2400" b="1" dirty="0" smtClean="0"/>
              <a:t>ves</a:t>
            </a:r>
            <a:endParaRPr lang="ru-RU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564574" y="3645024"/>
            <a:ext cx="60698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►</a:t>
            </a:r>
            <a:r>
              <a:rPr lang="ru-RU" dirty="0" smtClean="0"/>
              <a:t>Имена существительные </a:t>
            </a:r>
            <a:r>
              <a:rPr lang="ru-RU" dirty="0"/>
              <a:t>оканчивающиеся в ед. числе </a:t>
            </a:r>
            <a:r>
              <a:rPr lang="ru-RU" dirty="0" smtClean="0"/>
              <a:t>на </a:t>
            </a:r>
            <a:r>
              <a:rPr lang="en-US" b="1" dirty="0" smtClean="0"/>
              <a:t>–f  </a:t>
            </a:r>
            <a:r>
              <a:rPr lang="ru-RU" dirty="0" smtClean="0"/>
              <a:t>образуют </a:t>
            </a:r>
            <a:r>
              <a:rPr lang="ru-RU" dirty="0" err="1" smtClean="0"/>
              <a:t>мн</a:t>
            </a:r>
            <a:r>
              <a:rPr lang="en-US" dirty="0" smtClean="0"/>
              <a:t>.</a:t>
            </a:r>
            <a:r>
              <a:rPr lang="ru-RU" dirty="0" smtClean="0"/>
              <a:t> число путем изменения </a:t>
            </a:r>
            <a:r>
              <a:rPr lang="en-US" b="1" dirty="0" smtClean="0"/>
              <a:t>f</a:t>
            </a:r>
            <a:r>
              <a:rPr lang="en-US" dirty="0" smtClean="0"/>
              <a:t> </a:t>
            </a:r>
            <a:r>
              <a:rPr lang="ru-RU" dirty="0" smtClean="0"/>
              <a:t>на </a:t>
            </a:r>
            <a:r>
              <a:rPr lang="en-US" b="1" dirty="0" smtClean="0"/>
              <a:t>v</a:t>
            </a:r>
            <a:r>
              <a:rPr lang="en-US" dirty="0" smtClean="0"/>
              <a:t> </a:t>
            </a:r>
            <a:r>
              <a:rPr lang="ru-RU" dirty="0" smtClean="0"/>
              <a:t>и прибавления окончания </a:t>
            </a:r>
            <a:r>
              <a:rPr lang="ru-RU" b="1" dirty="0"/>
              <a:t>-</a:t>
            </a:r>
            <a:r>
              <a:rPr lang="en-US" b="1" dirty="0" err="1" smtClean="0"/>
              <a:t>es</a:t>
            </a:r>
            <a:endParaRPr lang="ru-RU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2576999" y="5280883"/>
            <a:ext cx="60698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►</a:t>
            </a:r>
            <a:r>
              <a:rPr lang="ru-RU" dirty="0" smtClean="0"/>
              <a:t>Имена существительные </a:t>
            </a:r>
            <a:r>
              <a:rPr lang="ru-RU" dirty="0"/>
              <a:t>оканчивающиеся в ед. числе </a:t>
            </a:r>
            <a:r>
              <a:rPr lang="ru-RU" dirty="0" smtClean="0"/>
              <a:t>на </a:t>
            </a:r>
            <a:r>
              <a:rPr lang="en-US" b="1" dirty="0" smtClean="0"/>
              <a:t>–y </a:t>
            </a:r>
            <a:r>
              <a:rPr lang="ru-RU" dirty="0" smtClean="0"/>
              <a:t>с предшествующей согласной</a:t>
            </a:r>
            <a:r>
              <a:rPr lang="en-US" b="1" dirty="0" smtClean="0"/>
              <a:t> </a:t>
            </a:r>
            <a:r>
              <a:rPr lang="ru-RU" dirty="0" smtClean="0"/>
              <a:t>образуют </a:t>
            </a:r>
            <a:r>
              <a:rPr lang="ru-RU" dirty="0" err="1" smtClean="0"/>
              <a:t>мн</a:t>
            </a:r>
            <a:r>
              <a:rPr lang="en-US" dirty="0" smtClean="0"/>
              <a:t>.</a:t>
            </a:r>
            <a:r>
              <a:rPr lang="ru-RU" dirty="0" smtClean="0"/>
              <a:t> число путем изменения </a:t>
            </a:r>
            <a:r>
              <a:rPr lang="en-US" b="1" dirty="0" smtClean="0"/>
              <a:t>y</a:t>
            </a:r>
            <a:r>
              <a:rPr lang="en-US" dirty="0" smtClean="0"/>
              <a:t> </a:t>
            </a:r>
            <a:r>
              <a:rPr lang="ru-RU" dirty="0" smtClean="0"/>
              <a:t>на </a:t>
            </a:r>
            <a:r>
              <a:rPr lang="en-US" b="1" dirty="0" err="1" smtClean="0"/>
              <a:t>i</a:t>
            </a:r>
            <a:r>
              <a:rPr lang="en-US" dirty="0" smtClean="0"/>
              <a:t> </a:t>
            </a:r>
            <a:r>
              <a:rPr lang="ru-RU" dirty="0" smtClean="0"/>
              <a:t>и прибавления окончания </a:t>
            </a:r>
            <a:r>
              <a:rPr lang="ru-RU" b="1" dirty="0"/>
              <a:t>-</a:t>
            </a:r>
            <a:r>
              <a:rPr lang="en-US" b="1" dirty="0" err="1" smtClean="0"/>
              <a:t>es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6442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2" grpId="0" animBg="1"/>
      <p:bldP spid="29" grpId="0" animBg="1"/>
      <p:bldP spid="27" grpId="0" animBg="1"/>
      <p:bldP spid="21" grpId="0" animBg="1"/>
      <p:bldP spid="12" grpId="0"/>
      <p:bldP spid="13" grpId="0"/>
      <p:bldP spid="16" grpId="0"/>
      <p:bldP spid="17" grpId="0"/>
      <p:bldP spid="18" grpId="0"/>
      <p:bldP spid="19" grpId="0"/>
      <p:bldP spid="3" grpId="0"/>
      <p:bldP spid="22" grpId="0"/>
      <p:bldP spid="23" grpId="0"/>
      <p:bldP spid="24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856" y="4132397"/>
            <a:ext cx="1245682" cy="9039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840" y="2368439"/>
            <a:ext cx="636897" cy="6368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783" y="1772816"/>
            <a:ext cx="868339" cy="7742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0169" y="663218"/>
            <a:ext cx="4378086" cy="1143000"/>
          </a:xfrm>
        </p:spPr>
        <p:txBody>
          <a:bodyPr/>
          <a:lstStyle/>
          <a:p>
            <a:r>
              <a:rPr lang="en-US" dirty="0" smtClean="0"/>
              <a:t>Say in the plural.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272" y="1879558"/>
            <a:ext cx="1608495" cy="51629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Cupboard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75" y="2880555"/>
            <a:ext cx="896310" cy="6385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237" y="3070346"/>
            <a:ext cx="724981" cy="8444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28" y="3571449"/>
            <a:ext cx="785639" cy="9457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430" y="4043811"/>
            <a:ext cx="493924" cy="7820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184" y="4757774"/>
            <a:ext cx="303853" cy="6014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745" y="5159650"/>
            <a:ext cx="799175" cy="58659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298" y="5799475"/>
            <a:ext cx="897208" cy="669915"/>
          </a:xfrm>
          <a:prstGeom prst="rect">
            <a:avLst/>
          </a:prstGeom>
        </p:spPr>
      </p:pic>
      <p:sp>
        <p:nvSpPr>
          <p:cNvPr id="13" name="Стрелка вправо 12"/>
          <p:cNvSpPr/>
          <p:nvPr/>
        </p:nvSpPr>
        <p:spPr>
          <a:xfrm>
            <a:off x="2724800" y="2193334"/>
            <a:ext cx="1584176" cy="3706510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762" y="1734857"/>
            <a:ext cx="868339" cy="77423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750" y="1734857"/>
            <a:ext cx="868339" cy="77423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221" y="1747410"/>
            <a:ext cx="868339" cy="77423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959" y="2503149"/>
            <a:ext cx="636897" cy="63689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762" y="2478707"/>
            <a:ext cx="636897" cy="636897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217" y="2479895"/>
            <a:ext cx="636897" cy="63689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159" y="2855796"/>
            <a:ext cx="896310" cy="63856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592" y="3044669"/>
            <a:ext cx="896310" cy="63856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781" y="3142115"/>
            <a:ext cx="724981" cy="84448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719" y="3106030"/>
            <a:ext cx="724981" cy="84448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799" y="3379051"/>
            <a:ext cx="724981" cy="84448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244" y="3651281"/>
            <a:ext cx="785639" cy="945746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853" y="3659524"/>
            <a:ext cx="785639" cy="945746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951" y="4738215"/>
            <a:ext cx="303853" cy="601498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732" y="4825857"/>
            <a:ext cx="303853" cy="601498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402" y="4887114"/>
            <a:ext cx="303853" cy="601498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255" y="5208858"/>
            <a:ext cx="799175" cy="586594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807" y="5359272"/>
            <a:ext cx="799175" cy="586594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972" y="5374416"/>
            <a:ext cx="799175" cy="586594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804" y="5993628"/>
            <a:ext cx="897208" cy="669915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773" y="5961010"/>
            <a:ext cx="897208" cy="669915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069" y="6006473"/>
            <a:ext cx="897208" cy="66991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80077" y="2436416"/>
            <a:ext cx="1206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Mirror</a:t>
            </a:r>
            <a:endParaRPr lang="en-US" sz="2600" dirty="0"/>
          </a:p>
        </p:txBody>
      </p:sp>
      <p:sp>
        <p:nvSpPr>
          <p:cNvPr id="17" name="TextBox 16"/>
          <p:cNvSpPr txBox="1"/>
          <p:nvPr/>
        </p:nvSpPr>
        <p:spPr>
          <a:xfrm>
            <a:off x="150224" y="2928859"/>
            <a:ext cx="8245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Sofa</a:t>
            </a:r>
            <a:endParaRPr lang="en-US" sz="2600" dirty="0"/>
          </a:p>
        </p:txBody>
      </p:sp>
      <p:sp>
        <p:nvSpPr>
          <p:cNvPr id="18" name="TextBox 17"/>
          <p:cNvSpPr txBox="1"/>
          <p:nvPr/>
        </p:nvSpPr>
        <p:spPr>
          <a:xfrm>
            <a:off x="150224" y="3388452"/>
            <a:ext cx="14174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Cooker</a:t>
            </a:r>
            <a:endParaRPr lang="en-US" sz="2600" dirty="0"/>
          </a:p>
        </p:txBody>
      </p:sp>
      <p:sp>
        <p:nvSpPr>
          <p:cNvPr id="19" name="TextBox 18"/>
          <p:cNvSpPr txBox="1"/>
          <p:nvPr/>
        </p:nvSpPr>
        <p:spPr>
          <a:xfrm>
            <a:off x="172130" y="3780188"/>
            <a:ext cx="9206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Man</a:t>
            </a:r>
            <a:endParaRPr lang="en-US" sz="2600" dirty="0"/>
          </a:p>
        </p:txBody>
      </p:sp>
      <p:sp>
        <p:nvSpPr>
          <p:cNvPr id="20" name="TextBox 19"/>
          <p:cNvSpPr txBox="1"/>
          <p:nvPr/>
        </p:nvSpPr>
        <p:spPr>
          <a:xfrm>
            <a:off x="165009" y="4232701"/>
            <a:ext cx="10081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Child</a:t>
            </a:r>
            <a:endParaRPr lang="en-US" sz="2600" dirty="0"/>
          </a:p>
        </p:txBody>
      </p:sp>
      <p:sp>
        <p:nvSpPr>
          <p:cNvPr id="21" name="TextBox 20"/>
          <p:cNvSpPr txBox="1"/>
          <p:nvPr/>
        </p:nvSpPr>
        <p:spPr>
          <a:xfrm>
            <a:off x="150224" y="4734203"/>
            <a:ext cx="10801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Glass</a:t>
            </a:r>
            <a:endParaRPr lang="en-US" sz="2600" dirty="0"/>
          </a:p>
        </p:txBody>
      </p:sp>
      <p:sp>
        <p:nvSpPr>
          <p:cNvPr id="40" name="TextBox 39"/>
          <p:cNvSpPr txBox="1"/>
          <p:nvPr/>
        </p:nvSpPr>
        <p:spPr>
          <a:xfrm>
            <a:off x="185350" y="5242390"/>
            <a:ext cx="7200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Box</a:t>
            </a:r>
            <a:endParaRPr lang="en-US" sz="2600" dirty="0"/>
          </a:p>
        </p:txBody>
      </p:sp>
      <p:sp>
        <p:nvSpPr>
          <p:cNvPr id="50" name="TextBox 49"/>
          <p:cNvSpPr txBox="1"/>
          <p:nvPr/>
        </p:nvSpPr>
        <p:spPr>
          <a:xfrm>
            <a:off x="106651" y="5799475"/>
            <a:ext cx="9361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Dish</a:t>
            </a:r>
            <a:endParaRPr lang="en-US" sz="2600" dirty="0"/>
          </a:p>
        </p:txBody>
      </p:sp>
      <p:sp>
        <p:nvSpPr>
          <p:cNvPr id="51" name="TextBox 50"/>
          <p:cNvSpPr txBox="1"/>
          <p:nvPr/>
        </p:nvSpPr>
        <p:spPr>
          <a:xfrm>
            <a:off x="4545082" y="1913710"/>
            <a:ext cx="180182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Cupboards</a:t>
            </a:r>
            <a:endParaRPr lang="ru-RU" sz="2600" dirty="0"/>
          </a:p>
        </p:txBody>
      </p:sp>
      <p:sp>
        <p:nvSpPr>
          <p:cNvPr id="52" name="TextBox 51"/>
          <p:cNvSpPr txBox="1"/>
          <p:nvPr/>
        </p:nvSpPr>
        <p:spPr>
          <a:xfrm>
            <a:off x="4533085" y="2454515"/>
            <a:ext cx="13571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Mirrors</a:t>
            </a:r>
            <a:endParaRPr lang="en-US" sz="2600" dirty="0"/>
          </a:p>
        </p:txBody>
      </p:sp>
      <p:sp>
        <p:nvSpPr>
          <p:cNvPr id="53" name="TextBox 52"/>
          <p:cNvSpPr txBox="1"/>
          <p:nvPr/>
        </p:nvSpPr>
        <p:spPr>
          <a:xfrm>
            <a:off x="4577571" y="2928858"/>
            <a:ext cx="9361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Sofas</a:t>
            </a:r>
            <a:endParaRPr lang="en-US" sz="2600" dirty="0"/>
          </a:p>
        </p:txBody>
      </p:sp>
      <p:sp>
        <p:nvSpPr>
          <p:cNvPr id="54" name="TextBox 53"/>
          <p:cNvSpPr txBox="1"/>
          <p:nvPr/>
        </p:nvSpPr>
        <p:spPr>
          <a:xfrm>
            <a:off x="4556356" y="3421001"/>
            <a:ext cx="15099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Cookers</a:t>
            </a:r>
            <a:endParaRPr lang="en-US" sz="2600" dirty="0"/>
          </a:p>
        </p:txBody>
      </p:sp>
      <p:sp>
        <p:nvSpPr>
          <p:cNvPr id="55" name="TextBox 54"/>
          <p:cNvSpPr txBox="1"/>
          <p:nvPr/>
        </p:nvSpPr>
        <p:spPr>
          <a:xfrm>
            <a:off x="4577571" y="3867861"/>
            <a:ext cx="9194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Men</a:t>
            </a:r>
            <a:endParaRPr lang="ru-RU" sz="2600" dirty="0"/>
          </a:p>
        </p:txBody>
      </p:sp>
      <p:sp>
        <p:nvSpPr>
          <p:cNvPr id="56" name="TextBox 55"/>
          <p:cNvSpPr txBox="1"/>
          <p:nvPr/>
        </p:nvSpPr>
        <p:spPr>
          <a:xfrm>
            <a:off x="4585765" y="4272631"/>
            <a:ext cx="14511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Children</a:t>
            </a:r>
            <a:endParaRPr lang="en-US" sz="2600" dirty="0"/>
          </a:p>
        </p:txBody>
      </p:sp>
      <p:sp>
        <p:nvSpPr>
          <p:cNvPr id="57" name="TextBox 56"/>
          <p:cNvSpPr txBox="1"/>
          <p:nvPr/>
        </p:nvSpPr>
        <p:spPr>
          <a:xfrm>
            <a:off x="4592364" y="4676806"/>
            <a:ext cx="123863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Glasses</a:t>
            </a:r>
            <a:endParaRPr lang="en-US" sz="2600" dirty="0"/>
          </a:p>
        </p:txBody>
      </p:sp>
      <p:sp>
        <p:nvSpPr>
          <p:cNvPr id="58" name="TextBox 57"/>
          <p:cNvSpPr txBox="1"/>
          <p:nvPr/>
        </p:nvSpPr>
        <p:spPr>
          <a:xfrm>
            <a:off x="4640132" y="5232973"/>
            <a:ext cx="99715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Boxes</a:t>
            </a:r>
            <a:endParaRPr lang="en-US" sz="2600" dirty="0"/>
          </a:p>
        </p:txBody>
      </p:sp>
      <p:sp>
        <p:nvSpPr>
          <p:cNvPr id="59" name="TextBox 58"/>
          <p:cNvSpPr txBox="1"/>
          <p:nvPr/>
        </p:nvSpPr>
        <p:spPr>
          <a:xfrm>
            <a:off x="4627096" y="5760251"/>
            <a:ext cx="11683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Dishes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98057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5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50"/>
                            </p:stCondLst>
                            <p:childTnLst>
                              <p:par>
                                <p:cTn id="1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750"/>
                            </p:stCondLst>
                            <p:childTnLst>
                              <p:par>
                                <p:cTn id="1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50"/>
                            </p:stCondLst>
                            <p:childTnLst>
                              <p:par>
                                <p:cTn id="1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50"/>
                            </p:stCondLst>
                            <p:childTnLst>
                              <p:par>
                                <p:cTn id="1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"/>
                            </p:stCondLst>
                            <p:childTnLst>
                              <p:par>
                                <p:cTn id="1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750"/>
                            </p:stCondLst>
                            <p:childTnLst>
                              <p:par>
                                <p:cTn id="1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50"/>
                            </p:stCondLst>
                            <p:childTnLst>
                              <p:par>
                                <p:cTn id="2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50"/>
                            </p:stCondLst>
                            <p:childTnLst>
                              <p:par>
                                <p:cTn id="2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 animBg="1"/>
      <p:bldP spid="16" grpId="0"/>
      <p:bldP spid="17" grpId="0"/>
      <p:bldP spid="18" grpId="0"/>
      <p:bldP spid="19" grpId="0"/>
      <p:bldP spid="20" grpId="0"/>
      <p:bldP spid="21" grpId="0"/>
      <p:bldP spid="40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1007</TotalTime>
  <Words>389</Words>
  <Application>Microsoft Office PowerPoint</Application>
  <PresentationFormat>Экран (4:3)</PresentationFormat>
  <Paragraphs>90</Paragraphs>
  <Slides>13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Презентация PowerPoint</vt:lpstr>
      <vt:lpstr>Презентация PowerPoint</vt:lpstr>
      <vt:lpstr>Today you will</vt:lpstr>
      <vt:lpstr>Furniture</vt:lpstr>
      <vt:lpstr>Sofa</vt:lpstr>
      <vt:lpstr>Презентация PowerPoint</vt:lpstr>
      <vt:lpstr>Презентация PowerPoint</vt:lpstr>
      <vt:lpstr>Remember the rules</vt:lpstr>
      <vt:lpstr>Say in the plural.</vt:lpstr>
      <vt:lpstr>It’ s time to have a rest.  Stand up, please!</vt:lpstr>
      <vt:lpstr>Презентация PowerPoint</vt:lpstr>
      <vt:lpstr>There is/there are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Кударова</cp:lastModifiedBy>
  <cp:revision>78</cp:revision>
  <dcterms:created xsi:type="dcterms:W3CDTF">2016-02-28T16:16:03Z</dcterms:created>
  <dcterms:modified xsi:type="dcterms:W3CDTF">2022-09-22T17:25:37Z</dcterms:modified>
</cp:coreProperties>
</file>