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7" r:id="rId5"/>
    <p:sldId id="272" r:id="rId6"/>
    <p:sldId id="284" r:id="rId7"/>
    <p:sldId id="271" r:id="rId8"/>
    <p:sldId id="265" r:id="rId9"/>
    <p:sldId id="264" r:id="rId10"/>
    <p:sldId id="269" r:id="rId11"/>
    <p:sldId id="268" r:id="rId12"/>
    <p:sldId id="262" r:id="rId13"/>
    <p:sldId id="285" r:id="rId14"/>
    <p:sldId id="270" r:id="rId15"/>
    <p:sldId id="286" r:id="rId16"/>
    <p:sldId id="287" r:id="rId17"/>
    <p:sldId id="261" r:id="rId18"/>
    <p:sldId id="260" r:id="rId19"/>
    <p:sldId id="259" r:id="rId20"/>
    <p:sldId id="273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2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73" autoAdjust="0"/>
  </p:normalViewPr>
  <p:slideViewPr>
    <p:cSldViewPr>
      <p:cViewPr varScale="1">
        <p:scale>
          <a:sx n="68" d="100"/>
          <a:sy n="68" d="100"/>
        </p:scale>
        <p:origin x="-144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4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65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0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2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2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9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530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6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8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65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96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9C5BC-2D75-4C27-8DCC-8AFB8E92BA01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5ADB8-653D-4CBF-BD29-3565B4EF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6056" y="1628800"/>
            <a:ext cx="374441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Анатомия и физиология печени и желчевыводящих путей.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069326"/>
            <a:ext cx="6760840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Подготовила Анисимова Г.А., педагог дополнительного образования ЦДЮТ «</a:t>
            </a:r>
            <a:r>
              <a:rPr lang="ru-RU" b="1" dirty="0" err="1" smtClean="0">
                <a:solidFill>
                  <a:srgbClr val="002060"/>
                </a:solidFill>
              </a:rPr>
              <a:t>Арман</a:t>
            </a:r>
            <a:r>
              <a:rPr lang="ru-RU" b="1" dirty="0" smtClean="0">
                <a:solidFill>
                  <a:srgbClr val="002060"/>
                </a:solidFill>
              </a:rPr>
              <a:t>» по медицинскому делу.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5" t="16650" r="51667" b="25299"/>
          <a:stretch/>
        </p:blipFill>
        <p:spPr bwMode="auto">
          <a:xfrm>
            <a:off x="179512" y="148695"/>
            <a:ext cx="4536504" cy="4696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504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avatars.mds.yandex.net/get-images-cbir/9247358/73QgGWEzcLy8TsIW_837Og642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7" t="5777" r="5059" b="81144"/>
          <a:stretch/>
        </p:blipFill>
        <p:spPr bwMode="auto">
          <a:xfrm>
            <a:off x="395536" y="188640"/>
            <a:ext cx="8389257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images-cbir/9247358/73QgGWEzcLy8TsIW_837Og642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7" t="42286" r="5224" b="4161"/>
          <a:stretch/>
        </p:blipFill>
        <p:spPr bwMode="auto">
          <a:xfrm>
            <a:off x="395537" y="1556792"/>
            <a:ext cx="8382852" cy="495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46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Строение дольки печени.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6" descr="https://avatars.mds.yandex.net/get-images-cbir/8315415/TAgf_lDntpfLso-C0X4n9w4266/ocr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" r="52634" b="50000"/>
          <a:stretch/>
        </p:blipFill>
        <p:spPr bwMode="auto">
          <a:xfrm>
            <a:off x="0" y="1628800"/>
            <a:ext cx="3618874" cy="406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avatars.mds.yandex.net/get-images-cbir/8315415/TAgf_lDntpfLso-C0X4n9w426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" t="53219" r="45743" b="60"/>
          <a:stretch/>
        </p:blipFill>
        <p:spPr bwMode="auto">
          <a:xfrm>
            <a:off x="3635896" y="1124744"/>
            <a:ext cx="5411835" cy="557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18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026" y="22029"/>
            <a:ext cx="8639766" cy="77809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Кровоснабжение дольки печени.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vatars.mds.yandex.net/get-images-cbir/8261749/qoOjjoOtJl9KGyLC7zZmCQ6039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" t="6805" r="4881"/>
          <a:stretch/>
        </p:blipFill>
        <p:spPr bwMode="auto">
          <a:xfrm>
            <a:off x="251520" y="953131"/>
            <a:ext cx="8644051" cy="5716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Желчевыводящие пути.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mds.yandex.net/get-images-cbir/9388641/B8yvAQOskt5lW9XwrUhRzQ3889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24936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2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839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Желчевыводящие пути.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47301"/>
            <a:ext cx="4860032" cy="7200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Между печеночными клетками, </a:t>
            </a:r>
            <a:r>
              <a:rPr lang="ru-RU" b="1" dirty="0" smtClean="0"/>
              <a:t>по центру печеночной балки, идут </a:t>
            </a:r>
            <a:r>
              <a:rPr lang="ru-RU" b="1" dirty="0">
                <a:solidFill>
                  <a:srgbClr val="FF0000"/>
                </a:solidFill>
              </a:rPr>
              <a:t>желчные </a:t>
            </a:r>
            <a:r>
              <a:rPr lang="ru-RU" b="1" dirty="0" smtClean="0">
                <a:solidFill>
                  <a:srgbClr val="FF0000"/>
                </a:solidFill>
              </a:rPr>
              <a:t>капилляры.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/>
              <a:t>Выходя из дольки, они впадают </a:t>
            </a:r>
            <a:r>
              <a:rPr lang="ru-RU" b="1" dirty="0">
                <a:solidFill>
                  <a:srgbClr val="FF0000"/>
                </a:solidFill>
              </a:rPr>
              <a:t>в </a:t>
            </a:r>
            <a:r>
              <a:rPr lang="ru-RU" b="1" dirty="0" err="1">
                <a:solidFill>
                  <a:srgbClr val="FF0000"/>
                </a:solidFill>
              </a:rPr>
              <a:t>междольковые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ходы (протоки).  </a:t>
            </a:r>
            <a:r>
              <a:rPr lang="ru-RU" b="1" dirty="0" smtClean="0"/>
              <a:t>Протоки сливаясь между собой образуют </a:t>
            </a:r>
            <a:r>
              <a:rPr lang="ru-RU" b="1" dirty="0" smtClean="0">
                <a:solidFill>
                  <a:srgbClr val="FF0000"/>
                </a:solidFill>
              </a:rPr>
              <a:t>печеночные протоки. </a:t>
            </a:r>
            <a:r>
              <a:rPr lang="ru-RU" b="1" dirty="0" smtClean="0"/>
              <a:t>Из </a:t>
            </a:r>
            <a:r>
              <a:rPr lang="ru-RU" b="1" dirty="0"/>
              <a:t>каждой доли печени выходит выводной </a:t>
            </a:r>
            <a:r>
              <a:rPr lang="ru-RU" b="1" dirty="0" smtClean="0"/>
              <a:t>проток: </a:t>
            </a:r>
            <a:r>
              <a:rPr lang="ru-RU" b="1" dirty="0" smtClean="0">
                <a:solidFill>
                  <a:srgbClr val="FF0000"/>
                </a:solidFill>
              </a:rPr>
              <a:t>правый и левый печеночные протоки.</a:t>
            </a:r>
            <a:r>
              <a:rPr lang="ru-RU" b="1" dirty="0" smtClean="0"/>
              <a:t> </a:t>
            </a:r>
            <a:r>
              <a:rPr lang="ru-RU" b="1" dirty="0"/>
              <a:t>Из слияния правого и </a:t>
            </a:r>
            <a:r>
              <a:rPr lang="ru-RU" b="1" dirty="0" smtClean="0"/>
              <a:t>левого печеночного </a:t>
            </a:r>
            <a:r>
              <a:rPr lang="ru-RU" b="1" dirty="0"/>
              <a:t>протоков </a:t>
            </a:r>
            <a:r>
              <a:rPr lang="ru-RU" b="1" dirty="0">
                <a:solidFill>
                  <a:srgbClr val="FF0000"/>
                </a:solidFill>
              </a:rPr>
              <a:t>образуется </a:t>
            </a:r>
            <a:r>
              <a:rPr lang="ru-RU" b="1" dirty="0" smtClean="0">
                <a:solidFill>
                  <a:srgbClr val="FF0000"/>
                </a:solidFill>
              </a:rPr>
              <a:t>общий печеночный проток</a:t>
            </a:r>
            <a:r>
              <a:rPr lang="ru-RU" b="1" dirty="0" smtClean="0"/>
              <a:t>, </a:t>
            </a:r>
            <a:r>
              <a:rPr lang="ru-RU" b="1" dirty="0"/>
              <a:t>выносящий из печени </a:t>
            </a:r>
            <a:r>
              <a:rPr lang="ru-RU" b="1" dirty="0" smtClean="0"/>
              <a:t>желчь он, выходит </a:t>
            </a:r>
            <a:r>
              <a:rPr lang="ru-RU" b="1" dirty="0"/>
              <a:t>из ворот печени. Общий печеночный проток слагается чаще всего из двух протоков, но иногда из трех, четырех и даже пяти</a:t>
            </a:r>
            <a:r>
              <a:rPr lang="ru-RU" b="1" dirty="0" smtClean="0"/>
              <a:t>. </a:t>
            </a:r>
          </a:p>
          <a:p>
            <a:pPr marL="0" indent="0">
              <a:buNone/>
            </a:pPr>
            <a:r>
              <a:rPr lang="ru-RU" sz="3500" b="1" dirty="0" smtClean="0"/>
              <a:t>   </a:t>
            </a:r>
            <a:endParaRPr lang="ru-RU" sz="3500" b="1" dirty="0">
              <a:effectLst/>
            </a:endParaRPr>
          </a:p>
        </p:txBody>
      </p:sp>
      <p:pic>
        <p:nvPicPr>
          <p:cNvPr id="3074" name="Picture 2" descr="https://avatars.mds.yandex.net/get-images-cbir/1539854/Lws1HriQ6CAgKPZJhem7sw366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r="2081" b="5035"/>
          <a:stretch/>
        </p:blipFill>
        <p:spPr bwMode="auto">
          <a:xfrm>
            <a:off x="34071" y="1124745"/>
            <a:ext cx="4105881" cy="4752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1" y="5877272"/>
            <a:ext cx="88569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/>
              <a:t>   Из </a:t>
            </a:r>
            <a:r>
              <a:rPr lang="ru-RU" sz="2500" b="1" dirty="0"/>
              <a:t>слияния общего печеночного и пузырного протоков образуется </a:t>
            </a:r>
            <a:r>
              <a:rPr lang="ru-RU" sz="2500" b="1" dirty="0">
                <a:solidFill>
                  <a:srgbClr val="FF0000"/>
                </a:solidFill>
              </a:rPr>
              <a:t>общий желчный </a:t>
            </a:r>
            <a:r>
              <a:rPr lang="ru-RU" sz="2500" b="1" dirty="0" smtClean="0">
                <a:solidFill>
                  <a:srgbClr val="FF0000"/>
                </a:solidFill>
              </a:rPr>
              <a:t>проток </a:t>
            </a:r>
            <a:r>
              <a:rPr lang="ru-RU" sz="2500" b="1" dirty="0" smtClean="0"/>
              <a:t>(длина 7см.).</a:t>
            </a:r>
            <a:endParaRPr lang="ru-RU" sz="2500" b="1" dirty="0"/>
          </a:p>
        </p:txBody>
      </p:sp>
    </p:spTree>
    <p:extLst>
      <p:ext uri="{BB962C8B-B14F-4D97-AF65-F5344CB8AC3E}">
        <p14:creationId xmlns:p14="http://schemas.microsoft.com/office/powerpoint/2010/main" val="44225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7207" y="-83307"/>
            <a:ext cx="4656793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Желчный пузырь.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4680520" cy="71561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   Желчный </a:t>
            </a:r>
            <a:r>
              <a:rPr lang="ru-RU" sz="3500" b="1" dirty="0">
                <a:solidFill>
                  <a:srgbClr val="FF0000"/>
                </a:solidFill>
              </a:rPr>
              <a:t>пузырь </a:t>
            </a:r>
            <a:r>
              <a:rPr lang="ru-RU" sz="3500" b="1" dirty="0"/>
              <a:t>длиной </a:t>
            </a:r>
            <a:endParaRPr lang="ru-RU" sz="3500" b="1" dirty="0" smtClean="0"/>
          </a:p>
          <a:p>
            <a:pPr marL="0" indent="0">
              <a:buNone/>
            </a:pPr>
            <a:r>
              <a:rPr lang="ru-RU" sz="3500" b="1" dirty="0" smtClean="0"/>
              <a:t>8-12 </a:t>
            </a:r>
            <a:r>
              <a:rPr lang="ru-RU" sz="3500" b="1" dirty="0"/>
              <a:t>см. </a:t>
            </a:r>
            <a:r>
              <a:rPr lang="ru-RU" sz="3700" b="1" dirty="0" smtClean="0"/>
              <a:t>шириной </a:t>
            </a:r>
            <a:r>
              <a:rPr lang="ru-RU" sz="3700" b="1" dirty="0"/>
              <a:t>3–5 см</a:t>
            </a:r>
            <a:r>
              <a:rPr lang="ru-RU" sz="3700" b="1" dirty="0" smtClean="0"/>
              <a:t>., </a:t>
            </a:r>
            <a:r>
              <a:rPr lang="ru-RU" sz="3500" b="1" dirty="0" smtClean="0"/>
              <a:t>имеет </a:t>
            </a:r>
            <a:r>
              <a:rPr lang="ru-RU" sz="3500" b="1" dirty="0"/>
              <a:t>грушевидную форму и объем около </a:t>
            </a:r>
            <a:r>
              <a:rPr lang="ru-RU" sz="3500" b="1" dirty="0" smtClean="0"/>
              <a:t>40-60 </a:t>
            </a:r>
            <a:r>
              <a:rPr lang="ru-RU" sz="3500" b="1" dirty="0"/>
              <a:t>мл.. </a:t>
            </a:r>
            <a:r>
              <a:rPr lang="ru-RU" sz="3500" b="1" dirty="0">
                <a:solidFill>
                  <a:srgbClr val="002060"/>
                </a:solidFill>
              </a:rPr>
              <a:t>Широкий конец </a:t>
            </a:r>
            <a:r>
              <a:rPr lang="ru-RU" sz="3500" b="1" dirty="0"/>
              <a:t>его, выходящий несколько за нижний край печени, носит название </a:t>
            </a:r>
            <a:r>
              <a:rPr lang="ru-RU" sz="3500" b="1" dirty="0">
                <a:solidFill>
                  <a:srgbClr val="002060"/>
                </a:solidFill>
              </a:rPr>
              <a:t>дна</a:t>
            </a:r>
            <a:r>
              <a:rPr lang="ru-RU" sz="3500" b="1" dirty="0"/>
              <a:t>. Противоположный </a:t>
            </a:r>
            <a:r>
              <a:rPr lang="ru-RU" sz="3500" b="1" dirty="0">
                <a:solidFill>
                  <a:srgbClr val="002060"/>
                </a:solidFill>
              </a:rPr>
              <a:t>узкий конец желчного пузыря </a:t>
            </a:r>
            <a:r>
              <a:rPr lang="ru-RU" sz="3500" b="1" dirty="0"/>
              <a:t>носит название </a:t>
            </a:r>
            <a:r>
              <a:rPr lang="ru-RU" sz="3500" b="1" dirty="0">
                <a:solidFill>
                  <a:srgbClr val="002060"/>
                </a:solidFill>
              </a:rPr>
              <a:t>шейки</a:t>
            </a:r>
            <a:r>
              <a:rPr lang="ru-RU" sz="3500" b="1" dirty="0"/>
              <a:t>; </a:t>
            </a:r>
            <a:r>
              <a:rPr lang="ru-RU" sz="3500" b="1" dirty="0">
                <a:solidFill>
                  <a:srgbClr val="002060"/>
                </a:solidFill>
              </a:rPr>
              <a:t>средняя же часть </a:t>
            </a:r>
            <a:r>
              <a:rPr lang="ru-RU" sz="3500" b="1" dirty="0"/>
              <a:t>образует </a:t>
            </a:r>
            <a:r>
              <a:rPr lang="ru-RU" sz="3500" b="1" dirty="0">
                <a:solidFill>
                  <a:srgbClr val="002060"/>
                </a:solidFill>
              </a:rPr>
              <a:t>тело</a:t>
            </a:r>
            <a:r>
              <a:rPr lang="ru-RU" sz="3500" b="1" dirty="0"/>
              <a:t>. Шейка </a:t>
            </a:r>
            <a:r>
              <a:rPr lang="ru-RU" sz="3500" b="1" dirty="0" smtClean="0"/>
              <a:t>продолжается </a:t>
            </a:r>
            <a:r>
              <a:rPr lang="ru-RU" sz="3500" b="1" dirty="0"/>
              <a:t>в пузырный проток, около 3,5 см длиной. </a:t>
            </a:r>
            <a:endParaRPr lang="ru-RU" sz="3500" b="1" dirty="0" smtClean="0"/>
          </a:p>
          <a:p>
            <a:r>
              <a:rPr lang="ru-RU" sz="3500" b="1" dirty="0" smtClean="0"/>
              <a:t>Стенка пузыря состоит из трёх оболочек:</a:t>
            </a:r>
          </a:p>
          <a:p>
            <a:r>
              <a:rPr lang="ru-RU" sz="3500" b="1" dirty="0" smtClean="0"/>
              <a:t>Внутренняя – слизистая;</a:t>
            </a:r>
          </a:p>
          <a:p>
            <a:r>
              <a:rPr lang="ru-RU" sz="3500" b="1" dirty="0" smtClean="0"/>
              <a:t>Средняя – </a:t>
            </a:r>
            <a:r>
              <a:rPr lang="ru-RU" sz="3500" b="1" dirty="0" err="1" smtClean="0"/>
              <a:t>мышеная</a:t>
            </a:r>
            <a:r>
              <a:rPr lang="ru-RU" sz="3500" b="1" dirty="0" smtClean="0"/>
              <a:t> (гладкие мышечные волокна);</a:t>
            </a:r>
          </a:p>
          <a:p>
            <a:r>
              <a:rPr lang="ru-RU" sz="3500" b="1" dirty="0" err="1" smtClean="0"/>
              <a:t>Наружняя</a:t>
            </a:r>
            <a:r>
              <a:rPr lang="ru-RU" sz="3500" b="1" dirty="0" smtClean="0"/>
              <a:t> – адвентициальной.</a:t>
            </a:r>
          </a:p>
          <a:p>
            <a:pPr marL="0" indent="0">
              <a:buNone/>
            </a:pPr>
            <a:r>
              <a:rPr lang="ru-RU" sz="3700" b="1" dirty="0" smtClean="0"/>
              <a:t>Серозная </a:t>
            </a:r>
            <a:r>
              <a:rPr lang="ru-RU" sz="3700" b="1" dirty="0"/>
              <a:t>оболочка имеется только на </a:t>
            </a:r>
            <a:r>
              <a:rPr lang="ru-RU" sz="3700" b="1" dirty="0" smtClean="0"/>
              <a:t>его нижней </a:t>
            </a:r>
            <a:r>
              <a:rPr lang="ru-RU" sz="3700" b="1" dirty="0"/>
              <a:t>поверхности. Сверху пузырь срастается с </a:t>
            </a:r>
            <a:r>
              <a:rPr lang="ru-RU" sz="3700" b="1" dirty="0" smtClean="0"/>
              <a:t>нижней поверхностью</a:t>
            </a:r>
            <a:r>
              <a:rPr lang="ru-RU" sz="3700" b="1" dirty="0"/>
              <a:t/>
            </a:r>
            <a:br>
              <a:rPr lang="ru-RU" sz="3700" b="1" dirty="0"/>
            </a:br>
            <a:r>
              <a:rPr lang="ru-RU" sz="3700" b="1" dirty="0"/>
              <a:t>печени</a:t>
            </a:r>
            <a:r>
              <a:rPr lang="ru-RU" sz="3700" b="1" dirty="0" smtClean="0"/>
              <a:t>. </a:t>
            </a:r>
            <a:endParaRPr lang="ru-RU" sz="3700" b="1" dirty="0"/>
          </a:p>
        </p:txBody>
      </p:sp>
      <p:sp>
        <p:nvSpPr>
          <p:cNvPr id="4" name="AutoShape 2" descr="Желчный пузырь – где находится и как болит, симптомы болезн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Строение желчного пузыр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humb.tildacdn.com/tild3565-6163-4532-a538-616462323431/-/format/webp/stroenie-zhelchnogo-.jpg"/>
          <p:cNvSpPr>
            <a:spLocks noChangeAspect="1" noChangeArrowheads="1"/>
          </p:cNvSpPr>
          <p:nvPr/>
        </p:nvSpPr>
        <p:spPr bwMode="auto">
          <a:xfrm>
            <a:off x="155575" y="-2719388"/>
            <a:ext cx="8382000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9" descr="Как провести очищение желчного пузыря и не допустить образования камней"/>
          <p:cNvSpPr>
            <a:spLocks noChangeAspect="1" noChangeArrowheads="1"/>
          </p:cNvSpPr>
          <p:nvPr/>
        </p:nvSpPr>
        <p:spPr bwMode="auto">
          <a:xfrm>
            <a:off x="155575" y="-822325"/>
            <a:ext cx="23622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1" descr="https://avatars.mds.yandex.net/get-images-cbir/9234838/SDGQ80m0AECfHMO81SyBUw9610/ocr"/>
          <p:cNvSpPr>
            <a:spLocks noChangeAspect="1" noChangeArrowheads="1"/>
          </p:cNvSpPr>
          <p:nvPr/>
        </p:nvSpPr>
        <p:spPr bwMode="auto">
          <a:xfrm>
            <a:off x="155575" y="-3108325"/>
            <a:ext cx="9572625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C:\Users\Администратор\Pictures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9" t="1887" r="34948" b="14171"/>
          <a:stretch/>
        </p:blipFill>
        <p:spPr bwMode="auto">
          <a:xfrm>
            <a:off x="4788023" y="764704"/>
            <a:ext cx="3934691" cy="5436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4" descr="https://zdravpechen.ru/wp-content/uploads/2018/08/1-15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788023" y="3368675"/>
            <a:ext cx="1872209" cy="571678"/>
          </a:xfrm>
          <a:prstGeom prst="line">
            <a:avLst/>
          </a:prstGeom>
          <a:ln w="44450" cmpd="sng">
            <a:solidFill>
              <a:schemeClr val="tx1"/>
            </a:solidFill>
            <a:headEnd type="none" w="lg" len="med"/>
            <a:tail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364088" y="1340768"/>
            <a:ext cx="1656184" cy="81724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372200" y="764704"/>
            <a:ext cx="504056" cy="7920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Прямоугольник 2047"/>
          <p:cNvSpPr/>
          <p:nvPr/>
        </p:nvSpPr>
        <p:spPr>
          <a:xfrm>
            <a:off x="4941887" y="3709520"/>
            <a:ext cx="10422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ДНО </a:t>
            </a:r>
          </a:p>
        </p:txBody>
      </p:sp>
      <p:sp>
        <p:nvSpPr>
          <p:cNvPr id="2049" name="Прямоугольник 2048"/>
          <p:cNvSpPr/>
          <p:nvPr/>
        </p:nvSpPr>
        <p:spPr>
          <a:xfrm>
            <a:off x="5274670" y="2588181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ТЕЛО</a:t>
            </a:r>
          </a:p>
        </p:txBody>
      </p:sp>
      <p:sp>
        <p:nvSpPr>
          <p:cNvPr id="2050" name="Прямоугольник 2049"/>
          <p:cNvSpPr/>
          <p:nvPr/>
        </p:nvSpPr>
        <p:spPr>
          <a:xfrm rot="1638168">
            <a:off x="5668797" y="1352516"/>
            <a:ext cx="13340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ШЕЙКА</a:t>
            </a:r>
          </a:p>
        </p:txBody>
      </p:sp>
      <p:sp>
        <p:nvSpPr>
          <p:cNvPr id="2051" name="Прямоугольник 2050"/>
          <p:cNvSpPr/>
          <p:nvPr/>
        </p:nvSpPr>
        <p:spPr>
          <a:xfrm rot="2917720">
            <a:off x="6527260" y="1239331"/>
            <a:ext cx="2494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Georgia" pitchFamily="18" charset="0"/>
              </a:rPr>
              <a:t>Пузырный проток</a:t>
            </a:r>
          </a:p>
        </p:txBody>
      </p:sp>
      <p:sp>
        <p:nvSpPr>
          <p:cNvPr id="2052" name="Прямоугольник 2051"/>
          <p:cNvSpPr/>
          <p:nvPr/>
        </p:nvSpPr>
        <p:spPr>
          <a:xfrm rot="5400000">
            <a:off x="5815585" y="3311364"/>
            <a:ext cx="29418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Двенадцатиперстная  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кишка</a:t>
            </a:r>
            <a:endParaRPr lang="ru-RU" b="1" dirty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562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" t="6533" r="3125" b="3126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482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96" y="19650"/>
            <a:ext cx="8928992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Выработка желчи и её функции.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662473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6200" b="1" dirty="0" smtClean="0"/>
              <a:t>Печень осуществляет </a:t>
            </a:r>
            <a:r>
              <a:rPr lang="ru-RU" sz="6200" b="1" dirty="0"/>
              <a:t>выработку желчи, которая накапливается в пузыре. </a:t>
            </a:r>
            <a:r>
              <a:rPr lang="ru-RU" sz="6200" b="1" dirty="0" smtClean="0"/>
              <a:t>Ее </a:t>
            </a:r>
            <a:r>
              <a:rPr lang="ru-RU" sz="6200" b="1" dirty="0">
                <a:solidFill>
                  <a:srgbClr val="C00000"/>
                </a:solidFill>
              </a:rPr>
              <a:t>ежедневный объем колеблется в районе 1500 мл</a:t>
            </a:r>
            <a:r>
              <a:rPr lang="ru-RU" sz="6200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6200" b="1" dirty="0" smtClean="0"/>
              <a:t>   Желчь</a:t>
            </a:r>
            <a:r>
              <a:rPr lang="ru-RU" sz="6200" b="1" dirty="0"/>
              <a:t>, попадая в протоки, далее следует в кишечник, где ускоряет пищеварительный процесс. Благодаря билирубину, холестерину, фосфолипидам, а также желчным кислотам, находящихся в желчи, последняя выполняет такие функции: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эмульгирование</a:t>
            </a:r>
            <a:r>
              <a:rPr lang="ru-RU" sz="6200" b="1" dirty="0"/>
              <a:t>,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всасывание </a:t>
            </a:r>
            <a:r>
              <a:rPr lang="ru-RU" sz="6200" b="1" dirty="0"/>
              <a:t>жиров;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нейтрализация </a:t>
            </a:r>
            <a:r>
              <a:rPr lang="ru-RU" sz="6200" b="1" dirty="0"/>
              <a:t>пепсина, который является основной составляющей желудочного сока;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активирует </a:t>
            </a:r>
            <a:r>
              <a:rPr lang="ru-RU" sz="6200" b="1" dirty="0"/>
              <a:t>перистальтику;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стимулирует </a:t>
            </a:r>
            <a:r>
              <a:rPr lang="ru-RU" sz="6200" b="1" dirty="0"/>
              <a:t>продукцию слизи;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активизирует </a:t>
            </a:r>
            <a:r>
              <a:rPr lang="ru-RU" sz="6200" b="1" dirty="0"/>
              <a:t>синтез гастроинтестинальных гормонов в тонком отделе кишечника, которые регулируют секреторную функцию поджелудочной железы;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предупреждает </a:t>
            </a:r>
            <a:r>
              <a:rPr lang="ru-RU" sz="6200" b="1" dirty="0"/>
              <a:t>склеивание белковых компонентов;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участвует </a:t>
            </a:r>
            <a:r>
              <a:rPr lang="ru-RU" sz="6200" b="1" dirty="0"/>
              <a:t>в формировании каловых масс; </a:t>
            </a:r>
            <a:endParaRPr lang="ru-RU" sz="6200" b="1" dirty="0" smtClean="0"/>
          </a:p>
          <a:p>
            <a:pPr>
              <a:buFont typeface="Wingdings" pitchFamily="2" charset="2"/>
              <a:buChar char="ü"/>
            </a:pPr>
            <a:r>
              <a:rPr lang="ru-RU" sz="6200" b="1" dirty="0" smtClean="0"/>
              <a:t>оказывает </a:t>
            </a:r>
            <a:r>
              <a:rPr lang="ru-RU" sz="6200" b="1" dirty="0"/>
              <a:t>противомикробное действие. </a:t>
            </a:r>
            <a:endParaRPr lang="ru-RU" sz="6200" b="1" dirty="0" smtClean="0"/>
          </a:p>
          <a:p>
            <a:pPr marL="0" indent="0">
              <a:buNone/>
            </a:pPr>
            <a:r>
              <a:rPr lang="ru-RU" sz="6200" b="1" dirty="0" smtClean="0"/>
              <a:t>   </a:t>
            </a:r>
            <a:r>
              <a:rPr lang="ru-RU" sz="6200" b="1" dirty="0" smtClean="0">
                <a:solidFill>
                  <a:srgbClr val="FF0000"/>
                </a:solidFill>
              </a:rPr>
              <a:t>Благодаря </a:t>
            </a:r>
            <a:r>
              <a:rPr lang="ru-RU" sz="6200" b="1" dirty="0">
                <a:solidFill>
                  <a:srgbClr val="FF0000"/>
                </a:solidFill>
              </a:rPr>
              <a:t>железе, вырабатывающей желчь, основной процесс пищеварения, начатый в желудке, с успехом продолжается в кишечнике, тем самым снабжая организм питательными веществами.</a:t>
            </a:r>
            <a:br>
              <a:rPr lang="ru-RU" sz="6200" b="1" dirty="0">
                <a:solidFill>
                  <a:srgbClr val="FF0000"/>
                </a:solidFill>
              </a:rPr>
            </a:br>
            <a:r>
              <a:rPr lang="ru-RU" sz="6200" b="1" dirty="0">
                <a:solidFill>
                  <a:srgbClr val="FF0000"/>
                </a:solidFill>
              </a:rPr>
              <a:t/>
            </a:r>
            <a:br>
              <a:rPr lang="ru-RU" sz="6200" b="1" dirty="0">
                <a:solidFill>
                  <a:srgbClr val="FF0000"/>
                </a:solidFill>
              </a:rPr>
            </a:br>
            <a:endParaRPr lang="ru-RU" sz="6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Основные функции печени: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764704"/>
            <a:ext cx="5292080" cy="259988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700" b="1" dirty="0" smtClean="0">
                <a:solidFill>
                  <a:srgbClr val="C00000"/>
                </a:solidFill>
              </a:rPr>
              <a:t>   </a:t>
            </a:r>
            <a:r>
              <a:rPr lang="ru-RU" sz="9600" b="1" dirty="0" smtClean="0">
                <a:solidFill>
                  <a:srgbClr val="C00000"/>
                </a:solidFill>
              </a:rPr>
              <a:t>Пищеварительная</a:t>
            </a:r>
            <a:r>
              <a:rPr lang="ru-RU" sz="9600" b="1" dirty="0">
                <a:solidFill>
                  <a:srgbClr val="C00000"/>
                </a:solidFill>
              </a:rPr>
              <a:t>.</a:t>
            </a:r>
            <a:r>
              <a:rPr lang="ru-RU" sz="9600" b="1" dirty="0"/>
              <a:t> Участи печени в пищеварении осуществляется посредством вырабатываемой желчи. В течение суток печень продуцирует до 1 л желчи. Входящие в ее состав желчные кислоты обеспечивают </a:t>
            </a:r>
            <a:r>
              <a:rPr lang="ru-RU" sz="9600" b="1" dirty="0" err="1"/>
              <a:t>эмульгацию</a:t>
            </a:r>
            <a:r>
              <a:rPr lang="ru-RU" sz="9600" b="1" dirty="0"/>
              <a:t> пищевых жиров и их всасывание в 12-перстной кишке. </a:t>
            </a:r>
            <a:endParaRPr lang="ru-RU" sz="9600" b="1" dirty="0" smtClean="0"/>
          </a:p>
          <a:p>
            <a:pPr marL="0" indent="0">
              <a:buNone/>
            </a:pPr>
            <a:r>
              <a:rPr lang="ru-RU" sz="9600" b="1" dirty="0"/>
              <a:t> </a:t>
            </a:r>
            <a:r>
              <a:rPr lang="ru-RU" sz="9600" b="1" dirty="0" smtClean="0"/>
              <a:t>  </a:t>
            </a:r>
            <a:endParaRPr lang="ru-RU" sz="9600" dirty="0"/>
          </a:p>
        </p:txBody>
      </p:sp>
      <p:pic>
        <p:nvPicPr>
          <p:cNvPr id="4" name="Picture 2" descr="C:\Users\Администратор\Desktop\o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6" t="56000" r="4000" b="6872"/>
          <a:stretch/>
        </p:blipFill>
        <p:spPr bwMode="auto">
          <a:xfrm>
            <a:off x="251520" y="764704"/>
            <a:ext cx="3490457" cy="2599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3397557"/>
            <a:ext cx="892899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Желчь </a:t>
            </a:r>
            <a:r>
              <a:rPr lang="ru-RU" sz="2400" b="1" dirty="0"/>
              <a:t>активирует пищеварительные ферменты поджелудочной железы, стимулирует моторику (сокращения мускулатуры) кишечника. Желчь имеет слабощелочную реакцию, и защищает слизистую 12-перстной кишки от повреждения кислым желудочным соком.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Защитная. </a:t>
            </a:r>
            <a:r>
              <a:rPr lang="ru-RU" sz="2400" b="1" dirty="0"/>
              <a:t>Желчь обладает бактерицидными свойствами, и </a:t>
            </a:r>
          </a:p>
          <a:p>
            <a:r>
              <a:rPr lang="ru-RU" sz="2400" b="1" dirty="0"/>
              <a:t>вместе с желудочным соком оказывает губительное действие </a:t>
            </a:r>
          </a:p>
          <a:p>
            <a:r>
              <a:rPr lang="ru-RU" sz="2400" b="1" dirty="0"/>
              <a:t>на болезнетворные микроорганизмы, в составе пищи попавшие в ЖКТ.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5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552728"/>
          </a:xfrm>
        </p:spPr>
        <p:txBody>
          <a:bodyPr>
            <a:noAutofit/>
          </a:bodyPr>
          <a:lstStyle/>
          <a:p>
            <a:r>
              <a:rPr lang="ru-RU" sz="2500" b="1" dirty="0">
                <a:solidFill>
                  <a:srgbClr val="C00000"/>
                </a:solidFill>
              </a:rPr>
              <a:t>Метаболическая. </a:t>
            </a:r>
            <a:r>
              <a:rPr lang="ru-RU" sz="2500" b="1" dirty="0"/>
              <a:t>Печень регулирует все виды метаболизма (обмена веществ) – белков, жиров, углеводов, минералов. Здесь синтезируются белки плазмы крови и липиды (жиры и жироподобные соединения). Ценным липидом является высокоплотный </a:t>
            </a:r>
            <a:r>
              <a:rPr lang="ru-RU" sz="2500" b="1" dirty="0" err="1"/>
              <a:t>холестерол</a:t>
            </a:r>
            <a:r>
              <a:rPr lang="ru-RU" sz="2500" b="1" dirty="0"/>
              <a:t>. Это т.н. «хороший» холестерин, из которого синтезируются гомоны, витамины, и другие биологически активные вещества. В печени осуществляется расщепление гликогена на глюкозу и </a:t>
            </a:r>
            <a:r>
              <a:rPr lang="ru-RU" sz="2500" b="1" dirty="0" err="1"/>
              <a:t>гликонеогенез</a:t>
            </a:r>
            <a:r>
              <a:rPr lang="ru-RU" sz="2500" b="1" dirty="0"/>
              <a:t>, синтез глюкозы из белков и жиров. В печени депонируются, накапливаются, витамины A, E, D, C, группы B, а также некоторые электролиты, в </a:t>
            </a:r>
            <a:r>
              <a:rPr lang="ru-RU" sz="2500" b="1" dirty="0" err="1"/>
              <a:t>т.ч</a:t>
            </a:r>
            <a:r>
              <a:rPr lang="ru-RU" sz="2500" b="1" dirty="0"/>
              <a:t>. железо, медь. </a:t>
            </a:r>
          </a:p>
          <a:p>
            <a:r>
              <a:rPr lang="ru-RU" sz="2500" b="1" dirty="0" err="1" smtClean="0">
                <a:solidFill>
                  <a:srgbClr val="C00000"/>
                </a:solidFill>
              </a:rPr>
              <a:t>Гемостатическая</a:t>
            </a:r>
            <a:r>
              <a:rPr lang="ru-RU" sz="2500" b="1" dirty="0">
                <a:solidFill>
                  <a:srgbClr val="C00000"/>
                </a:solidFill>
              </a:rPr>
              <a:t>. </a:t>
            </a:r>
            <a:r>
              <a:rPr lang="ru-RU" sz="2500" b="1" dirty="0"/>
              <a:t>В печени синтезируются все основные вещества, обеспечивающие гемостаз, свертывание крови и остановку кровотечения.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470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2327" y="1124744"/>
            <a:ext cx="5724128" cy="72008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Тема урока: 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Анатомия и физиология печени и желчевыводящих путей.</a:t>
            </a:r>
            <a:b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132856"/>
            <a:ext cx="55434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Цель урока:</a:t>
            </a:r>
            <a:r>
              <a:rPr lang="ru-RU" sz="2800" b="1" dirty="0">
                <a:latin typeface="Georgia" pitchFamily="18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понять</a:t>
            </a:r>
            <a:r>
              <a:rPr lang="ru-RU" sz="2500" b="1" dirty="0" smtClean="0">
                <a:latin typeface="Georgia" pitchFamily="18" charset="0"/>
              </a:rPr>
              <a:t>  </a:t>
            </a: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как устроена и работает</a:t>
            </a:r>
            <a:r>
              <a:rPr lang="ru-RU" sz="2500" b="1" dirty="0" smtClean="0">
                <a:latin typeface="Georgia" pitchFamily="18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Georgia" pitchFamily="18" charset="0"/>
              </a:rPr>
              <a:t>печень,  желчевыводящие пути. </a:t>
            </a:r>
            <a:endParaRPr lang="ru-RU" sz="2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85" y="3872984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Задачи: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зучить анатомию и физиологию </a:t>
            </a: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печени и желчевыводящих путей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Сформировать правильное, бережное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отношение к своему организму.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Научить профилактике заболеваний </a:t>
            </a: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печени и желчевыводящих путей.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Picture 2" descr="https://avatars.mds.yandex.net/get-images-cbir/9182419/-aIm32cB3lmbcKlBDYj3VA3191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5" t="24724" r="9866" b="11220"/>
          <a:stretch/>
        </p:blipFill>
        <p:spPr bwMode="auto">
          <a:xfrm>
            <a:off x="219552" y="188640"/>
            <a:ext cx="3239408" cy="3452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4074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28945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Детоксикационная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r>
              <a:rPr lang="ru-RU" b="1" dirty="0"/>
              <a:t>Печень обезвреживает алкоголь, лекарства, и другие экзогенные токсины – яды, поступившие в организм извне. Здесь же происходит нейтрализация эндогенных токсинов – продуктов метаболизма. Так, при расщеплении белков образуется высокотоксичный аммиак. Печень преобразует его в безвредную мочевину, удаляемую с желчью. В печени инактивируются отработанные гормоны. Здесь же разрушаются эритроциты, и билирубин, продукт распада гемоглобина, связывается с желчными кислотами.</a:t>
            </a:r>
          </a:p>
          <a:p>
            <a:pPr marL="0" indent="0">
              <a:buNone/>
            </a:pPr>
            <a:r>
              <a:rPr lang="ru-RU" b="1" dirty="0"/>
              <a:t>Это лишь основные виды деятельности печени. А всего этот орган выполняет около 500 функций.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344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749284"/>
            <a:ext cx="8229600" cy="1446550"/>
          </a:xfr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4F2270"/>
                </a:solidFill>
                <a:latin typeface="Georgia" pitchFamily="18" charset="0"/>
              </a:rPr>
              <a:t>Благодарю за внимание!</a:t>
            </a:r>
            <a:br>
              <a:rPr lang="ru-RU" b="1" dirty="0" smtClean="0">
                <a:solidFill>
                  <a:srgbClr val="4F2270"/>
                </a:solidFill>
                <a:latin typeface="Georgia" pitchFamily="18" charset="0"/>
              </a:rPr>
            </a:br>
            <a:endParaRPr lang="ru-RU" b="1" dirty="0">
              <a:solidFill>
                <a:srgbClr val="4F227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avatars.mds.yandex.net/get-images-cbir/1767568/eHdGo5zq-GZ-rcsuTEkdTg181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0"/>
          <a:stretch/>
        </p:blipFill>
        <p:spPr bwMode="auto">
          <a:xfrm>
            <a:off x="1515006" y="260648"/>
            <a:ext cx="6009322" cy="5488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474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avatars.mds.yandex.net/get-images-cbir/8825183/-uy8-rW5FjpYPRR_tnr-5Q3309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t="30672" r="16989" b="6818"/>
          <a:stretch/>
        </p:blipFill>
        <p:spPr bwMode="auto">
          <a:xfrm>
            <a:off x="323528" y="188640"/>
            <a:ext cx="8496944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40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285" y="437190"/>
            <a:ext cx="4258816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Анатомия печени.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72816"/>
            <a:ext cx="8820472" cy="5285184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Печень</a:t>
            </a:r>
            <a:r>
              <a:rPr lang="ru-RU" dirty="0"/>
              <a:t> </a:t>
            </a:r>
            <a:r>
              <a:rPr lang="ru-RU" sz="3000" b="1" dirty="0"/>
              <a:t>(лат., </a:t>
            </a:r>
            <a:r>
              <a:rPr lang="ru-RU" sz="3000" b="1" dirty="0" err="1" smtClean="0"/>
              <a:t>др.греч</a:t>
            </a:r>
            <a:r>
              <a:rPr lang="ru-RU" sz="3000" b="1" dirty="0"/>
              <a:t>. – </a:t>
            </a:r>
            <a:r>
              <a:rPr lang="ru-RU" sz="3000" b="1" i="1" dirty="0" err="1"/>
              <a:t>hepar</a:t>
            </a:r>
            <a:r>
              <a:rPr lang="ru-RU" sz="3000" b="1" dirty="0"/>
              <a:t>) </a:t>
            </a:r>
            <a:endParaRPr lang="ru-RU" sz="3000" b="1" dirty="0" smtClean="0"/>
          </a:p>
          <a:p>
            <a:pPr marL="0" indent="0">
              <a:buNone/>
            </a:pPr>
            <a:r>
              <a:rPr lang="ru-RU" sz="3000" b="1" dirty="0" smtClean="0"/>
              <a:t>входит </a:t>
            </a:r>
            <a:r>
              <a:rPr lang="ru-RU" sz="3000" b="1" dirty="0"/>
              <a:t>в систему органов </a:t>
            </a:r>
            <a:endParaRPr lang="ru-RU" sz="3000" b="1" dirty="0" smtClean="0"/>
          </a:p>
          <a:p>
            <a:pPr marL="0" indent="0">
              <a:buNone/>
            </a:pPr>
            <a:r>
              <a:rPr lang="ru-RU" sz="3000" b="1" dirty="0" smtClean="0"/>
              <a:t>пищеварения</a:t>
            </a:r>
            <a:r>
              <a:rPr lang="ru-RU" sz="3000" b="1" dirty="0"/>
              <a:t>. Помимо переваривания пищи печень выполняет другие жизненно важные функции. </a:t>
            </a:r>
            <a:endParaRPr lang="ru-RU" sz="3000" b="1" dirty="0" smtClean="0"/>
          </a:p>
          <a:p>
            <a:pPr marL="0" indent="0">
              <a:buNone/>
            </a:pPr>
            <a:r>
              <a:rPr lang="ru-RU" sz="3000" b="1" dirty="0" smtClean="0"/>
              <a:t>    В </a:t>
            </a:r>
            <a:r>
              <a:rPr lang="ru-RU" sz="3000" b="1" dirty="0"/>
              <a:t>нашем организме печень является </a:t>
            </a:r>
            <a:r>
              <a:rPr lang="ru-RU" sz="3000" b="1" u="sng" dirty="0"/>
              <a:t>самой крупной железой</a:t>
            </a:r>
            <a:r>
              <a:rPr lang="ru-RU" sz="3000" b="1" dirty="0"/>
              <a:t>. Ее масса у взрослого человека составляет </a:t>
            </a:r>
            <a:r>
              <a:rPr lang="ru-RU" sz="3000" b="1" dirty="0" smtClean="0"/>
              <a:t>от 1,5 до 2 кг. (1300-1800 гр.). </a:t>
            </a:r>
            <a:r>
              <a:rPr lang="ru-RU" sz="3000" b="1" dirty="0"/>
              <a:t>Расположена печень в верхнем отделе брюшной полости. Большая часть органа находится справа от срединной вертикальной оси тела. И лишь небольшой фрагмент заходит влево от </a:t>
            </a:r>
            <a:r>
              <a:rPr lang="ru-RU" sz="3000" b="1" dirty="0" smtClean="0"/>
              <a:t>нее, пересекая острым краем белую линию живота.</a:t>
            </a:r>
            <a:r>
              <a:rPr lang="ru-RU" sz="3000" b="1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12290" name="Picture 2" descr="https://avatars.mds.yandex.net/get-images-cbir/9181434/RBpvZt8H0oE81uud7KMFAA7098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" t="26435" r="44134" b="5617"/>
          <a:stretch/>
        </p:blipFill>
        <p:spPr bwMode="auto">
          <a:xfrm>
            <a:off x="5436096" y="116632"/>
            <a:ext cx="3563888" cy="2485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80" y="0"/>
            <a:ext cx="6198643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     В </a:t>
            </a:r>
            <a:r>
              <a:rPr lang="ru-RU" sz="2400" b="1" dirty="0"/>
              <a:t>печени различают </a:t>
            </a:r>
            <a:r>
              <a:rPr lang="ru-RU" sz="2400" b="1" u="sng" dirty="0"/>
              <a:t>две поверхности</a:t>
            </a:r>
            <a:r>
              <a:rPr lang="ru-RU" sz="2400" b="1" dirty="0"/>
              <a:t> – верхнюю выпуклую, </a:t>
            </a:r>
            <a:r>
              <a:rPr lang="ru-RU" sz="2400" b="1" dirty="0">
                <a:solidFill>
                  <a:srgbClr val="C00000"/>
                </a:solidFill>
              </a:rPr>
              <a:t>диафрагмальную</a:t>
            </a:r>
            <a:r>
              <a:rPr lang="ru-RU" sz="2400" b="1" dirty="0"/>
              <a:t>, и нижнюю вогнутую, </a:t>
            </a:r>
            <a:r>
              <a:rPr lang="ru-RU" sz="2400" b="1" dirty="0">
                <a:solidFill>
                  <a:srgbClr val="C00000"/>
                </a:solidFill>
              </a:rPr>
              <a:t>висцеральную.</a:t>
            </a:r>
            <a:r>
              <a:rPr lang="ru-RU" sz="2400" b="1" dirty="0"/>
              <a:t> На висцеральной поверхности имеются две продольные и одна поперечная борозды в виде буквы Н. Эти борозды делят орган на две основные доли – большую правую, и меньшую левую. </a:t>
            </a:r>
          </a:p>
        </p:txBody>
      </p:sp>
      <p:pic>
        <p:nvPicPr>
          <p:cNvPr id="4" name="Picture 2" descr="https://avatars.mds.yandex.net/get-images-cbir/8314938/2cJZDHnF5n1yUyIcd17SKw4623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9" t="22563" r="46245" b="34591"/>
          <a:stretch/>
        </p:blipFill>
        <p:spPr bwMode="auto">
          <a:xfrm>
            <a:off x="6096590" y="260648"/>
            <a:ext cx="2988195" cy="2746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images-cbir/4820543/4nUqJw6I3l9wEegSVuA8Iw6870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21121" r="7708" b="18924"/>
          <a:stretch/>
        </p:blipFill>
        <p:spPr bwMode="auto">
          <a:xfrm>
            <a:off x="6096590" y="3140968"/>
            <a:ext cx="2988195" cy="2941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007490"/>
            <a:ext cx="63832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С </a:t>
            </a:r>
            <a:r>
              <a:rPr lang="ru-RU" sz="2400" b="1" dirty="0"/>
              <a:t>висцеральной поверхности к печени прилежат: желчный пузырь, участок нижней полой вены, правая почка с надпочечником, правый или печеночный изгиб ободочной кишки. Здесь же расположены 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«ворота печени»</a:t>
            </a:r>
            <a:r>
              <a:rPr lang="ru-RU" sz="2400" b="1" dirty="0" smtClean="0"/>
              <a:t>, </a:t>
            </a:r>
            <a:r>
              <a:rPr lang="ru-RU" sz="2400" b="1" dirty="0"/>
              <a:t>куда входят: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Ветви печеночной артерии;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Ветви воротной вены. Собирающей кровь от желудка, кишечника, селезенки;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Правый и левый желчные </a:t>
            </a:r>
            <a:r>
              <a:rPr lang="ru-RU" sz="2400" b="1" dirty="0" smtClean="0"/>
              <a:t>протоки;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5" y="6360643"/>
            <a:ext cx="3855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Лимфатические сосуды. </a:t>
            </a:r>
          </a:p>
        </p:txBody>
      </p:sp>
    </p:spTree>
    <p:extLst>
      <p:ext uri="{BB962C8B-B14F-4D97-AF65-F5344CB8AC3E}">
        <p14:creationId xmlns:p14="http://schemas.microsoft.com/office/powerpoint/2010/main" val="3359067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Кровоснабжение печени.</a:t>
            </a:r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/>
              <a:t>О</a:t>
            </a:r>
            <a:r>
              <a:rPr lang="ru-RU" sz="2800" b="1" dirty="0" smtClean="0"/>
              <a:t>ргана получает </a:t>
            </a:r>
            <a:r>
              <a:rPr lang="ru-RU" sz="2800" b="1" dirty="0"/>
              <a:t>кровь двумя путями.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</a:t>
            </a:r>
            <a:r>
              <a:rPr lang="ru-RU" sz="2800" b="1" dirty="0" smtClean="0"/>
              <a:t>Артериальная </a:t>
            </a:r>
            <a:r>
              <a:rPr lang="ru-RU" sz="2800" b="1" dirty="0"/>
              <a:t>кровь течет по собственной </a:t>
            </a:r>
            <a:r>
              <a:rPr lang="ru-RU" sz="2800" b="1" dirty="0">
                <a:solidFill>
                  <a:srgbClr val="C00000"/>
                </a:solidFill>
              </a:rPr>
              <a:t>печеночной артерии</a:t>
            </a:r>
            <a:r>
              <a:rPr lang="ru-RU" sz="2800" b="1" dirty="0"/>
              <a:t>, которая делится на две ветви и </a:t>
            </a:r>
            <a:r>
              <a:rPr lang="ru-RU" sz="2800" b="1" dirty="0"/>
              <a:t>кровоснабжает</a:t>
            </a:r>
            <a:r>
              <a:rPr lang="ru-RU" sz="2800" b="1" dirty="0"/>
              <a:t> соответствующие доли.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К </a:t>
            </a:r>
            <a:r>
              <a:rPr lang="ru-RU" sz="2800" b="1" dirty="0"/>
              <a:t>железе поступает кровь по </a:t>
            </a:r>
            <a:r>
              <a:rPr lang="ru-RU" sz="2800" b="1" dirty="0">
                <a:solidFill>
                  <a:srgbClr val="C00000"/>
                </a:solidFill>
              </a:rPr>
              <a:t>воротной вене</a:t>
            </a:r>
            <a:r>
              <a:rPr lang="ru-RU" sz="2800" b="1" dirty="0"/>
              <a:t>, которая формируется после слияния сосудов желудка, кишечника, а также селезенки и поджелудочной железы.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    Орган формирует печеночные вены 2-3 (от 3 до 5), которые соединяются с нижней полой. 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Схема оттока лимфы представлена </a:t>
            </a:r>
            <a:r>
              <a:rPr lang="ru-RU" sz="2800" b="1" dirty="0"/>
              <a:t>поверхностными и глубокими </a:t>
            </a:r>
            <a:r>
              <a:rPr lang="ru-RU" sz="2800" b="1" dirty="0" smtClean="0"/>
              <a:t>лимф сосудами, </a:t>
            </a:r>
            <a:r>
              <a:rPr lang="ru-RU" sz="2800" b="1" dirty="0"/>
              <a:t>которые проходят через ворота железы, </a:t>
            </a:r>
            <a:r>
              <a:rPr lang="ru-RU" sz="2800" b="1" dirty="0" smtClean="0"/>
              <a:t>и направляются </a:t>
            </a:r>
            <a:r>
              <a:rPr lang="ru-RU" sz="2800" b="1" dirty="0"/>
              <a:t>вдоль печеночных вен. </a:t>
            </a:r>
            <a:r>
              <a:rPr lang="ru-RU" sz="2800" b="1" dirty="0" smtClean="0"/>
              <a:t> </a:t>
            </a:r>
            <a:endParaRPr 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7290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4569203" cy="836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Ворота печени. 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1268" name="Picture 4" descr="https://avatars.mds.yandex.net/get-images-cbir/4820543/4nUqJw6I3l9wEegSVuA8Iw6870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t="3528" r="67117" b="42128"/>
          <a:stretch/>
        </p:blipFill>
        <p:spPr bwMode="auto">
          <a:xfrm>
            <a:off x="174170" y="260648"/>
            <a:ext cx="3803510" cy="398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avatars.mds.yandex.net/get-images-cbir/4820543/4nUqJw6I3l9wEegSVuA8Iw6870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8" t="21121" r="7708" b="18924"/>
          <a:stretch/>
        </p:blipFill>
        <p:spPr bwMode="auto">
          <a:xfrm>
            <a:off x="3782291" y="692696"/>
            <a:ext cx="5361709" cy="42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038" y="4437111"/>
            <a:ext cx="916599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К печени несут кровь воротная </a:t>
            </a:r>
          </a:p>
          <a:p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вена (собирает кровь от всего </a:t>
            </a:r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ЖКТ, </a:t>
            </a:r>
            <a:r>
              <a:rPr lang="ru-RU" sz="2600" b="1" dirty="0" err="1" smtClean="0">
                <a:solidFill>
                  <a:srgbClr val="002060"/>
                </a:solidFill>
                <a:latin typeface="Georgia" pitchFamily="18" charset="0"/>
              </a:rPr>
              <a:t>искл</a:t>
            </a:r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. прямая кишка) и собственная печеночная артерия  (кровь с О2). Отток крови происходит по 2-3 (5) печеночным венам в нижнюю полую вену.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293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579296" cy="64087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Печень как железистый орган состоит из стромы и паренхимы. </a:t>
            </a:r>
            <a:r>
              <a:rPr lang="ru-RU" b="1" dirty="0">
                <a:solidFill>
                  <a:srgbClr val="C00000"/>
                </a:solidFill>
              </a:rPr>
              <a:t>Строма</a:t>
            </a:r>
            <a:r>
              <a:rPr lang="ru-RU" b="1" dirty="0"/>
              <a:t> – это опорный защитный каркас печени. Она представлена соединительнотканной капсулой, которая подобно футляру покрывает орган. От капсулы в толщу печени отходят соединительнотканные перегородки, делящие ее на части. 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Перенхима</a:t>
            </a:r>
            <a:r>
              <a:rPr lang="ru-RU" b="1" dirty="0"/>
              <a:t> – это функциональная ткань, в которой происходят все физиологические и биохимические процессы. Состоит паренхима из </a:t>
            </a:r>
            <a:r>
              <a:rPr lang="ru-RU" b="1" dirty="0" err="1"/>
              <a:t>гепатоцитов</a:t>
            </a:r>
            <a:r>
              <a:rPr lang="ru-RU" b="1" dirty="0"/>
              <a:t>. Эти клетки объединены в структурные элементы, печеночные дольки. </a:t>
            </a:r>
            <a:r>
              <a:rPr lang="ru-RU" b="1" dirty="0">
                <a:solidFill>
                  <a:srgbClr val="002060"/>
                </a:solidFill>
              </a:rPr>
              <a:t>Каждая из долек размерами 1,5-2 </a:t>
            </a:r>
            <a:r>
              <a:rPr lang="ru-RU" b="1" dirty="0" smtClean="0">
                <a:solidFill>
                  <a:srgbClr val="002060"/>
                </a:solidFill>
              </a:rPr>
              <a:t>мм.</a:t>
            </a:r>
            <a:r>
              <a:rPr lang="ru-RU" b="1" dirty="0" smtClean="0"/>
              <a:t> </a:t>
            </a:r>
            <a:r>
              <a:rPr lang="ru-RU" b="1" dirty="0"/>
              <a:t>на срезе имеет вид шестигранника. А </a:t>
            </a:r>
            <a:r>
              <a:rPr lang="ru-RU" b="1" dirty="0">
                <a:solidFill>
                  <a:srgbClr val="002060"/>
                </a:solidFill>
              </a:rPr>
              <a:t>всего в печени насчитывается до 500 тыс. долек. </a:t>
            </a:r>
            <a:r>
              <a:rPr lang="ru-RU" b="1" dirty="0"/>
              <a:t>В дольках происходит образование желчи, очищение крови от токсинов и продуктов жизнедеятельности, и обогащение ее питательными веществами.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59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План строения печеночной дольки.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148" name="Picture 4" descr="https://avatars.mds.yandex.net/get-images-cbir/8314938/2cJZDHnF5n1yUyIcd17SKw4623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0" t="60672" b="1145"/>
          <a:stretch/>
        </p:blipFill>
        <p:spPr bwMode="auto">
          <a:xfrm>
            <a:off x="107504" y="1700808"/>
            <a:ext cx="8928992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1145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Анатомия и физиология печени и желчевыводящих путей.</vt:lpstr>
      <vt:lpstr>Тема урока: Анатомия и физиология печени и желчевыводящих путей.  </vt:lpstr>
      <vt:lpstr>Презентация PowerPoint</vt:lpstr>
      <vt:lpstr>Анатомия печени.</vt:lpstr>
      <vt:lpstr>Презентация PowerPoint</vt:lpstr>
      <vt:lpstr>Кровоснабжение печени.</vt:lpstr>
      <vt:lpstr>Ворота печени. </vt:lpstr>
      <vt:lpstr>Презентация PowerPoint</vt:lpstr>
      <vt:lpstr>План строения печеночной дольки.</vt:lpstr>
      <vt:lpstr>Презентация PowerPoint</vt:lpstr>
      <vt:lpstr>Строение дольки печени.</vt:lpstr>
      <vt:lpstr>Кровоснабжение дольки печени.</vt:lpstr>
      <vt:lpstr>Желчевыводящие пути.</vt:lpstr>
      <vt:lpstr>Желчевыводящие пути.</vt:lpstr>
      <vt:lpstr>Желчный пузырь.</vt:lpstr>
      <vt:lpstr>Презентация PowerPoint</vt:lpstr>
      <vt:lpstr>Выработка желчи и её функции.</vt:lpstr>
      <vt:lpstr>Основные функции печени: </vt:lpstr>
      <vt:lpstr>Презентация PowerPoint</vt:lpstr>
      <vt:lpstr>Презентация PowerPoint</vt:lpstr>
      <vt:lpstr>Благодарю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Анатомия и физиология печени и желчевыводящих путей.</dc:title>
  <dc:creator>Пользователь Windows</dc:creator>
  <cp:lastModifiedBy>Пользователь Windows</cp:lastModifiedBy>
  <cp:revision>44</cp:revision>
  <dcterms:created xsi:type="dcterms:W3CDTF">2023-02-28T08:18:08Z</dcterms:created>
  <dcterms:modified xsi:type="dcterms:W3CDTF">2024-01-30T05:18:52Z</dcterms:modified>
</cp:coreProperties>
</file>