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9" r:id="rId3"/>
    <p:sldId id="267" r:id="rId4"/>
    <p:sldId id="268" r:id="rId5"/>
    <p:sldId id="266" r:id="rId6"/>
    <p:sldId id="265" r:id="rId7"/>
    <p:sldId id="264" r:id="rId8"/>
    <p:sldId id="263" r:id="rId9"/>
    <p:sldId id="262" r:id="rId10"/>
    <p:sldId id="261" r:id="rId11"/>
    <p:sldId id="269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7BD9C6-ADF5-4D10-ABCB-95C101C826F2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5004E1-F803-444B-8A54-7ADACA6621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70672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5004E1-F803-444B-8A54-7ADACA662188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47021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4CE96-6351-41C4-8954-E272A89F5E58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59366-A915-40EE-A778-6300966DE3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45575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4CE96-6351-41C4-8954-E272A89F5E58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59366-A915-40EE-A778-6300966DE3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28755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4CE96-6351-41C4-8954-E272A89F5E58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59366-A915-40EE-A778-6300966DE3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0347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4CE96-6351-41C4-8954-E272A89F5E58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59366-A915-40EE-A778-6300966DE3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37045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4CE96-6351-41C4-8954-E272A89F5E58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59366-A915-40EE-A778-6300966DE3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53265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4CE96-6351-41C4-8954-E272A89F5E58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59366-A915-40EE-A778-6300966DE3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7692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4CE96-6351-41C4-8954-E272A89F5E58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59366-A915-40EE-A778-6300966DE3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7500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4CE96-6351-41C4-8954-E272A89F5E58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59366-A915-40EE-A778-6300966DE3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1314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4CE96-6351-41C4-8954-E272A89F5E58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59366-A915-40EE-A778-6300966DE3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52336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4CE96-6351-41C4-8954-E272A89F5E58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59366-A915-40EE-A778-6300966DE3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79854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4CE96-6351-41C4-8954-E272A89F5E58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59366-A915-40EE-A778-6300966DE3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6698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2D050"/>
            </a:gs>
            <a:gs pos="54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C4CE96-6351-41C4-8954-E272A89F5E58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C59366-A915-40EE-A778-6300966DE3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7976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avatars.mds.yandex.net/get-images-cbir/401087/iGGkROEr5MXVu4HGf32loA2623/ocr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50"/>
          <a:stretch/>
        </p:blipFill>
        <p:spPr bwMode="auto">
          <a:xfrm>
            <a:off x="34605" y="116632"/>
            <a:ext cx="4765999" cy="41044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51920" y="2420888"/>
            <a:ext cx="4892080" cy="1470025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Georgia" pitchFamily="18" charset="0"/>
              </a:rPr>
              <a:t>Симптомы заболеваний печени и желчевыводящих путей. </a:t>
            </a:r>
            <a:r>
              <a:rPr lang="ru-RU" sz="3600" b="1" dirty="0" smtClean="0">
                <a:solidFill>
                  <a:srgbClr val="C00000"/>
                </a:solidFill>
                <a:latin typeface="Georgia" pitchFamily="18" charset="0"/>
              </a:rPr>
              <a:t/>
            </a:r>
            <a:br>
              <a:rPr lang="ru-RU" sz="3600" b="1" dirty="0" smtClean="0">
                <a:solidFill>
                  <a:srgbClr val="C00000"/>
                </a:solidFill>
                <a:latin typeface="Georgia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Georgia" pitchFamily="18" charset="0"/>
              </a:rPr>
              <a:t>Уход </a:t>
            </a:r>
            <a:r>
              <a:rPr lang="ru-RU" sz="3200" b="1" dirty="0" smtClean="0">
                <a:solidFill>
                  <a:srgbClr val="C00000"/>
                </a:solidFill>
                <a:latin typeface="Georgia" pitchFamily="18" charset="0"/>
              </a:rPr>
              <a:t>за больными </a:t>
            </a:r>
            <a:r>
              <a:rPr lang="ru-RU" sz="3200" b="1" dirty="0" smtClean="0">
                <a:solidFill>
                  <a:srgbClr val="C00000"/>
                </a:solidFill>
                <a:latin typeface="Georgia" pitchFamily="18" charset="0"/>
              </a:rPr>
              <a:t>и профилактика </a:t>
            </a:r>
            <a:r>
              <a:rPr lang="ru-RU" sz="3200" b="1" dirty="0" smtClean="0">
                <a:solidFill>
                  <a:srgbClr val="C00000"/>
                </a:solidFill>
                <a:latin typeface="Georgia" pitchFamily="18" charset="0"/>
              </a:rPr>
              <a:t>заболеваний печени и желчевыводящих </a:t>
            </a:r>
            <a:r>
              <a:rPr lang="ru-RU" sz="3200" b="1" dirty="0" smtClean="0">
                <a:solidFill>
                  <a:srgbClr val="C00000"/>
                </a:solidFill>
                <a:latin typeface="Georgia" pitchFamily="18" charset="0"/>
              </a:rPr>
              <a:t>путей.</a:t>
            </a:r>
            <a:endParaRPr lang="ru-RU" sz="32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53703" y="5229200"/>
            <a:ext cx="4897970" cy="1071914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Подготовила Анисимова Г.А., педагог по медицинскому делу ЦДЮТ «</a:t>
            </a:r>
            <a:r>
              <a:rPr lang="ru-RU" sz="2400" b="1" dirty="0" err="1" smtClean="0">
                <a:solidFill>
                  <a:srgbClr val="002060"/>
                </a:solidFill>
                <a:latin typeface="Georgia" pitchFamily="18" charset="0"/>
              </a:rPr>
              <a:t>Арман</a:t>
            </a:r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» г. Щучинск</a:t>
            </a:r>
            <a:r>
              <a:rPr lang="ru-RU" sz="2400" b="1" dirty="0" smtClean="0">
                <a:solidFill>
                  <a:srgbClr val="002060"/>
                </a:solidFill>
              </a:rPr>
              <a:t>.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9881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042" y="-99392"/>
            <a:ext cx="8856984" cy="1143000"/>
          </a:xfrm>
        </p:spPr>
        <p:txBody>
          <a:bodyPr>
            <a:normAutofit/>
          </a:bodyPr>
          <a:lstStyle/>
          <a:p>
            <a:r>
              <a:rPr lang="ru-RU" sz="3000" b="1" dirty="0">
                <a:solidFill>
                  <a:srgbClr val="002060"/>
                </a:solidFill>
                <a:latin typeface="Georgia" pitchFamily="18" charset="0"/>
              </a:rPr>
              <a:t>Уход и </a:t>
            </a:r>
            <a:r>
              <a:rPr lang="ru-RU" sz="3000" b="1" dirty="0" smtClean="0">
                <a:solidFill>
                  <a:srgbClr val="002060"/>
                </a:solidFill>
                <a:latin typeface="Georgia" pitchFamily="18" charset="0"/>
              </a:rPr>
              <a:t>профилактика заболеваний печени и желчевыводящих путей. </a:t>
            </a:r>
            <a:endParaRPr lang="ru-RU" sz="3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9042" y="856357"/>
            <a:ext cx="885698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sz="2400" b="1" dirty="0"/>
              <a:t>Диетотерапия. Стол № 5 и 5а.</a:t>
            </a:r>
          </a:p>
          <a:p>
            <a:pPr marL="342900" indent="-342900">
              <a:buAutoNum type="arabicPeriod"/>
            </a:pPr>
            <a:r>
              <a:rPr lang="ru-RU" sz="2400" b="1" dirty="0"/>
              <a:t>Следить за чистотой нательного и постельного белья.</a:t>
            </a:r>
          </a:p>
          <a:p>
            <a:pPr marL="342900" indent="-342900">
              <a:buAutoNum type="arabicPeriod"/>
            </a:pPr>
            <a:r>
              <a:rPr lang="ru-RU" sz="2400" b="1" dirty="0"/>
              <a:t>Следить за кожей и ногтями пациента (избегать расчесов, царапин).</a:t>
            </a:r>
          </a:p>
          <a:p>
            <a:pPr marL="342900" indent="-342900">
              <a:buAutoNum type="arabicPeriod"/>
            </a:pPr>
            <a:r>
              <a:rPr lang="ru-RU" sz="2400" b="1" dirty="0"/>
              <a:t>Помощь при некоторых состояния, возникающих у пациента (тошнота, рвота, изжога, отрыжка, метеоризм и др.)</a:t>
            </a:r>
          </a:p>
          <a:p>
            <a:pPr marL="342900" indent="-342900">
              <a:buFontTx/>
              <a:buAutoNum type="arabicPeriod"/>
            </a:pPr>
            <a:r>
              <a:rPr lang="ru-RU" sz="2400" b="1" dirty="0"/>
              <a:t>Наладить сон пациента. Следить за его эмоциональным состоянием. Учить эмоциональному контролю.</a:t>
            </a:r>
          </a:p>
          <a:p>
            <a:pPr marL="342900" indent="-342900">
              <a:buFontTx/>
              <a:buAutoNum type="arabicPeriod"/>
            </a:pPr>
            <a:r>
              <a:rPr lang="ru-RU" sz="2400" b="1" dirty="0"/>
              <a:t>Следить за работой ЖКТ. </a:t>
            </a:r>
          </a:p>
          <a:p>
            <a:pPr marL="342900" indent="-342900">
              <a:buFontTx/>
              <a:buAutoNum type="arabicPeriod"/>
            </a:pPr>
            <a:r>
              <a:rPr lang="ru-RU" sz="2400" b="1" dirty="0"/>
              <a:t>Проводить взвешивание пациента и отмечать суточный диурез (наличие излишков жидкости в брюшной полости).  Осматривать живот на предмет венозного рисунка и измерять сантиметровой лентой. </a:t>
            </a:r>
          </a:p>
          <a:p>
            <a:pPr marL="342900" indent="-342900">
              <a:buFontTx/>
              <a:buAutoNum type="arabicPeriod"/>
            </a:pPr>
            <a:r>
              <a:rPr lang="ru-RU" sz="2400" b="1" dirty="0"/>
              <a:t>Выполнение назначений врача (медикаментозная терапия).</a:t>
            </a:r>
          </a:p>
          <a:p>
            <a:pPr marL="342900" indent="-342900">
              <a:buFontTx/>
              <a:buAutoNum type="arabicPeriod"/>
            </a:pPr>
            <a:r>
              <a:rPr lang="ru-RU" sz="2400" b="1" dirty="0"/>
              <a:t>Исключение алкоголя, табака и др. вредных продуктов.</a:t>
            </a:r>
          </a:p>
          <a:p>
            <a:pPr marL="342900" indent="-342900">
              <a:buFontTx/>
              <a:buAutoNum type="arabicPeriod"/>
            </a:pPr>
            <a:r>
              <a:rPr lang="ru-RU" sz="2400" b="1" dirty="0"/>
              <a:t>Контроль общего состояния пациента.</a:t>
            </a:r>
          </a:p>
        </p:txBody>
      </p:sp>
    </p:spTree>
    <p:extLst>
      <p:ext uri="{BB962C8B-B14F-4D97-AF65-F5344CB8AC3E}">
        <p14:creationId xmlns:p14="http://schemas.microsoft.com/office/powerpoint/2010/main" val="18447974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4160" y="260648"/>
            <a:ext cx="8229600" cy="882352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  <a:latin typeface="Georgia" pitchFamily="18" charset="0"/>
              </a:rPr>
              <a:t>Как защитить </a:t>
            </a:r>
            <a:r>
              <a:rPr lang="ru-RU" b="1" dirty="0" smtClean="0">
                <a:solidFill>
                  <a:srgbClr val="002060"/>
                </a:solidFill>
                <a:latin typeface="Georgia" pitchFamily="18" charset="0"/>
              </a:rPr>
              <a:t>печень?</a:t>
            </a:r>
            <a:r>
              <a:rPr lang="ru-RU" b="1" dirty="0">
                <a:solidFill>
                  <a:srgbClr val="002060"/>
                </a:solidFill>
                <a:latin typeface="Georgia" pitchFamily="18" charset="0"/>
              </a:rPr>
              <a:t/>
            </a:r>
            <a:br>
              <a:rPr lang="ru-RU" b="1" dirty="0">
                <a:solidFill>
                  <a:srgbClr val="002060"/>
                </a:solidFill>
                <a:latin typeface="Georgia" pitchFamily="18" charset="0"/>
              </a:rPr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4107" y="908720"/>
            <a:ext cx="885698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1</a:t>
            </a:r>
            <a:r>
              <a:rPr lang="ru-RU" sz="2400" b="1" dirty="0"/>
              <a:t>. Контролируйте режим питания. Следите за количеством и качеством потребляемой пищи. Ешьте умеренно, не допускайте переедания. Разделите приемы пищи на 4-5 раз в день.  </a:t>
            </a:r>
          </a:p>
          <a:p>
            <a:r>
              <a:rPr lang="ru-RU" sz="2400" b="1" dirty="0"/>
              <a:t>Включите свой рацион полезные для печени витамины и микроэлементы. Следите, чтобы рацион был сбалансированным. </a:t>
            </a:r>
          </a:p>
          <a:p>
            <a:r>
              <a:rPr lang="ru-RU" sz="2400" b="1" dirty="0"/>
              <a:t>2. Ограничьте или исключите алкоголь. </a:t>
            </a:r>
          </a:p>
          <a:p>
            <a:r>
              <a:rPr lang="ru-RU" sz="2400" b="1" dirty="0"/>
              <a:t>3. Следите за водным балансом. Достаточное потребление жидкости поможет быстрее выводить токсины. </a:t>
            </a:r>
          </a:p>
          <a:p>
            <a:r>
              <a:rPr lang="ru-RU" sz="2400" b="1" dirty="0"/>
              <a:t>4. Соблюдайте гигиену. Не забывайте мыть руки перед едой. </a:t>
            </a:r>
          </a:p>
          <a:p>
            <a:r>
              <a:rPr lang="ru-RU" sz="2400" b="1" dirty="0"/>
              <a:t>5. Соблюдайте режим физической активности и отдыха.</a:t>
            </a:r>
          </a:p>
          <a:p>
            <a:r>
              <a:rPr lang="ru-RU" sz="2400" b="1" dirty="0"/>
              <a:t>6. Развивайте эмоциональный интеллект. Контроль эмоций.</a:t>
            </a:r>
          </a:p>
          <a:p>
            <a:r>
              <a:rPr lang="ru-RU" sz="2400" b="1" dirty="0"/>
              <a:t>7. Нормализуйте сон.</a:t>
            </a:r>
          </a:p>
          <a:p>
            <a:r>
              <a:rPr lang="ru-RU" sz="2400" b="1" dirty="0"/>
              <a:t>8. Исключите самолечение.</a:t>
            </a:r>
          </a:p>
          <a:p>
            <a:r>
              <a:rPr lang="ru-RU" sz="2400" b="1" dirty="0"/>
              <a:t>9. Предупреждайте  инфекции печени.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8652888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0542" y="5445224"/>
            <a:ext cx="8229600" cy="1143000"/>
          </a:xfrm>
        </p:spPr>
        <p:txBody>
          <a:bodyPr/>
          <a:lstStyle/>
          <a:p>
            <a:r>
              <a:rPr lang="ru-RU" b="1" dirty="0">
                <a:solidFill>
                  <a:srgbClr val="4F2270"/>
                </a:solidFill>
                <a:latin typeface="Georgia" pitchFamily="18" charset="0"/>
              </a:rPr>
              <a:t>Благодарю за внимание!</a:t>
            </a:r>
            <a:endParaRPr lang="ru-RU" dirty="0"/>
          </a:p>
        </p:txBody>
      </p:sp>
      <p:pic>
        <p:nvPicPr>
          <p:cNvPr id="4" name="Picture 2" descr="https://avatars.mds.yandex.net/get-images-cbir/8568176/pQMSdzxk6Aj20Ey-CY_hWg6597/ocr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93"/>
          <a:stretch/>
        </p:blipFill>
        <p:spPr bwMode="auto">
          <a:xfrm>
            <a:off x="550198" y="332656"/>
            <a:ext cx="8208912" cy="51332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80739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2547" y="-171400"/>
            <a:ext cx="8229600" cy="86409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Georgia" pitchFamily="18" charset="0"/>
              </a:rPr>
              <a:t>Заболевания печени.</a:t>
            </a: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548680"/>
            <a:ext cx="892899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Самое частое заболевание – гепатит</a:t>
            </a:r>
            <a:r>
              <a:rPr lang="ru-RU" sz="2400" dirty="0" smtClean="0"/>
              <a:t>, </a:t>
            </a:r>
            <a:r>
              <a:rPr lang="ru-RU" sz="2400" b="1" dirty="0" smtClean="0"/>
              <a:t>воспаление печеночной паренхимы. Чаще всего гепатит имеет вирусную природу, и обусловлен вирусами гепатита А, B, C. В последнее время идентифицировали вирусы гепатиты D,E, F. Вирусные гепатиты протекают остро или хронически. 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Неинфекционные гепатиты,</a:t>
            </a:r>
            <a:r>
              <a:rPr lang="ru-RU" sz="2400" b="1" dirty="0" smtClean="0"/>
              <a:t> как правило, протекают хронически. Причина этих заболеваний – интоксикация алкоголем, лекарственными препаратами, промышленными выбросами.</a:t>
            </a:r>
            <a:endParaRPr lang="ru-RU" sz="2400" b="1" dirty="0"/>
          </a:p>
        </p:txBody>
      </p:sp>
      <p:pic>
        <p:nvPicPr>
          <p:cNvPr id="5" name="Picture 2" descr="https://avatars.mds.yandex.net/get-images-cbir/9335492/Y43er2Ei5LAvRTu2GXmJcw6236/ocr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2" t="21620" r="14902" b="18049"/>
          <a:stretch/>
        </p:blipFill>
        <p:spPr bwMode="auto">
          <a:xfrm>
            <a:off x="5501507" y="3573016"/>
            <a:ext cx="3534989" cy="29032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07504" y="3718679"/>
            <a:ext cx="51480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u="sng" dirty="0">
                <a:solidFill>
                  <a:srgbClr val="C00000"/>
                </a:solidFill>
              </a:rPr>
              <a:t>Печень поражается вторично</a:t>
            </a:r>
            <a:r>
              <a:rPr lang="ru-RU" sz="2400" b="1" dirty="0">
                <a:solidFill>
                  <a:srgbClr val="C00000"/>
                </a:solidFill>
              </a:rPr>
              <a:t> при </a:t>
            </a:r>
          </a:p>
          <a:p>
            <a:pPr lvl="0" algn="ctr"/>
            <a:r>
              <a:rPr lang="ru-RU" sz="2400" b="1" dirty="0">
                <a:solidFill>
                  <a:srgbClr val="C00000"/>
                </a:solidFill>
              </a:rPr>
              <a:t>некоторых заболеваниях и </a:t>
            </a:r>
          </a:p>
          <a:p>
            <a:pPr lvl="0" algn="ctr"/>
            <a:r>
              <a:rPr lang="ru-RU" sz="2400" b="1" dirty="0">
                <a:solidFill>
                  <a:srgbClr val="C00000"/>
                </a:solidFill>
              </a:rPr>
              <a:t>патологических состояниях: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07504" y="4905798"/>
            <a:ext cx="618121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ru-RU" sz="2400" b="1" dirty="0" smtClean="0"/>
              <a:t>Метаболические расстройства.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2400" b="1" dirty="0" smtClean="0"/>
              <a:t>Болезни желчного пузыря и желчевыводящих путей.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2400" b="1" dirty="0" smtClean="0"/>
              <a:t>Нарушения системного кровообращения при сердечной недостаточности.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8966259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2403" y="0"/>
            <a:ext cx="8229600" cy="1143000"/>
          </a:xfrm>
        </p:spPr>
        <p:txBody>
          <a:bodyPr/>
          <a:lstStyle/>
          <a:p>
            <a:r>
              <a:rPr lang="ru-RU" b="1" dirty="0">
                <a:solidFill>
                  <a:srgbClr val="002060"/>
                </a:solidFill>
                <a:latin typeface="Georgia" pitchFamily="18" charset="0"/>
              </a:rPr>
              <a:t>Заболевания печени.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8711" y="1052736"/>
            <a:ext cx="8856984" cy="5093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ru-RU" sz="2500" b="1" dirty="0" smtClean="0">
                <a:solidFill>
                  <a:srgbClr val="C00000"/>
                </a:solidFill>
              </a:rPr>
              <a:t>Аутоиммунные заболевания </a:t>
            </a:r>
            <a:r>
              <a:rPr lang="ru-RU" sz="2500" b="1" dirty="0" smtClean="0"/>
              <a:t>(печень вместе с другими органами повреждается собственной иммунной системой).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2500" b="1" dirty="0" smtClean="0">
                <a:solidFill>
                  <a:srgbClr val="C00000"/>
                </a:solidFill>
              </a:rPr>
              <a:t>Структурные изменения в печени </a:t>
            </a:r>
            <a:r>
              <a:rPr lang="ru-RU" sz="2500" b="1" dirty="0" smtClean="0"/>
              <a:t>при ее хроническом воспалении принимают характер </a:t>
            </a:r>
            <a:r>
              <a:rPr lang="ru-RU" sz="2500" b="1" dirty="0" err="1" smtClean="0">
                <a:solidFill>
                  <a:srgbClr val="C00000"/>
                </a:solidFill>
              </a:rPr>
              <a:t>стеатогепатоза</a:t>
            </a:r>
            <a:r>
              <a:rPr lang="ru-RU" sz="2500" b="1" dirty="0" smtClean="0">
                <a:solidFill>
                  <a:srgbClr val="C00000"/>
                </a:solidFill>
              </a:rPr>
              <a:t>,</a:t>
            </a:r>
            <a:r>
              <a:rPr lang="ru-RU" sz="2500" b="1" dirty="0" smtClean="0"/>
              <a:t> когда в паренхиме скапливается жировая ткань. Впоследствии в паренхиме разрастается фиброзная соединительная ткань – формируется фиброз. 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2500" b="1" dirty="0" smtClean="0">
                <a:solidFill>
                  <a:srgbClr val="C00000"/>
                </a:solidFill>
              </a:rPr>
              <a:t>Крайняя степень фиброза – цирроз</a:t>
            </a:r>
            <a:r>
              <a:rPr lang="ru-RU" sz="2500" b="1" dirty="0" smtClean="0"/>
              <a:t>, когда практически вся паренхима замещается соединительной тканью. Утрачивается дольковая структура, и печень не может выполнять функции. На фоне цирроза иногда формируется рак печени. Хотя печеночный рак далеко не всегда связан с циррозом.</a:t>
            </a:r>
            <a:endParaRPr lang="ru-RU" sz="2500" b="1" dirty="0"/>
          </a:p>
        </p:txBody>
      </p:sp>
    </p:spTree>
    <p:extLst>
      <p:ext uri="{BB962C8B-B14F-4D97-AF65-F5344CB8AC3E}">
        <p14:creationId xmlns:p14="http://schemas.microsoft.com/office/powerpoint/2010/main" val="28923480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avatars.mds.yandex.net/get-images-cbir/9340995/2oO9ovmDjTPpQdzKRxHViA5610/ocr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00" t="6597" r="6338" b="9129"/>
          <a:stretch/>
        </p:blipFill>
        <p:spPr bwMode="auto">
          <a:xfrm>
            <a:off x="115006" y="116632"/>
            <a:ext cx="3956361" cy="26287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12724" y="1268760"/>
            <a:ext cx="5835143" cy="1143000"/>
          </a:xfrm>
        </p:spPr>
        <p:txBody>
          <a:bodyPr>
            <a:normAutofit fontScale="90000"/>
          </a:bodyPr>
          <a:lstStyle/>
          <a:p>
            <a:r>
              <a:rPr lang="ru-RU" sz="3700" b="1" dirty="0" smtClean="0">
                <a:solidFill>
                  <a:srgbClr val="002060"/>
                </a:solidFill>
                <a:latin typeface="Georgia" pitchFamily="18" charset="0"/>
              </a:rPr>
              <a:t>Основные </a:t>
            </a:r>
            <a:br>
              <a:rPr lang="ru-RU" sz="3700" b="1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sz="3700" b="1" dirty="0" smtClean="0">
                <a:solidFill>
                  <a:srgbClr val="002060"/>
                </a:solidFill>
                <a:latin typeface="Georgia" pitchFamily="18" charset="0"/>
              </a:rPr>
              <a:t>симптомы и синдромы печеночных расстройств:</a:t>
            </a:r>
            <a:r>
              <a:rPr lang="ru-RU" b="1" dirty="0" smtClean="0">
                <a:solidFill>
                  <a:srgbClr val="002060"/>
                </a:solidFill>
                <a:latin typeface="Georgia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Georgia" pitchFamily="18" charset="0"/>
              </a:rPr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5006" y="2729037"/>
            <a:ext cx="9028994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FF0000"/>
                </a:solidFill>
              </a:rPr>
              <a:t>Боль в правом подреберье. </a:t>
            </a:r>
            <a:r>
              <a:rPr lang="ru-RU" sz="2400" b="1" dirty="0" smtClean="0"/>
              <a:t>Не обязательный признак. Паренхима не болит, болит строма, капсула. Поэтому боль появляется лишь при увеличении печени и растяжении ее капсулы, или же при вовлечении в патологический процесс желчного пузыря и желчевыводящих путей.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FF0000"/>
                </a:solidFill>
              </a:rPr>
              <a:t>Желтуха (</a:t>
            </a:r>
            <a:r>
              <a:rPr lang="ru-RU" sz="2400" b="1" dirty="0" err="1" smtClean="0">
                <a:solidFill>
                  <a:srgbClr val="FF0000"/>
                </a:solidFill>
              </a:rPr>
              <a:t>иктеричность</a:t>
            </a:r>
            <a:r>
              <a:rPr lang="ru-RU" sz="2400" b="1" dirty="0" smtClean="0">
                <a:solidFill>
                  <a:srgbClr val="FF0000"/>
                </a:solidFill>
              </a:rPr>
              <a:t>).</a:t>
            </a:r>
            <a:r>
              <a:rPr lang="ru-RU" sz="2400" b="1" dirty="0" smtClean="0"/>
              <a:t> Не выведенный с желчью билирубин скапливается в коже и слизистых оболочках, окрашивая их в желтый цвет. Желтуха не всегда свидетельствует о заболеваниях печени. Среди других причин – </a:t>
            </a:r>
            <a:r>
              <a:rPr lang="ru-RU" sz="2400" b="1" dirty="0" err="1" smtClean="0"/>
              <a:t>желчекаменная</a:t>
            </a:r>
            <a:r>
              <a:rPr lang="ru-RU" sz="2400" b="1" dirty="0" smtClean="0"/>
              <a:t> болезнь, гемолиз, массивное разрушение эритроцитов при некоторых отравлениях, инфекционных заболеваниях. 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11226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4" y="836712"/>
            <a:ext cx="5338936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Georgia" pitchFamily="18" charset="0"/>
              </a:rPr>
              <a:t>Основные </a:t>
            </a:r>
            <a:br>
              <a:rPr lang="ru-RU" sz="3600" b="1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Georgia" pitchFamily="18" charset="0"/>
              </a:rPr>
              <a:t>симптомы и синдромы печеночных расстройств:</a:t>
            </a:r>
            <a:r>
              <a:rPr lang="ru-RU" b="1" dirty="0" smtClean="0">
                <a:solidFill>
                  <a:srgbClr val="002060"/>
                </a:solidFill>
                <a:latin typeface="Georgia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Georgia" pitchFamily="18" charset="0"/>
              </a:rPr>
            </a:br>
            <a:endParaRPr lang="ru-RU" dirty="0"/>
          </a:p>
        </p:txBody>
      </p:sp>
      <p:pic>
        <p:nvPicPr>
          <p:cNvPr id="4" name="Picture 2" descr="https://avatars.mds.yandex.net/get-images-cbir/8492911/DOqTYk9-ps-79mwDwNN3nA5207/ocr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14" b="8200"/>
          <a:stretch/>
        </p:blipFill>
        <p:spPr bwMode="auto">
          <a:xfrm>
            <a:off x="5364088" y="155073"/>
            <a:ext cx="3600400" cy="2160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0" y="2179796"/>
            <a:ext cx="8856984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FF0000"/>
                </a:solidFill>
              </a:rPr>
              <a:t>Диспепсические расстройства.</a:t>
            </a:r>
            <a:r>
              <a:rPr lang="ru-RU" sz="2800" b="1" dirty="0" smtClean="0"/>
              <a:t> Тошнота, рвота, боли в животе, вздутие живота, метеоризм, связанные с приемом пищи, особенно жирных, кислых, и острых блюд. 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FF0000"/>
                </a:solidFill>
              </a:rPr>
              <a:t>Изменения стула. </a:t>
            </a:r>
            <a:r>
              <a:rPr lang="ru-RU" sz="2800" b="1" dirty="0" smtClean="0"/>
              <a:t>При остром вирусном гепатите – белый или </a:t>
            </a:r>
            <a:r>
              <a:rPr lang="ru-RU" sz="2800" b="1" dirty="0" err="1" smtClean="0"/>
              <a:t>ахоличный</a:t>
            </a:r>
            <a:r>
              <a:rPr lang="ru-RU" sz="2800" b="1" dirty="0" smtClean="0"/>
              <a:t> кал. При хронических гепатитах, сопровождающихся диспепсией – чередование поносов и запоров.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FF0000"/>
                </a:solidFill>
              </a:rPr>
              <a:t>Изменения мочи: </a:t>
            </a:r>
            <a:r>
              <a:rPr lang="ru-RU" sz="2800" b="1" dirty="0" smtClean="0"/>
              <a:t>темное окрашивание мочи при остром вирусном гепатите.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41313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47864" y="696246"/>
            <a:ext cx="5303763" cy="1143000"/>
          </a:xfrm>
        </p:spPr>
        <p:txBody>
          <a:bodyPr>
            <a:noAutofit/>
          </a:bodyPr>
          <a:lstStyle/>
          <a:p>
            <a:r>
              <a:rPr lang="ru-RU" sz="3000" b="1" dirty="0">
                <a:solidFill>
                  <a:srgbClr val="002060"/>
                </a:solidFill>
                <a:latin typeface="Georgia" pitchFamily="18" charset="0"/>
              </a:rPr>
              <a:t>Основные </a:t>
            </a:r>
            <a:br>
              <a:rPr lang="ru-RU" sz="3000" b="1" dirty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sz="3000" b="1" dirty="0">
                <a:solidFill>
                  <a:srgbClr val="002060"/>
                </a:solidFill>
                <a:latin typeface="Georgia" pitchFamily="18" charset="0"/>
              </a:rPr>
              <a:t>симптомы и синдромы печеночных расстройств:</a:t>
            </a:r>
            <a:br>
              <a:rPr lang="ru-RU" sz="3000" b="1" dirty="0">
                <a:solidFill>
                  <a:srgbClr val="002060"/>
                </a:solidFill>
                <a:latin typeface="Georgia" pitchFamily="18" charset="0"/>
              </a:rPr>
            </a:br>
            <a:endParaRPr lang="ru-RU" sz="3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9392"/>
            <a:ext cx="3672407" cy="2734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4489" y="2276872"/>
            <a:ext cx="8928992" cy="441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2300" b="1" dirty="0">
                <a:solidFill>
                  <a:srgbClr val="FF0000"/>
                </a:solidFill>
              </a:rPr>
              <a:t>Портальная гипертензия. </a:t>
            </a:r>
            <a:r>
              <a:rPr lang="ru-RU" sz="2300" b="1" dirty="0" smtClean="0">
                <a:solidFill>
                  <a:prstClr val="black"/>
                </a:solidFill>
              </a:rPr>
              <a:t>Синдром</a:t>
            </a:r>
            <a:r>
              <a:rPr lang="ru-RU" sz="2300" b="1" dirty="0">
                <a:solidFill>
                  <a:prstClr val="black"/>
                </a:solidFill>
              </a:rPr>
              <a:t>, характерный для цирроза. Проявляется сосудистыми звездочками на коже и расширенной венозной сетью на передней брюшной стенке («голова медузы»). Живот увеличен в размерах, пупок выпирает из-за асцита, скопления свободной жидкости в брюшной полости.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2300" b="1" dirty="0">
                <a:solidFill>
                  <a:srgbClr val="FF0000"/>
                </a:solidFill>
              </a:rPr>
              <a:t>Печеночная недостаточность.</a:t>
            </a:r>
            <a:r>
              <a:rPr lang="ru-RU" sz="2300" b="1" dirty="0">
                <a:solidFill>
                  <a:prstClr val="black"/>
                </a:solidFill>
              </a:rPr>
              <a:t> Нарушения всех видов метаболизма, вторичные изменения внутренних органов. Сознание угнетено из-за поражения мозга токсинами. Специфический «печеночный» запах изо рта. Нарушение синтеза факторов свертывания крови провоцирует кровотечения их пищевода и других отделов ЖКТ, которые могут закончиться фатально.</a:t>
            </a:r>
          </a:p>
        </p:txBody>
      </p:sp>
    </p:spTree>
    <p:extLst>
      <p:ext uri="{BB962C8B-B14F-4D97-AF65-F5344CB8AC3E}">
        <p14:creationId xmlns:p14="http://schemas.microsoft.com/office/powerpoint/2010/main" val="7990133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1976" y="476672"/>
            <a:ext cx="6696744" cy="1143000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002060"/>
                </a:solidFill>
                <a:latin typeface="Georgia" pitchFamily="18" charset="0"/>
              </a:rPr>
              <a:t>Диагностика.</a:t>
            </a:r>
            <a:br>
              <a:rPr lang="ru-RU" sz="3200" b="1" dirty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sz="3200" b="1" dirty="0">
                <a:solidFill>
                  <a:srgbClr val="002060"/>
                </a:solidFill>
                <a:latin typeface="Georgia" pitchFamily="18" charset="0"/>
              </a:rPr>
              <a:t>Лабораторные исследования </a:t>
            </a:r>
            <a:r>
              <a:rPr lang="ru-RU" sz="3200" b="1" dirty="0" smtClean="0">
                <a:solidFill>
                  <a:srgbClr val="002060"/>
                </a:solidFill>
                <a:latin typeface="Georgia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Georgia" pitchFamily="18" charset="0"/>
              </a:rPr>
              <a:t>крови</a:t>
            </a:r>
            <a:r>
              <a:rPr lang="ru-RU" sz="3200" b="1" dirty="0">
                <a:solidFill>
                  <a:srgbClr val="002060"/>
                </a:solidFill>
                <a:latin typeface="Georgia" pitchFamily="18" charset="0"/>
              </a:rPr>
              <a:t>:</a:t>
            </a:r>
            <a:br>
              <a:rPr lang="ru-RU" sz="3200" b="1" dirty="0">
                <a:solidFill>
                  <a:srgbClr val="002060"/>
                </a:solidFill>
                <a:latin typeface="Georgia" pitchFamily="18" charset="0"/>
              </a:rPr>
            </a:br>
            <a:endParaRPr lang="ru-RU" sz="3200" dirty="0"/>
          </a:p>
        </p:txBody>
      </p:sp>
      <p:pic>
        <p:nvPicPr>
          <p:cNvPr id="1026" name="Picture 2" descr="https://avatars.mds.yandex.net/get-images-cbir/1643221/X0SahdgkWcrvLdAlMPxJQw9957/ocr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97" t="2546" r="8184" b="1818"/>
          <a:stretch/>
        </p:blipFill>
        <p:spPr bwMode="auto">
          <a:xfrm>
            <a:off x="179512" y="107682"/>
            <a:ext cx="2106488" cy="31107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9512" y="3140968"/>
            <a:ext cx="8964488" cy="355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500" b="1" dirty="0" smtClean="0">
                <a:solidFill>
                  <a:srgbClr val="FF0000"/>
                </a:solidFill>
              </a:rPr>
              <a:t>Мочевина</a:t>
            </a:r>
            <a:r>
              <a:rPr lang="ru-RU" sz="2500" b="1" dirty="0" smtClean="0"/>
              <a:t> </a:t>
            </a:r>
            <a:r>
              <a:rPr lang="ru-RU" sz="2500" b="1" dirty="0"/>
              <a:t>– повышена из-за нарушения выделительной функции печени.</a:t>
            </a:r>
          </a:p>
          <a:p>
            <a:r>
              <a:rPr lang="ru-RU" sz="2500" b="1" dirty="0">
                <a:solidFill>
                  <a:srgbClr val="FF0000"/>
                </a:solidFill>
              </a:rPr>
              <a:t>Белок. </a:t>
            </a:r>
            <a:r>
              <a:rPr lang="ru-RU" sz="2500" b="1" dirty="0"/>
              <a:t>При нарушении белоксинтезирующей функции Общий белок в плазме крови снижен. При этом повышается удельное содержание крупномолекулярных белков глобулинов по сравнению с низкомолекулярными альбуминами.</a:t>
            </a:r>
          </a:p>
          <a:p>
            <a:r>
              <a:rPr lang="ru-RU" sz="2500" b="1" dirty="0" err="1">
                <a:solidFill>
                  <a:srgbClr val="FF0000"/>
                </a:solidFill>
              </a:rPr>
              <a:t>Трансаминазы</a:t>
            </a:r>
            <a:r>
              <a:rPr lang="ru-RU" sz="2500" b="1" dirty="0">
                <a:solidFill>
                  <a:srgbClr val="FF0000"/>
                </a:solidFill>
              </a:rPr>
              <a:t>.</a:t>
            </a:r>
            <a:r>
              <a:rPr lang="ru-RU" sz="2500" b="1" dirty="0"/>
              <a:t> Повышение уровня внутриклеточных ферментов, (АСТ) и (АЛТ) – признак массивного разрушения </a:t>
            </a:r>
            <a:r>
              <a:rPr lang="ru-RU" sz="2500" b="1" dirty="0" err="1"/>
              <a:t>гепатоцитов</a:t>
            </a:r>
            <a:r>
              <a:rPr lang="ru-RU" sz="2500" b="1" dirty="0"/>
              <a:t> при остром гепатите.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1536932"/>
            <a:ext cx="6678488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b="1" dirty="0">
                <a:solidFill>
                  <a:srgbClr val="FF0000"/>
                </a:solidFill>
              </a:rPr>
              <a:t>Билирубин </a:t>
            </a:r>
            <a:r>
              <a:rPr lang="ru-RU" sz="2600" b="1" dirty="0"/>
              <a:t>– повышен при желтухе. Для печеночных заболеваний характерно повышение непрямого или свободного билирубина.</a:t>
            </a:r>
            <a:endParaRPr lang="ru-RU" sz="2600" b="1" dirty="0"/>
          </a:p>
        </p:txBody>
      </p:sp>
    </p:spTree>
    <p:extLst>
      <p:ext uri="{BB962C8B-B14F-4D97-AF65-F5344CB8AC3E}">
        <p14:creationId xmlns:p14="http://schemas.microsoft.com/office/powerpoint/2010/main" val="5300447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692696"/>
            <a:ext cx="6275040" cy="1143000"/>
          </a:xfrm>
        </p:spPr>
        <p:txBody>
          <a:bodyPr>
            <a:noAutofit/>
          </a:bodyPr>
          <a:lstStyle/>
          <a:p>
            <a:r>
              <a:rPr lang="ru-RU" sz="4000" b="1" dirty="0">
                <a:solidFill>
                  <a:srgbClr val="002060"/>
                </a:solidFill>
                <a:latin typeface="Georgia" pitchFamily="18" charset="0"/>
              </a:rPr>
              <a:t>Лабораторные исследования крови:</a:t>
            </a:r>
            <a:br>
              <a:rPr lang="ru-RU" sz="4000" b="1" dirty="0">
                <a:solidFill>
                  <a:srgbClr val="002060"/>
                </a:solidFill>
                <a:latin typeface="Georgia" pitchFamily="18" charset="0"/>
              </a:rPr>
            </a:br>
            <a:endParaRPr lang="ru-RU" sz="4000" dirty="0"/>
          </a:p>
        </p:txBody>
      </p:sp>
      <p:pic>
        <p:nvPicPr>
          <p:cNvPr id="4" name="Picture 2" descr="https://avatars.mds.yandex.net/get-images-cbir/1643221/X0SahdgkWcrvLdAlMPxJQw9957/ocr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97" t="2546" r="8184" b="1818"/>
          <a:stretch/>
        </p:blipFill>
        <p:spPr bwMode="auto">
          <a:xfrm flipH="1">
            <a:off x="7069197" y="116632"/>
            <a:ext cx="1999233" cy="29523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0" y="2204864"/>
            <a:ext cx="91440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err="1">
                <a:solidFill>
                  <a:srgbClr val="C00000"/>
                </a:solidFill>
              </a:rPr>
              <a:t>Коагулограмма</a:t>
            </a:r>
            <a:r>
              <a:rPr lang="ru-RU" sz="2800" b="1" dirty="0">
                <a:solidFill>
                  <a:srgbClr val="C00000"/>
                </a:solidFill>
              </a:rPr>
              <a:t>.</a:t>
            </a:r>
            <a:r>
              <a:rPr lang="ru-RU" sz="2800" b="1" dirty="0"/>
              <a:t> Снижение ПТИ (</a:t>
            </a:r>
            <a:r>
              <a:rPr lang="ru-RU" sz="2800" b="1" dirty="0" err="1" smtClean="0"/>
              <a:t>протромбинового</a:t>
            </a:r>
            <a:r>
              <a:rPr lang="ru-RU" sz="2800" b="1" dirty="0" smtClean="0"/>
              <a:t> </a:t>
            </a:r>
            <a:r>
              <a:rPr lang="ru-RU" sz="2800" b="1" dirty="0"/>
              <a:t>индекса) и других факторов </a:t>
            </a:r>
            <a:r>
              <a:rPr lang="ru-RU" sz="2800" b="1" dirty="0" smtClean="0"/>
              <a:t>свертывания </a:t>
            </a:r>
            <a:r>
              <a:rPr lang="ru-RU" sz="2800" b="1" dirty="0"/>
              <a:t>свидетельствует о тяжелом поражении печени и опасности кровотечений.</a:t>
            </a:r>
          </a:p>
          <a:p>
            <a:r>
              <a:rPr lang="ru-RU" sz="2800" b="1" dirty="0"/>
              <a:t>Для идентификации вируса при вирусном гепатите проводят иммунодиагностику </a:t>
            </a:r>
            <a:r>
              <a:rPr lang="ru-RU" sz="2800" b="1" dirty="0">
                <a:solidFill>
                  <a:srgbClr val="C00000"/>
                </a:solidFill>
              </a:rPr>
              <a:t>(</a:t>
            </a:r>
            <a:r>
              <a:rPr lang="ru-RU" sz="2800" b="1" dirty="0" smtClean="0">
                <a:solidFill>
                  <a:srgbClr val="C00000"/>
                </a:solidFill>
              </a:rPr>
              <a:t>ИФА, иммуноферментный анализ</a:t>
            </a:r>
            <a:r>
              <a:rPr lang="ru-RU" sz="2800" b="1" dirty="0">
                <a:solidFill>
                  <a:srgbClr val="C00000"/>
                </a:solidFill>
              </a:rPr>
              <a:t>).</a:t>
            </a:r>
            <a:r>
              <a:rPr lang="ru-RU" sz="2800" b="1" dirty="0"/>
              <a:t> </a:t>
            </a:r>
          </a:p>
          <a:p>
            <a:r>
              <a:rPr lang="ru-RU" sz="2800" b="1" dirty="0"/>
              <a:t>Современный, более </a:t>
            </a:r>
            <a:r>
              <a:rPr lang="ru-RU" sz="2800" b="1" dirty="0">
                <a:solidFill>
                  <a:srgbClr val="C00000"/>
                </a:solidFill>
              </a:rPr>
              <a:t>информативный метод ПЦР </a:t>
            </a:r>
            <a:r>
              <a:rPr lang="ru-RU" sz="2800" b="1" dirty="0"/>
              <a:t>(полимеразная цепная реакция) позволяет обнаружит вирус по его ДНК или РНК.</a:t>
            </a:r>
            <a:br>
              <a:rPr lang="ru-RU" sz="2800" b="1" dirty="0"/>
            </a:b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0009410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0952" y="0"/>
            <a:ext cx="8229600" cy="764704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002060"/>
                </a:solidFill>
                <a:latin typeface="Georgia" pitchFamily="18" charset="0"/>
              </a:rPr>
              <a:t>Аппаратные методы диагностики –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3068960"/>
            <a:ext cx="903649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   </a:t>
            </a:r>
            <a:r>
              <a:rPr lang="ru-RU" sz="2800" b="1" dirty="0" smtClean="0">
                <a:solidFill>
                  <a:srgbClr val="FF0000"/>
                </a:solidFill>
              </a:rPr>
              <a:t>УЗИ </a:t>
            </a:r>
            <a:r>
              <a:rPr lang="ru-RU" sz="2800" b="1" dirty="0">
                <a:solidFill>
                  <a:srgbClr val="FF0000"/>
                </a:solidFill>
              </a:rPr>
              <a:t>и радиоизотопная </a:t>
            </a:r>
            <a:r>
              <a:rPr lang="ru-RU" sz="2800" b="1" dirty="0" err="1">
                <a:solidFill>
                  <a:srgbClr val="FF0000"/>
                </a:solidFill>
              </a:rPr>
              <a:t>сцинтиграфия</a:t>
            </a:r>
            <a:r>
              <a:rPr lang="ru-RU" sz="2800" b="1" dirty="0">
                <a:solidFill>
                  <a:srgbClr val="FF0000"/>
                </a:solidFill>
              </a:rPr>
              <a:t>. </a:t>
            </a:r>
            <a:r>
              <a:rPr lang="ru-RU" sz="2800" b="1" dirty="0"/>
              <a:t>Для проведения </a:t>
            </a:r>
            <a:r>
              <a:rPr lang="ru-RU" sz="2800" b="1" dirty="0" err="1"/>
              <a:t>сцинтиграфии</a:t>
            </a:r>
            <a:r>
              <a:rPr lang="ru-RU" sz="2800" b="1" dirty="0"/>
              <a:t> радиоизотоп </a:t>
            </a:r>
            <a:r>
              <a:rPr lang="ru-RU" sz="2800" b="1" dirty="0">
                <a:solidFill>
                  <a:srgbClr val="0070C0"/>
                </a:solidFill>
              </a:rPr>
              <a:t>технеция вводят внутривенно</a:t>
            </a:r>
            <a:r>
              <a:rPr lang="ru-RU" sz="2800" b="1" dirty="0"/>
              <a:t>. Испускаемое технецием излучение регистрируют с помощью специального устройства, гамма-камеры. По тому, как печень накапливает и выводит изотоп, делают заключение о ее функции. Радиоизотопное сканирование не опасно для здоровья пациента.</a:t>
            </a:r>
            <a:endParaRPr lang="ru-RU" sz="2800" b="1" dirty="0"/>
          </a:p>
        </p:txBody>
      </p:sp>
      <p:pic>
        <p:nvPicPr>
          <p:cNvPr id="2050" name="Picture 2" descr="https://avatars.mds.yandex.net/get-images-cbir/1652516/fpRZZ_6F1lbQW_vMZCH_Xw1238/ocr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9" t="11846" r="2139" b="8804"/>
          <a:stretch/>
        </p:blipFill>
        <p:spPr bwMode="auto">
          <a:xfrm>
            <a:off x="539552" y="837442"/>
            <a:ext cx="8218904" cy="223151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394080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662</Words>
  <Application>Microsoft Office PowerPoint</Application>
  <PresentationFormat>Экран (4:3)</PresentationFormat>
  <Paragraphs>60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Симптомы заболеваний печени и желчевыводящих путей.  Уход за больными и профилактика заболеваний печени и желчевыводящих путей.</vt:lpstr>
      <vt:lpstr>Заболевания печени.</vt:lpstr>
      <vt:lpstr>Заболевания печени.</vt:lpstr>
      <vt:lpstr>Основные  симптомы и синдромы печеночных расстройств: </vt:lpstr>
      <vt:lpstr>Основные  симптомы и синдромы печеночных расстройств: </vt:lpstr>
      <vt:lpstr>Основные  симптомы и синдромы печеночных расстройств: </vt:lpstr>
      <vt:lpstr>Диагностика. Лабораторные исследования  крови: </vt:lpstr>
      <vt:lpstr>Лабораторные исследования крови: </vt:lpstr>
      <vt:lpstr>Аппаратные методы диагностики –</vt:lpstr>
      <vt:lpstr>Уход и профилактика заболеваний печени и желчевыводящих путей. </vt:lpstr>
      <vt:lpstr>Как защитить печень? </vt:lpstr>
      <vt:lpstr>Благодарю за внимание!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Симптомы заболеваний печени и желчевыводящих путей. Уход за больными с заболеваниями печени и желчевыводящих путей.</dc:title>
  <dc:creator>Пользователь Windows</dc:creator>
  <cp:lastModifiedBy>Пользователь Windows</cp:lastModifiedBy>
  <cp:revision>8</cp:revision>
  <dcterms:created xsi:type="dcterms:W3CDTF">2024-01-30T04:17:14Z</dcterms:created>
  <dcterms:modified xsi:type="dcterms:W3CDTF">2024-01-30T05:34:58Z</dcterms:modified>
</cp:coreProperties>
</file>