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5143500" cx="9144000"/>
  <p:notesSz cx="6858000" cy="9144000"/>
  <p:embeddedFontLst>
    <p:embeddedFont>
      <p:font typeface="Nunito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Nunito-regular.fnt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Nunit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Nunito-boldItalic.fntdata"/><Relationship Id="rId30" Type="http://schemas.openxmlformats.org/officeDocument/2006/relationships/font" Target="fonts/Nunito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b47e71bc97_0_1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2b47e71bc97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b47e71bc97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2b47e71bc97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2b47e71bc97_0_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2b47e71bc97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b47e71bc97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2b47e71bc97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2b47e71bc97_0_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2b47e71bc97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b47e71bc97_0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2b47e71bc97_0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b47e71bc97_0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2b47e71bc97_0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b47e71bc97_0_2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2b47e71bc97_0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2b47e71bc97_0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2b47e71bc97_0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b47e71bc97_0_2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2b47e71bc97_0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b47e71bc97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b47e71bc97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b47e71bc97_0_2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2b47e71bc97_0_2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2b47e71bc97_0_2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2b47e71bc97_0_2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2b47e71bc97_0_2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2b47e71bc97_0_2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b47e71bc97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b47e71bc97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b47e71bc97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2b47e71bc97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b47e71bc97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2b47e71bc97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b47e71bc97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b47e71bc97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b47e71bc97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2b47e71bc97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b47e71bc97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2b47e71bc97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b47e71bc97_0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2b47e71bc97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2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5" name="Google Shape;35;p2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9" name="Google Shape;119;p11"/>
          <p:cNvSpPr txBox="1"/>
          <p:nvPr>
            <p:ph hasCustomPrompt="1" type="title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/>
          <p:nvPr>
            <p:ph idx="1" type="body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1" name="Google Shape;121;p1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" name="Google Shape;47;p3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" name="Google Shape;48;p3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2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4" name="Google Shape;54;p4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4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dk2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5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1" name="Google Shape;61;p5"/>
          <p:cNvSpPr txBox="1"/>
          <p:nvPr>
            <p:ph idx="1" type="body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p5"/>
          <p:cNvSpPr txBox="1"/>
          <p:nvPr>
            <p:ph idx="2" type="body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p5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solidFill>
          <a:schemeClr val="dk2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6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9" name="Google Shape;69;p6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accent3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7"/>
          <p:cNvSpPr txBox="1"/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p7"/>
          <p:cNvSpPr txBox="1"/>
          <p:nvPr>
            <p:ph idx="1" type="body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" name="Google Shape;93;p8"/>
          <p:cNvSpPr txBox="1"/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4" name="Google Shape;94;p8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9"/>
          <p:cNvSpPr txBox="1"/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0" name="Google Shape;100;p9"/>
          <p:cNvSpPr txBox="1"/>
          <p:nvPr>
            <p:ph idx="1" type="subTitle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p9"/>
          <p:cNvSpPr txBox="1"/>
          <p:nvPr>
            <p:ph idx="2" type="body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2" name="Google Shape;102;p9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0"/>
          <p:cNvSpPr txBox="1"/>
          <p:nvPr>
            <p:ph idx="1" type="body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8" name="Google Shape;108;p10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hift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youtube.com/watch?v=iJhlX6Lkq_Y" TargetMode="External"/><Relationship Id="rId4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ww.youtube.com/watch?v=JDTp_YQizqE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www.youtube.com/watch?v=rUPUUQblDcQ" TargetMode="External"/><Relationship Id="rId4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www.youtube.com/watch?v=0QdgqJB7A2g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www.youtube.com/watch?v=F2XBUrENnB4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1UMx8nGSHxcRoRneJugSBIQOvzWbADOMe/view" TargetMode="External"/><Relationship Id="rId4" Type="http://schemas.openxmlformats.org/officeDocument/2006/relationships/image" Target="../media/image1.png"/><Relationship Id="rId5" Type="http://schemas.openxmlformats.org/officeDocument/2006/relationships/image" Target="../media/image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www.youtube.com/watch?v=Q3UANZiwefQ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Relationship Id="rId4" Type="http://schemas.openxmlformats.org/officeDocument/2006/relationships/image" Target="../media/image6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youtube.com/watch?v=oUfRbI1l46w" TargetMode="External"/><Relationship Id="rId4" Type="http://schemas.openxmlformats.org/officeDocument/2006/relationships/hyperlink" Target="https://www.youtube.com/watch?v=oUfRbI1l46w" TargetMode="External"/><Relationship Id="rId5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youtube.com/watch?v=vsBHrWHuGgE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Музыка стран дальнего зарубежья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29" name="Google Shape;129;p13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2"/>
          <p:cNvSpPr txBox="1"/>
          <p:nvPr>
            <p:ph type="title"/>
          </p:nvPr>
        </p:nvSpPr>
        <p:spPr>
          <a:xfrm>
            <a:off x="237550" y="307700"/>
            <a:ext cx="85500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hlink"/>
                </a:solidFill>
                <a:hlinkClick r:id="rId3"/>
              </a:rPr>
              <a:t>Шамисен </a:t>
            </a:r>
            <a:r>
              <a:rPr lang="ru">
                <a:solidFill>
                  <a:srgbClr val="012222"/>
                </a:solidFill>
              </a:rPr>
              <a:t>– трехструнный щипковый музыкальный инструмент, на котором аккомпанировали во время театральных представлений. Ближайщий аналог – лютня. </a:t>
            </a:r>
            <a:endParaRPr>
              <a:solidFill>
                <a:srgbClr val="012222"/>
              </a:solidFill>
            </a:endParaRPr>
          </a:p>
        </p:txBody>
      </p:sp>
      <p:sp>
        <p:nvSpPr>
          <p:cNvPr id="193" name="Google Shape;193;p22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94" name="Google Shape;19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21412" y="2133875"/>
            <a:ext cx="4182277" cy="2779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3"/>
          <p:cNvSpPr txBox="1"/>
          <p:nvPr>
            <p:ph type="title"/>
          </p:nvPr>
        </p:nvSpPr>
        <p:spPr>
          <a:xfrm>
            <a:off x="819150" y="341325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hlink"/>
                </a:solidFill>
                <a:hlinkClick r:id="rId3"/>
              </a:rPr>
              <a:t>Кото</a:t>
            </a:r>
            <a:r>
              <a:rPr lang="ru">
                <a:solidFill>
                  <a:srgbClr val="000000"/>
                </a:solidFill>
              </a:rPr>
              <a:t> 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00" name="Google Shape;200;p23"/>
          <p:cNvSpPr txBox="1"/>
          <p:nvPr>
            <p:ph idx="1" type="body"/>
          </p:nvPr>
        </p:nvSpPr>
        <p:spPr>
          <a:xfrm>
            <a:off x="394450" y="1057825"/>
            <a:ext cx="4874400" cy="372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200"/>
              <a:t>Я</a:t>
            </a:r>
            <a:r>
              <a:rPr lang="ru" sz="2200"/>
              <a:t>понский струнный щипковый музыкальный инструмент, символ музыкальной культуры Японии. Звук извлекается при помощи ногтей - медиаторов – цумэ,  изготавливаемых из слоновой кости, и одеваемые на 1,2,3 палец правой руки. Игра на кото является одним из традиционных национальных видов искусства, как в древние времена, так и в наши дни.</a:t>
            </a:r>
            <a:endParaRPr sz="2200"/>
          </a:p>
        </p:txBody>
      </p:sp>
      <p:pic>
        <p:nvPicPr>
          <p:cNvPr id="201" name="Google Shape;20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21250" y="1975000"/>
            <a:ext cx="3570350" cy="20083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4"/>
          <p:cNvSpPr txBox="1"/>
          <p:nvPr>
            <p:ph type="title"/>
          </p:nvPr>
        </p:nvSpPr>
        <p:spPr>
          <a:xfrm>
            <a:off x="819150" y="341325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hlink"/>
                </a:solidFill>
                <a:hlinkClick r:id="rId3"/>
              </a:rPr>
              <a:t>Барабан Тайко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07" name="Google Shape;207;p24"/>
          <p:cNvSpPr txBox="1"/>
          <p:nvPr>
            <p:ph idx="1" type="body"/>
          </p:nvPr>
        </p:nvSpPr>
        <p:spPr>
          <a:xfrm>
            <a:off x="394450" y="1057825"/>
            <a:ext cx="4874400" cy="372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200"/>
              <a:t>Один из древнейших инструментов в мире. Сначала использовался во время охоты и отпугивания животных. В эпоху войны использовали на полях сражений для введения противника в заблуждение и отражение атак. Простой народ играл во время праздников. Сегодня он является неотъемлемой частью японской культуры.</a:t>
            </a:r>
            <a:endParaRPr sz="2200"/>
          </a:p>
        </p:txBody>
      </p:sp>
      <p:pic>
        <p:nvPicPr>
          <p:cNvPr id="208" name="Google Shape;208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31600" y="1459550"/>
            <a:ext cx="3570349" cy="2381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5"/>
          <p:cNvSpPr txBox="1"/>
          <p:nvPr>
            <p:ph type="title"/>
          </p:nvPr>
        </p:nvSpPr>
        <p:spPr>
          <a:xfrm>
            <a:off x="461675" y="296500"/>
            <a:ext cx="79191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12222"/>
                </a:solidFill>
              </a:rPr>
              <a:t>Что необычного и интересного вы услышали в этой музыке?</a:t>
            </a:r>
            <a:endParaRPr>
              <a:solidFill>
                <a:srgbClr val="012222"/>
              </a:solidFill>
            </a:endParaRPr>
          </a:p>
        </p:txBody>
      </p:sp>
      <p:sp>
        <p:nvSpPr>
          <p:cNvPr id="214" name="Google Shape;214;p25"/>
          <p:cNvSpPr txBox="1"/>
          <p:nvPr>
            <p:ph idx="1" type="body"/>
          </p:nvPr>
        </p:nvSpPr>
        <p:spPr>
          <a:xfrm>
            <a:off x="652175" y="1416425"/>
            <a:ext cx="7672800" cy="302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300"/>
              <a:t>Необычное для нашего уха звучание.</a:t>
            </a:r>
            <a:endParaRPr sz="26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/>
          <p:nvPr>
            <p:ph type="title"/>
          </p:nvPr>
        </p:nvSpPr>
        <p:spPr>
          <a:xfrm>
            <a:off x="336150" y="341350"/>
            <a:ext cx="8471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600">
                <a:solidFill>
                  <a:srgbClr val="012222"/>
                </a:solidFill>
              </a:rPr>
              <a:t>В Японии очень много садов. Сады очень разные и необычные. Вслушайтесь в эти названия: «Сад воды». «Сад камней». Ну. А в «Саду деревьев» главным является - священное дерево сакура (вишня), очень красивое во время цветения в марте.</a:t>
            </a:r>
            <a:endParaRPr sz="2600">
              <a:solidFill>
                <a:srgbClr val="012222"/>
              </a:solidFill>
            </a:endParaRPr>
          </a:p>
        </p:txBody>
      </p:sp>
      <p:pic>
        <p:nvPicPr>
          <p:cNvPr id="220" name="Google Shape;22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82150" y="2571750"/>
            <a:ext cx="3379701" cy="2253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7"/>
          <p:cNvSpPr txBox="1"/>
          <p:nvPr>
            <p:ph type="title"/>
          </p:nvPr>
        </p:nvSpPr>
        <p:spPr>
          <a:xfrm>
            <a:off x="572625" y="419775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12222"/>
                </a:solidFill>
              </a:rPr>
              <a:t>А мы в России любуемся цветением яблони.</a:t>
            </a:r>
            <a:endParaRPr>
              <a:solidFill>
                <a:srgbClr val="012222"/>
              </a:solidFill>
            </a:endParaRPr>
          </a:p>
        </p:txBody>
      </p:sp>
      <p:pic>
        <p:nvPicPr>
          <p:cNvPr id="226" name="Google Shape;22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5038" y="1112175"/>
            <a:ext cx="5620875" cy="374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8"/>
          <p:cNvSpPr txBox="1"/>
          <p:nvPr>
            <p:ph type="title"/>
          </p:nvPr>
        </p:nvSpPr>
        <p:spPr>
          <a:xfrm>
            <a:off x="394450" y="441500"/>
            <a:ext cx="8269800" cy="135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Во время цветения сакуры сады и парки стоят невероятно нарядные и торжественные. Деревья окутаны нежнейшей пеной лепестков, в воздухе витает тонкий аромат.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2" name="Google Shape;23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4538" y="2322425"/>
            <a:ext cx="4029624" cy="2518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9"/>
          <p:cNvSpPr txBox="1"/>
          <p:nvPr>
            <p:ph type="title"/>
          </p:nvPr>
        </p:nvSpPr>
        <p:spPr>
          <a:xfrm>
            <a:off x="372025" y="397350"/>
            <a:ext cx="80985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С наступлением темноты цветущие сакуры подсвечиваются со всех сторон прожекторами - зрелище просто волшебное!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38" name="Google Shape;238;p29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39" name="Google Shape;23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78425" y="1945900"/>
            <a:ext cx="4787151" cy="2691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0"/>
          <p:cNvSpPr txBox="1"/>
          <p:nvPr>
            <p:ph type="title"/>
          </p:nvPr>
        </p:nvSpPr>
        <p:spPr>
          <a:xfrm>
            <a:off x="394450" y="498225"/>
            <a:ext cx="8214000" cy="99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12222"/>
                </a:solidFill>
              </a:rPr>
              <a:t>Все народы с давних времен в своих песнях воспевают природу. О чем поют японцы в своих песнях?</a:t>
            </a:r>
            <a:endParaRPr>
              <a:solidFill>
                <a:srgbClr val="012222"/>
              </a:solidFill>
            </a:endParaRPr>
          </a:p>
        </p:txBody>
      </p:sp>
      <p:sp>
        <p:nvSpPr>
          <p:cNvPr id="245" name="Google Shape;245;p30"/>
          <p:cNvSpPr txBox="1"/>
          <p:nvPr>
            <p:ph idx="1" type="body"/>
          </p:nvPr>
        </p:nvSpPr>
        <p:spPr>
          <a:xfrm>
            <a:off x="517700" y="1990725"/>
            <a:ext cx="78072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Самая известная японская народная песня называется </a:t>
            </a:r>
            <a:r>
              <a:rPr lang="ru" sz="21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«Вишня»</a:t>
            </a:r>
            <a:r>
              <a:rPr lang="ru" sz="2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России тоже любят и поют эту песню</a:t>
            </a:r>
            <a:r>
              <a:rPr lang="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1"/>
          <p:cNvSpPr txBox="1"/>
          <p:nvPr>
            <p:ph type="title"/>
          </p:nvPr>
        </p:nvSpPr>
        <p:spPr>
          <a:xfrm>
            <a:off x="293600" y="464600"/>
            <a:ext cx="8292300" cy="305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300">
                <a:solidFill>
                  <a:srgbClr val="012222"/>
                </a:solidFill>
              </a:rPr>
              <a:t>Композитор XX века, Д.Б. Кабалевский посетил Японию. Он был настолько восхищен красотой цветущей вишни, красотой японской песни, японского искусства, что приехав на родину, в Россию решил написать произведение вариации на тему японской народной песни.  </a:t>
            </a:r>
            <a:endParaRPr sz="2300">
              <a:solidFill>
                <a:srgbClr val="0122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300">
              <a:solidFill>
                <a:srgbClr val="0122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400"/>
              </a:spcAft>
              <a:buNone/>
            </a:pPr>
            <a:r>
              <a:rPr b="1" lang="ru" sz="12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Вариации на тему японской народной песни" Д.Б. Кабалевского</a:t>
            </a:r>
            <a:endParaRPr sz="2300">
              <a:solidFill>
                <a:srgbClr val="012222"/>
              </a:solidFill>
            </a:endParaRPr>
          </a:p>
        </p:txBody>
      </p:sp>
      <p:pic>
        <p:nvPicPr>
          <p:cNvPr id="251" name="Google Shape;251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16376" y="2353200"/>
            <a:ext cx="1665126" cy="2335325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5995150" y="4560800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rgbClr val="333333"/>
                </a:solidFill>
                <a:highlight>
                  <a:srgbClr val="FFFFFF"/>
                </a:highlight>
              </a:rPr>
              <a:t>Дмитрий Борисович Кабалевский (1904–1987)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4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6" name="Google Shape;136;p14" title="b3e518a671638be.mp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1950" y="286875"/>
            <a:ext cx="558725" cy="55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20675" y="200588"/>
            <a:ext cx="6982551" cy="4742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2"/>
          <p:cNvSpPr txBox="1"/>
          <p:nvPr>
            <p:ph type="title"/>
          </p:nvPr>
        </p:nvSpPr>
        <p:spPr>
          <a:xfrm>
            <a:off x="505375" y="374950"/>
            <a:ext cx="8159100" cy="13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Символом мира, надежды, свободы в Японии является журавлик. А в нашей стране какой символ мира?</a:t>
            </a:r>
            <a:endParaRPr/>
          </a:p>
        </p:txBody>
      </p:sp>
      <p:sp>
        <p:nvSpPr>
          <p:cNvPr id="258" name="Google Shape;258;p32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59" name="Google Shape;25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9151" y="2259650"/>
            <a:ext cx="3362874" cy="2242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22450" y="1929288"/>
            <a:ext cx="3427826" cy="257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3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12222"/>
                </a:solidFill>
              </a:rPr>
              <a:t>Русский композитор интересовался музыкой японского народа и пытался донести до нас о страшной трагедии. Русские люди понимают японскую музыку, японцы поют и любят русскую музыку.</a:t>
            </a:r>
            <a:endParaRPr>
              <a:solidFill>
                <a:srgbClr val="012222"/>
              </a:solidFill>
            </a:endParaRPr>
          </a:p>
        </p:txBody>
      </p:sp>
      <p:sp>
        <p:nvSpPr>
          <p:cNvPr id="266" name="Google Shape;266;p33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4"/>
          <p:cNvSpPr txBox="1"/>
          <p:nvPr>
            <p:ph type="title"/>
          </p:nvPr>
        </p:nvSpPr>
        <p:spPr>
          <a:xfrm>
            <a:off x="381000" y="475800"/>
            <a:ext cx="8382000" cy="221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12222"/>
                </a:solidFill>
              </a:rPr>
              <a:t>В Японии (в Токио) даже есть клуб любителей песни, где собирается молодежь и поет песни разных народов мира, в том числе наши русские, советские песни. И называется этот клуб «Катюша». Как вы думаете, почему? </a:t>
            </a:r>
            <a:endParaRPr sz="2400">
              <a:solidFill>
                <a:srgbClr val="012222"/>
              </a:solidFill>
            </a:endParaRPr>
          </a:p>
        </p:txBody>
      </p:sp>
      <p:sp>
        <p:nvSpPr>
          <p:cNvPr id="272" name="Google Shape;272;p34"/>
          <p:cNvSpPr txBox="1"/>
          <p:nvPr/>
        </p:nvSpPr>
        <p:spPr>
          <a:xfrm>
            <a:off x="522200" y="2628900"/>
            <a:ext cx="7918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12222"/>
                </a:solidFill>
                <a:latin typeface="Nunito"/>
                <a:ea typeface="Nunito"/>
                <a:cs typeface="Nunito"/>
                <a:sym typeface="Nunito"/>
              </a:rPr>
              <a:t>Потому что песня </a:t>
            </a:r>
            <a:r>
              <a:rPr lang="ru" sz="2400" u="sng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3"/>
              </a:rPr>
              <a:t>«Катюша»</a:t>
            </a:r>
            <a:r>
              <a:rPr lang="ru" sz="2400">
                <a:solidFill>
                  <a:srgbClr val="012222"/>
                </a:solidFill>
                <a:latin typeface="Nunito"/>
                <a:ea typeface="Nunito"/>
                <a:cs typeface="Nunito"/>
                <a:sym typeface="Nunito"/>
              </a:rPr>
              <a:t> одна из любимейших песен в Японии.</a:t>
            </a:r>
            <a:endParaRPr sz="2400">
              <a:solidFill>
                <a:srgbClr val="01222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5"/>
          <p:cNvSpPr txBox="1"/>
          <p:nvPr>
            <p:ph type="title"/>
          </p:nvPr>
        </p:nvSpPr>
        <p:spPr>
          <a:xfrm>
            <a:off x="729500" y="408575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Что вы знаете о Японии?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Кто знает, как </a:t>
            </a:r>
            <a:r>
              <a:rPr lang="ru">
                <a:solidFill>
                  <a:srgbClr val="000000"/>
                </a:solidFill>
              </a:rPr>
              <a:t>еще</a:t>
            </a:r>
            <a:r>
              <a:rPr lang="ru">
                <a:solidFill>
                  <a:srgbClr val="000000"/>
                </a:solidFill>
              </a:rPr>
              <a:t> называют эту страну?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43" name="Google Shape;143;p15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4" name="Google Shape;14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5038" y="1511348"/>
            <a:ext cx="5073924" cy="2980926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5"/>
          <p:cNvSpPr txBox="1"/>
          <p:nvPr/>
        </p:nvSpPr>
        <p:spPr>
          <a:xfrm>
            <a:off x="909925" y="4475625"/>
            <a:ext cx="6600300" cy="4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Страна восходящего солнца</a:t>
            </a:r>
            <a:endParaRPr sz="2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6"/>
          <p:cNvSpPr txBox="1"/>
          <p:nvPr>
            <p:ph type="title"/>
          </p:nvPr>
        </p:nvSpPr>
        <p:spPr>
          <a:xfrm>
            <a:off x="348500" y="352550"/>
            <a:ext cx="8405400" cy="16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Государственный флаг Японии несёт в себе это название. Он представляет собой полотнище  с ярко – красным солнцем посередине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51" name="Google Shape;151;p16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2" name="Google Shape;15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4032" y="1990725"/>
            <a:ext cx="4115926" cy="278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7"/>
          <p:cNvSpPr txBox="1"/>
          <p:nvPr>
            <p:ph type="title"/>
          </p:nvPr>
        </p:nvSpPr>
        <p:spPr>
          <a:xfrm>
            <a:off x="170325" y="273425"/>
            <a:ext cx="8673300" cy="15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400">
                <a:solidFill>
                  <a:srgbClr val="000000"/>
                </a:solidFill>
              </a:rPr>
              <a:t>Современная Япония известна своими технологиями. Однако традиции и обычаи очень чтят в этой маленькой стране. Японцы очень гостеприимный народ и всегда своим гостям предлагают поучаствовать в чайной церемонии, а в дар преподносят сувенир – национальную куклу хаката.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158" name="Google Shape;15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5475" y="2692100"/>
            <a:ext cx="3748398" cy="2108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5924" y="2571750"/>
            <a:ext cx="1582799" cy="222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60775" y="2689787"/>
            <a:ext cx="1945875" cy="198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8"/>
          <p:cNvSpPr txBox="1"/>
          <p:nvPr>
            <p:ph type="title"/>
          </p:nvPr>
        </p:nvSpPr>
        <p:spPr>
          <a:xfrm>
            <a:off x="511500" y="397375"/>
            <a:ext cx="81210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А в России какая кукла является национальной игрушкой - сувениром?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66" name="Google Shape;16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0313" y="1351975"/>
            <a:ext cx="4883365" cy="3486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9"/>
          <p:cNvSpPr txBox="1"/>
          <p:nvPr>
            <p:ph type="title"/>
          </p:nvPr>
        </p:nvSpPr>
        <p:spPr>
          <a:xfrm>
            <a:off x="383250" y="329450"/>
            <a:ext cx="8415600" cy="43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300">
                <a:solidFill>
                  <a:srgbClr val="000000"/>
                </a:solidFill>
              </a:rPr>
              <a:t>Основные черты японского искусства – скромность, лаконичность, утончённость и ещё… недосказанность. То же мы можем ощутить и в японской поэзии. Пример - нерифмованные стихи – хокку. Своеобразные стихи, которые требуют созерцания, домысливания.</a:t>
            </a:r>
            <a:endParaRPr sz="2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i="1" lang="ru" sz="2300">
                <a:solidFill>
                  <a:srgbClr val="000000"/>
                </a:solidFill>
              </a:rPr>
              <a:t>«Взошла луна, </a:t>
            </a:r>
            <a:endParaRPr i="1" sz="2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i="1" lang="ru" sz="2300">
                <a:solidFill>
                  <a:srgbClr val="000000"/>
                </a:solidFill>
              </a:rPr>
              <a:t>И самый мелкий кустик </a:t>
            </a:r>
            <a:endParaRPr i="1" sz="2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i="1" lang="ru" sz="2300">
                <a:solidFill>
                  <a:srgbClr val="000000"/>
                </a:solidFill>
              </a:rPr>
              <a:t>На праздник приглашён»</a:t>
            </a:r>
            <a:endParaRPr i="1" sz="2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300">
                <a:solidFill>
                  <a:srgbClr val="000000"/>
                </a:solidFill>
              </a:rPr>
              <a:t>Японская поэзия этим и прекрасна, что её надо домысливать.</a:t>
            </a:r>
            <a:endParaRPr sz="23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i="1" sz="2300"/>
          </a:p>
        </p:txBody>
      </p:sp>
      <p:sp>
        <p:nvSpPr>
          <p:cNvPr id="172" name="Google Shape;172;p19"/>
          <p:cNvSpPr txBox="1"/>
          <p:nvPr/>
        </p:nvSpPr>
        <p:spPr>
          <a:xfrm>
            <a:off x="4433050" y="2247900"/>
            <a:ext cx="4074600" cy="16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2300">
                <a:latin typeface="Nunito"/>
                <a:ea typeface="Nunito"/>
                <a:cs typeface="Nunito"/>
                <a:sym typeface="Nunito"/>
              </a:rPr>
              <a:t>«Посадил деревья в саду,</a:t>
            </a:r>
            <a:endParaRPr i="1" sz="23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2300">
                <a:latin typeface="Nunito"/>
                <a:ea typeface="Nunito"/>
                <a:cs typeface="Nunito"/>
                <a:sym typeface="Nunito"/>
              </a:rPr>
              <a:t>Тихо, тихо, чтоб их ободрить,</a:t>
            </a:r>
            <a:endParaRPr i="1" sz="23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2300">
                <a:latin typeface="Nunito"/>
                <a:ea typeface="Nunito"/>
                <a:cs typeface="Nunito"/>
                <a:sym typeface="Nunito"/>
              </a:rPr>
              <a:t>Шепчет осенний дождь»</a:t>
            </a:r>
            <a:endParaRPr i="1" sz="23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0"/>
          <p:cNvSpPr txBox="1"/>
          <p:nvPr>
            <p:ph type="title"/>
          </p:nvPr>
        </p:nvSpPr>
        <p:spPr>
          <a:xfrm>
            <a:off x="348500" y="296500"/>
            <a:ext cx="8461500" cy="120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00"/>
                </a:solidFill>
              </a:rPr>
              <a:t>Похожа ли музыка японского народа на русскую? А национальные музыкальные инструменты Японии видели?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78" name="Google Shape;178;p20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20"/>
          <p:cNvSpPr txBox="1"/>
          <p:nvPr/>
        </p:nvSpPr>
        <p:spPr>
          <a:xfrm>
            <a:off x="4146175" y="4438725"/>
            <a:ext cx="3532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8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Рютэки</a:t>
            </a:r>
            <a:r>
              <a:rPr lang="ru" sz="18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 </a:t>
            </a:r>
            <a:r>
              <a:rPr lang="ru" sz="1800">
                <a:solidFill>
                  <a:srgbClr val="01222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японская флейта.</a:t>
            </a:r>
            <a:endParaRPr sz="2000"/>
          </a:p>
        </p:txBody>
      </p:sp>
      <p:pic>
        <p:nvPicPr>
          <p:cNvPr id="180" name="Google Shape;180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23550" y="1336925"/>
            <a:ext cx="3101800" cy="310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1"/>
          <p:cNvSpPr txBox="1"/>
          <p:nvPr>
            <p:ph type="title"/>
          </p:nvPr>
        </p:nvSpPr>
        <p:spPr>
          <a:xfrm>
            <a:off x="338400" y="318925"/>
            <a:ext cx="81096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400" u="sng">
                <a:solidFill>
                  <a:schemeClr val="hlink"/>
                </a:solidFill>
                <a:hlinkClick r:id="rId3"/>
              </a:rPr>
              <a:t>Сякухачи</a:t>
            </a:r>
            <a:r>
              <a:rPr lang="ru" sz="2400">
                <a:solidFill>
                  <a:srgbClr val="000000"/>
                </a:solidFill>
              </a:rPr>
              <a:t> – бамбуковая флейта, происходит из древнего Египта. Ранее была предназначена для мужчин, а теперь все переменилось. Звук флейты передает весь спектр жизни на земле.</a:t>
            </a:r>
            <a:endParaRPr sz="2400">
              <a:solidFill>
                <a:srgbClr val="000000"/>
              </a:solidFill>
            </a:endParaRPr>
          </a:p>
        </p:txBody>
      </p:sp>
      <p:sp>
        <p:nvSpPr>
          <p:cNvPr id="186" name="Google Shape;186;p21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87" name="Google Shape;18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18112" y="1990726"/>
            <a:ext cx="4150174" cy="2765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