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notesMasterIdLst>
    <p:notesMasterId r:id="rId6"/>
  </p:notesMaster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hyperlink" Target="https://gamma.app" TargetMode="External"/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hyperlink" Target="https://gamma.app" TargetMode="External"/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image" Target="../media/image-4-3.png"/><Relationship Id="rId4" Type="http://schemas.openxmlformats.org/officeDocument/2006/relationships/image" Target="../media/image-4-4.png"/><Relationship Id="rId5" Type="http://schemas.openxmlformats.org/officeDocument/2006/relationships/image" Target="../media/image-4-5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2679025"/>
            <a:ext cx="6713220" cy="83319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6561"/>
              </a:lnSpc>
              <a:buNone/>
            </a:pPr>
            <a:r xmlns:a="http://schemas.openxmlformats.org/drawingml/2006/main">
              <a:rPr lang="ky" sz="5249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Суицидди түшүнүү</a:t>
            </a:r>
            <a:endParaRPr xmlns:a="http://schemas.openxmlformats.org/drawingml/2006/main" lang="en-US" sz="5249" dirty="0"/>
          </a:p>
        </p:txBody>
      </p:sp>
      <p:sp>
        <p:nvSpPr>
          <p:cNvPr id="6" name="Text 3"/>
          <p:cNvSpPr/>
          <p:nvPr/>
        </p:nvSpPr>
        <p:spPr>
          <a:xfrm>
            <a:off x="6319599" y="3845481"/>
            <a:ext cx="74776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Суицид – адамдын өмүрүн атайылап токтотуу актысы менен мүнөздөлгөн адамдын татаал жүрүм-туруму. Ал бир катар факторлорду камтыйт, анын ичинде психикалык ден соолук үчүн күрөш, социалдык басым жана башкалар.</a:t>
            </a:r>
            <a:endParaRPr xmlns:a="http://schemas.openxmlformats.org/drawingml/2006/main"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6319599" y="5178266"/>
            <a:ext cx="355402" cy="355402"/>
          </a:xfrm>
          <a:prstGeom prst="roundRect">
            <a:avLst>
              <a:gd name="adj" fmla="val 25726039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219" y="5185886"/>
            <a:ext cx="340162" cy="340162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6786086" y="5161598"/>
            <a:ext cx="176784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3062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by Maftuna</a:t>
            </a:r>
            <a:endParaRPr xmlns:a="http://schemas.openxmlformats.org/drawingml/2006/main" lang="en-US" sz="2187" dirty="0"/>
          </a:p>
        </p:txBody>
      </p:sp>
      <p:pic>
        <p:nvPicPr>
          <p:cNvPr id="10" name="Image 2" descr="preencoded.png">
            <a:hlinkClick r:id="rId4" tooltip="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4" name="Text 2"/>
          <p:cNvSpPr/>
          <p:nvPr/>
        </p:nvSpPr>
        <p:spPr>
          <a:xfrm>
            <a:off x="1760220" y="1094423"/>
            <a:ext cx="83362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Суицид: статистика жана фактылар</a:t>
            </a:r>
            <a:endParaRPr xmlns:a="http://schemas.openxmlformats.org/drawingml/2006/main" lang="en-US" sz="4374" dirty="0"/>
          </a:p>
        </p:txBody>
      </p:sp>
      <p:pic>
        <p:nvPicPr>
          <p:cNvPr id="5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0220" y="2233136"/>
            <a:ext cx="5554980" cy="3433167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760220" y="5943957"/>
            <a:ext cx="29794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Суицид статистикасы</a:t>
            </a:r>
            <a:endParaRPr xmlns:a="http://schemas.openxmlformats.org/drawingml/2006/main" lang="en-US" sz="2187" dirty="0"/>
          </a:p>
        </p:txBody>
      </p:sp>
      <p:sp>
        <p:nvSpPr>
          <p:cNvPr id="7" name="Text 4"/>
          <p:cNvSpPr/>
          <p:nvPr/>
        </p:nvSpPr>
        <p:spPr>
          <a:xfrm>
            <a:off x="1760220" y="6424374"/>
            <a:ext cx="11109960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Суицид учурларынын жылдык саны жана курактык топтор жана региондор боюнча таралышы көйгөйдүн масштабын түшүнүүгө жардам берет.</a:t>
            </a:r>
            <a:endParaRPr xmlns:a="http://schemas.openxmlformats.org/drawingml/2006/main" lang="en-US" sz="1750" dirty="0"/>
          </a:p>
        </p:txBody>
      </p:sp>
      <p:pic>
        <p:nvPicPr>
          <p:cNvPr id="8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1519714"/>
            <a:ext cx="906780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Суициддин себептерин түшүнүү</a:t>
            </a:r>
            <a:endParaRPr xmlns:a="http://schemas.openxmlformats.org/drawingml/2006/main"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4490799" y="2720935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282C32"/>
          </a:solidFill>
          <a:ln/>
        </p:spPr>
      </p:sp>
      <p:sp>
        <p:nvSpPr>
          <p:cNvPr id="7" name="Text 4"/>
          <p:cNvSpPr/>
          <p:nvPr/>
        </p:nvSpPr>
        <p:spPr>
          <a:xfrm>
            <a:off x="4683562" y="2762607"/>
            <a:ext cx="1143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1</a:t>
            </a:r>
            <a:endParaRPr xmlns:a="http://schemas.openxmlformats.org/drawingml/2006/main"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5212913" y="2797254"/>
            <a:ext cx="3820001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Негизги депрессиялык бузулуу</a:t>
            </a:r>
            <a:endParaRPr xmlns:a="http://schemas.openxmlformats.org/drawingml/2006/main"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5212913" y="3624858"/>
            <a:ext cx="38200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Катуу депрессия өзүн-өзү өлтүрүү жөнүндө ойлор жана аракеттердин негизги себептеринин бири болушу мүмкүн.</a:t>
            </a:r>
            <a:endParaRPr xmlns:a="http://schemas.openxmlformats.org/drawingml/2006/main"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9255085" y="2720935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282C32"/>
          </a:solidFill>
          <a:ln/>
        </p:spPr>
      </p:sp>
      <p:sp>
        <p:nvSpPr>
          <p:cNvPr id="11" name="Text 8"/>
          <p:cNvSpPr/>
          <p:nvPr/>
        </p:nvSpPr>
        <p:spPr>
          <a:xfrm>
            <a:off x="9413558" y="2762607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2</a:t>
            </a:r>
            <a:endParaRPr xmlns:a="http://schemas.openxmlformats.org/drawingml/2006/main" lang="en-US" sz="2624" dirty="0"/>
          </a:p>
        </p:txBody>
      </p:sp>
      <p:sp>
        <p:nvSpPr>
          <p:cNvPr id="12" name="Text 9"/>
          <p:cNvSpPr/>
          <p:nvPr/>
        </p:nvSpPr>
        <p:spPr>
          <a:xfrm>
            <a:off x="9977199" y="2797254"/>
            <a:ext cx="32994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Коомдон изоляциялоо</a:t>
            </a:r>
            <a:endParaRPr xmlns:a="http://schemas.openxmlformats.org/drawingml/2006/main" lang="en-US" sz="2187" dirty="0"/>
          </a:p>
        </p:txBody>
      </p:sp>
      <p:sp>
        <p:nvSpPr>
          <p:cNvPr id="13" name="Text 10"/>
          <p:cNvSpPr/>
          <p:nvPr/>
        </p:nvSpPr>
        <p:spPr>
          <a:xfrm>
            <a:off x="9977199" y="3277672"/>
            <a:ext cx="38200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Жалгыздык жана колдоонун жоктугу өзүнө зыян келтирүү коркунучун күчөтөт.</a:t>
            </a:r>
            <a:endParaRPr xmlns:a="http://schemas.openxmlformats.org/drawingml/2006/main" lang="en-US" sz="1750" dirty="0"/>
          </a:p>
        </p:txBody>
      </p:sp>
      <p:sp>
        <p:nvSpPr>
          <p:cNvPr id="14" name="Shape 11"/>
          <p:cNvSpPr/>
          <p:nvPr/>
        </p:nvSpPr>
        <p:spPr>
          <a:xfrm>
            <a:off x="4490799" y="5442228"/>
            <a:ext cx="499943" cy="499943"/>
          </a:xfrm>
          <a:prstGeom prst="roundRect">
            <a:avLst>
              <a:gd name="adj" fmla="val 26667"/>
            </a:avLst>
          </a:prstGeom>
          <a:solidFill>
            <a:srgbClr val="282C32"/>
          </a:solidFill>
          <a:ln/>
        </p:spPr>
      </p:sp>
      <p:sp>
        <p:nvSpPr>
          <p:cNvPr id="15" name="Text 12"/>
          <p:cNvSpPr/>
          <p:nvPr/>
        </p:nvSpPr>
        <p:spPr>
          <a:xfrm>
            <a:off x="4649272" y="5483900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3</a:t>
            </a:r>
            <a:endParaRPr xmlns:a="http://schemas.openxmlformats.org/drawingml/2006/main" lang="en-US" sz="2624" dirty="0"/>
          </a:p>
        </p:txBody>
      </p:sp>
      <p:sp>
        <p:nvSpPr>
          <p:cNvPr id="16" name="Text 13"/>
          <p:cNvSpPr/>
          <p:nvPr/>
        </p:nvSpPr>
        <p:spPr>
          <a:xfrm>
            <a:off x="5212913" y="5518547"/>
            <a:ext cx="69951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Психологиялык травматикалык таасир</a:t>
            </a:r>
            <a:endParaRPr xmlns:a="http://schemas.openxmlformats.org/drawingml/2006/main" lang="en-US" sz="2187" dirty="0"/>
          </a:p>
        </p:txBody>
      </p:sp>
      <p:sp>
        <p:nvSpPr>
          <p:cNvPr id="17" name="Text 14"/>
          <p:cNvSpPr/>
          <p:nvPr/>
        </p:nvSpPr>
        <p:spPr>
          <a:xfrm>
            <a:off x="5212913" y="5998964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Жакын адамдарын жоготуу жана сексуалдык же физикалык зомбулук психикалык жыргалчылыкка терең таасирин тийгизиши мүмкүн.</a:t>
            </a:r>
            <a:endParaRPr xmlns:a="http://schemas.openxmlformats.org/drawingml/2006/main" lang="en-US" sz="1750" dirty="0"/>
          </a:p>
        </p:txBody>
      </p:sp>
      <p:pic>
        <p:nvPicPr>
          <p:cNvPr id="18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282C32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934760"/>
            <a:ext cx="590550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Суицидди алдын алуу жолдору</a:t>
            </a:r>
            <a:endParaRPr xmlns:a="http://schemas.openxmlformats.org/drawingml/2006/main" lang="en-US" sz="4374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799" y="1962388"/>
            <a:ext cx="1110972" cy="177748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935028" y="2184559"/>
            <a:ext cx="3329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Көйгөй жөнүндө сөз кылуу</a:t>
            </a:r>
            <a:endParaRPr xmlns:a="http://schemas.openxmlformats.org/drawingml/2006/main" lang="en-US" sz="2187" dirty="0"/>
          </a:p>
        </p:txBody>
      </p:sp>
      <p:sp>
        <p:nvSpPr>
          <p:cNvPr id="8" name="Text 4"/>
          <p:cNvSpPr/>
          <p:nvPr/>
        </p:nvSpPr>
        <p:spPr>
          <a:xfrm>
            <a:off x="5935028" y="2664976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Сезимдериңизди ачыңыз. Досторуңуз жана үй-бүлөңүз менен тынчсызданууларыңызды жана коркууларыңызды бөлүшүңүз.</a:t>
            </a:r>
            <a:endParaRPr xmlns:a="http://schemas.openxmlformats.org/drawingml/2006/main" lang="en-US" sz="1750" dirty="0"/>
          </a:p>
        </p:txBody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799" y="3739872"/>
            <a:ext cx="1110972" cy="1777484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935028" y="3962043"/>
            <a:ext cx="284988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Колдоо табуу</a:t>
            </a:r>
            <a:endParaRPr xmlns:a="http://schemas.openxmlformats.org/drawingml/2006/main" lang="en-US" sz="2187" dirty="0"/>
          </a:p>
        </p:txBody>
      </p:sp>
      <p:sp>
        <p:nvSpPr>
          <p:cNvPr id="11" name="Text 6"/>
          <p:cNvSpPr/>
          <p:nvPr/>
        </p:nvSpPr>
        <p:spPr>
          <a:xfrm>
            <a:off x="5935028" y="4442460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Айрыкча, өз жанын кыюу ойлорун баштан кечирип жатсаңыз, кесиптик психологиялык жардамга кайрылыңыз.</a:t>
            </a:r>
            <a:endParaRPr xmlns:a="http://schemas.openxmlformats.org/drawingml/2006/main" lang="en-US" sz="1750" dirty="0"/>
          </a:p>
        </p:txBody>
      </p:sp>
      <p:pic>
        <p:nvPicPr>
          <p:cNvPr id="12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799" y="5517356"/>
            <a:ext cx="1110972" cy="1777484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5935028" y="5739527"/>
            <a:ext cx="34290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60A9FF"/>
                </a:solidFill>
                <a:latin typeface="Barlow" pitchFamily="34" charset="0"/>
                <a:ea typeface="Barlow" pitchFamily="34" charset="-122"/>
                <a:cs typeface="Barlow" pitchFamily="34" charset="-120"/>
              </a:rPr>
              <a:t>Коопсуз чөйрө</a:t>
            </a:r>
            <a:endParaRPr xmlns:a="http://schemas.openxmlformats.org/drawingml/2006/main" lang="en-US" sz="2187" dirty="0"/>
          </a:p>
        </p:txBody>
      </p:sp>
      <p:sp>
        <p:nvSpPr>
          <p:cNvPr id="14" name="Text 8"/>
          <p:cNvSpPr/>
          <p:nvPr/>
        </p:nvSpPr>
        <p:spPr>
          <a:xfrm>
            <a:off x="5935028" y="6219944"/>
            <a:ext cx="7862173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EEEFF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Өзүн-өзү өлтүрүү каражаттарына жетпеген коргоо чөйрөсүн түзүү потенциалдуу аракеттердин алдын алууга жардам берет.</a:t>
            </a:r>
            <a:endParaRPr xmlns:a="http://schemas.openxmlformats.org/drawingml/2006/main" lang="en-US" sz="1750" dirty="0"/>
          </a:p>
        </p:txBody>
      </p:sp>
      <p:pic>
        <p:nvPicPr>
          <p:cNvPr id="15" name="Image 4" descr="preencoded.png">
            <a:hlinkClick r:id="rId6" tooltip="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Slide 1</vt:lpstr>
      <vt:lpstr>Slide 2</vt:lpstr>
      <vt:lpstr>Slide 3</vt:lpstr>
      <vt:lpstr>Slide 4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2024-01-30T03:35:48Z</dcterms:created>
  <dcterms:modified xsi:type="dcterms:W3CDTF">2024-01-30T03:35:48Z</dcterms:modified>
</cp:coreProperties>
</file>