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Default Extension="jpg" ContentType="image/jpg"/>
  <Default Extension="svg" ContentType="image/svg+xml"/>
  <Default Extension="png" ContentType="image/png"/>
  <Default Extension="gif" ContentType="image/gif"/>
  <Default Extension="m4v" ContentType="video/mp4"/>
  <Default Extension="mp4" ContentType="video/mp4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4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5.xml" ContentType="application/vnd.openxmlformats-officedocument.presentationml.slide+xml"/>
  <Override PartName="/ppt/slideMasters/slideMaster6.xml" ContentType="application/vnd.openxmlformats-officedocument.presentationml.slideMaster+xml"/>
  <Override PartName="/ppt/slides/slide6.xml" ContentType="application/vnd.openxmlformats-officedocument.presentationml.slide+xml"/>
  <Override PartName="/ppt/slideMasters/slideMaster7.xml" ContentType="application/vnd.openxmlformats-officedocument.presentationml.slideMaster+xml"/>
  <Override PartName="/ppt/slides/slide7.xml" ContentType="application/vnd.openxmlformats-officedocument.presentationml.slide+xml"/>
  <Override PartName="/ppt/slideMasters/slideMaster8.xml" ContentType="application/vnd.openxmlformats-officedocument.presentationml.slideMaster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
		<Relationship Id="rId1" Type="http://schemas.openxmlformats.org/officeDocument/2006/relationships/extended-properties" Target="docProps/app.xml"/>
		<Relationship Id="rId2" Type="http://schemas.openxmlformats.org/package/2006/relationships/metadata/core-properties" Target="docProps/core.xml"/>
		<Relationship Id="rId3" Type="http://schemas.openxmlformats.org/officeDocument/2006/relationships/officeDocument" Target="ppt/presentation.xml"/>
		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notesMasterIdLst>
    <p:notesMasterId r:id="rId10"/>
  </p:notesMasterIdLst>
  <p:sldSz cx="14630400" cy="8229600"/>
  <p:notesSz cx="8229600" cy="1463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
		<Relationship Id="rId1" Type="http://schemas.openxmlformats.org/officeDocument/2006/relationships/theme" Target="../theme/theme1.xml"/>
		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  <a:t>7/23/19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.xml"/>
		</Relationships>
</file>

<file path=ppt/notesSlides/_rels/notesSlide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.xml"/>
		</Relationships>
</file>

<file path=ppt/notesSlides/_rels/notesSlide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.xml"/>
		</Relationships>
</file>

<file path=ppt/notesSlides/_rels/notesSlide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.xml"/>
		</Relationships>
</file>

<file path=ppt/notesSlides/_rels/notesSlide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5.xml"/>
		</Relationships>
</file>

<file path=ppt/notesSlides/_rels/notesSlide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6.xml"/>
		</Relationships>
</file>

<file path=ppt/notesSlides/_rels/notesSlide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7.xml"/>
		</Relationships>
</file>

<file path=ppt/notesSlides/_rels/notesSlide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8.xml"/>
		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 xmlns:a="http://schemas.openxmlformats.org/drawingml/2006/main">
              <a:rPr lang="ky" dirty="0"/>
              <a:t/>
            </a:r>
            <a:endParaRPr xmlns:a="http://schemas.openxmlformats.org/drawingml/2006/main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 xmlns:a="http://schemas.openxmlformats.org/drawingml/2006/main">
              <a:rPr lang="ky" dirty="0"/>
              <a:t/>
            </a:r>
            <a:endParaRPr xmlns:a="http://schemas.openxmlformats.org/drawingml/2006/main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 xmlns:a="http://schemas.openxmlformats.org/drawingml/2006/main">
              <a:rPr lang="ky" dirty="0"/>
              <a:t/>
            </a:r>
            <a:endParaRPr xmlns:a="http://schemas.openxmlformats.org/drawingml/2006/main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 xmlns:a="http://schemas.openxmlformats.org/drawingml/2006/main">
              <a:rPr lang="ky" dirty="0"/>
              <a:t/>
            </a:r>
            <a:endParaRPr xmlns:a="http://schemas.openxmlformats.org/drawingml/2006/main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 xmlns:a="http://schemas.openxmlformats.org/drawingml/2006/main">
              <a:rPr lang="ky" dirty="0"/>
              <a:t/>
            </a:r>
            <a:endParaRPr xmlns:a="http://schemas.openxmlformats.org/drawingml/2006/main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 xmlns:a="http://schemas.openxmlformats.org/drawingml/2006/main">
              <a:rPr lang="ky" dirty="0"/>
              <a:t/>
            </a:r>
            <a:endParaRPr xmlns:a="http://schemas.openxmlformats.org/drawingml/2006/main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 xmlns:a="http://schemas.openxmlformats.org/drawingml/2006/main">
              <a:rPr lang="ky" dirty="0"/>
              <a:t/>
            </a:r>
            <a:endParaRPr xmlns:a="http://schemas.openxmlformats.org/drawingml/2006/main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 xmlns:a="http://schemas.openxmlformats.org/drawingml/2006/main">
              <a:rPr lang="ky" dirty="0"/>
              <a:t/>
            </a:r>
            <a:endParaRPr xmlns:a="http://schemas.openxmlformats.org/drawingml/2006/main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hyperlink" Target="https://gamma.app" TargetMode="External"/><Relationship Id="rId1" Type="http://schemas.openxmlformats.org/officeDocument/2006/relationships/image" Target="../media/image-1-1.png"/><Relationship Id="rId2" Type="http://schemas.openxmlformats.org/officeDocument/2006/relationships/image" Target="../media/image-1-2.png"/><Relationship Id="rId3" Type="http://schemas.openxmlformats.org/officeDocument/2006/relationships/image" Target="../media/image-1-3.png"/><Relationship Id="rId4" Type="http://schemas.openxmlformats.org/officeDocument/2006/relationships/image" Target="../media/image-1-4.png"/><Relationship Id="rId6" Type="http://schemas.openxmlformats.org/officeDocument/2006/relationships/slideLayout" Target="../slideLayouts/slideLayout1.xml"/><Relationship Id="rId7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hyperlink" Target="https://gamma.app" TargetMode="External"/><Relationship Id="rId1" Type="http://schemas.openxmlformats.org/officeDocument/2006/relationships/image" Target="../media/image-2-1.png"/><Relationship Id="rId2" Type="http://schemas.openxmlformats.org/officeDocument/2006/relationships/image" Target="../media/image-2-2.png"/><Relationship Id="rId3" Type="http://schemas.openxmlformats.org/officeDocument/2006/relationships/image" Target="../media/image-2-3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hyperlink" Target="https://gamma.app" TargetMode="External"/><Relationship Id="rId1" Type="http://schemas.openxmlformats.org/officeDocument/2006/relationships/image" Target="../media/image-3-1.png"/><Relationship Id="rId2" Type="http://schemas.openxmlformats.org/officeDocument/2006/relationships/image" Target="../media/image-3-2.png"/><Relationship Id="rId3" Type="http://schemas.openxmlformats.org/officeDocument/2006/relationships/image" Target="../media/image-3-3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" TargetMode="External"/><Relationship Id="rId1" Type="http://schemas.openxmlformats.org/officeDocument/2006/relationships/image" Target="../media/image-4-1.png"/><Relationship Id="rId2" Type="http://schemas.openxmlformats.org/officeDocument/2006/relationships/image" Target="../media/image-4-2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hyperlink" Target="https://gamma.app" TargetMode="External"/><Relationship Id="rId1" Type="http://schemas.openxmlformats.org/officeDocument/2006/relationships/image" Target="../media/image-5-1.png"/><Relationship Id="rId2" Type="http://schemas.openxmlformats.org/officeDocument/2006/relationships/image" Target="../media/image-5-2.png"/><Relationship Id="rId3" Type="http://schemas.openxmlformats.org/officeDocument/2006/relationships/image" Target="../media/image-5-3.png"/><Relationship Id="rId4" Type="http://schemas.openxmlformats.org/officeDocument/2006/relationships/image" Target="../media/image-5-4.png"/><Relationship Id="rId5" Type="http://schemas.openxmlformats.org/officeDocument/2006/relationships/image" Target="../media/image-5-5.png"/><Relationship Id="rId7" Type="http://schemas.openxmlformats.org/officeDocument/2006/relationships/slideLayout" Target="../slideLayouts/slideLayout1.xml"/><Relationship Id="rId8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hyperlink" Target="https://gamma.app" TargetMode="External"/><Relationship Id="rId1" Type="http://schemas.openxmlformats.org/officeDocument/2006/relationships/image" Target="../media/image-6-1.png"/><Relationship Id="rId2" Type="http://schemas.openxmlformats.org/officeDocument/2006/relationships/image" Target="../media/image-6-2.png"/><Relationship Id="rId3" Type="http://schemas.openxmlformats.org/officeDocument/2006/relationships/image" Target="../media/image-6-3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" TargetMode="External"/><Relationship Id="rId1" Type="http://schemas.openxmlformats.org/officeDocument/2006/relationships/image" Target="../media/image-7-1.png"/><Relationship Id="rId2" Type="http://schemas.openxmlformats.org/officeDocument/2006/relationships/image" Target="../media/image-7-2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" TargetMode="External"/><Relationship Id="rId1" Type="http://schemas.openxmlformats.org/officeDocument/2006/relationships/image" Target="../media/image-8-1.png"/><Relationship Id="rId2" Type="http://schemas.openxmlformats.org/officeDocument/2006/relationships/image" Target="../media/image-8-2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00000">
              <a:alpha val="75000"/>
            </a:srgbClr>
          </a:solidFill>
          <a:ln/>
        </p:spPr>
      </p:sp>
      <p:pic>
        <p:nvPicPr>
          <p:cNvPr id="4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5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00000">
              <a:alpha val="80000"/>
            </a:srgbClr>
          </a:solidFill>
          <a:ln/>
        </p:spPr>
      </p:sp>
      <p:sp>
        <p:nvSpPr>
          <p:cNvPr id="6" name="Text 2"/>
          <p:cNvSpPr/>
          <p:nvPr/>
        </p:nvSpPr>
        <p:spPr>
          <a:xfrm>
            <a:off x="2037993" y="2501384"/>
            <a:ext cx="5332690" cy="83319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6561"/>
              </a:lnSpc>
              <a:buNone/>
            </a:pPr>
            <a:r xmlns:a="http://schemas.openxmlformats.org/drawingml/2006/main">
              <a:rPr lang="ky" sz="5249" dirty="0">
                <a:solidFill>
                  <a:srgbClr val="FFFFFF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түйүн деген эмне?</a:t>
            </a:r>
            <a:endParaRPr xmlns:a="http://schemas.openxmlformats.org/drawingml/2006/main" lang="en-US" sz="5249" dirty="0"/>
          </a:p>
        </p:txBody>
      </p:sp>
      <p:sp>
        <p:nvSpPr>
          <p:cNvPr id="7" name="Text 3"/>
          <p:cNvSpPr/>
          <p:nvPr/>
        </p:nvSpPr>
        <p:spPr>
          <a:xfrm>
            <a:off x="2037993" y="3667839"/>
            <a:ext cx="10554414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FFFFFF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Node (Node.js) – сервердик тиркемелерди иштеп чыгуу үчүн колдонулган JavaScript иштөө убактысы. Бул серверде JavaScriptти иштетүүгө мүмкүндүк берип, масштабдуу жана ылдам веб-негизделген тиркемелерди түзүүгө мүмкүндүк берет. Node.js окуяга негизделген моделге жана бөгөттөлбөгөн I/O'го негизделген.</a:t>
            </a:r>
            <a:endParaRPr xmlns:a="http://schemas.openxmlformats.org/drawingml/2006/main" lang="en-US" sz="1750" dirty="0"/>
          </a:p>
        </p:txBody>
      </p:sp>
      <p:sp>
        <p:nvSpPr>
          <p:cNvPr id="8" name="Shape 4"/>
          <p:cNvSpPr/>
          <p:nvPr/>
        </p:nvSpPr>
        <p:spPr>
          <a:xfrm>
            <a:off x="2037993" y="5356027"/>
            <a:ext cx="355402" cy="355402"/>
          </a:xfrm>
          <a:prstGeom prst="roundRect">
            <a:avLst>
              <a:gd name="adj" fmla="val 25726039"/>
            </a:avLst>
          </a:prstGeom>
          <a:noFill/>
          <a:ln w="7620">
            <a:solidFill>
              <a:srgbClr val="FFFFFF"/>
            </a:solidFill>
            <a:prstDash val="solid"/>
          </a:ln>
        </p:spPr>
      </p:sp>
      <p:pic>
        <p:nvPicPr>
          <p:cNvPr id="9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5613" y="5363647"/>
            <a:ext cx="340162" cy="340162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2504480" y="5339358"/>
            <a:ext cx="1790700" cy="38885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algn="l" indent="0" marL="0">
              <a:lnSpc>
                <a:spcPts val="3062"/>
              </a:lnSpc>
              <a:buNone/>
            </a:pPr>
            <a:r xmlns:a="http://schemas.openxmlformats.org/drawingml/2006/main">
              <a:rPr lang="ky" sz="2187" b="1" dirty="0">
                <a:solidFill>
                  <a:srgbClr val="FFFFFF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by Maftuna</a:t>
            </a:r>
            <a:endParaRPr xmlns:a="http://schemas.openxmlformats.org/drawingml/2006/main" lang="en-US" sz="2187" dirty="0"/>
          </a:p>
        </p:txBody>
      </p:sp>
      <p:pic>
        <p:nvPicPr>
          <p:cNvPr id="11" name="Image 3" descr="preencoded.png">
            <a:hlinkClick r:id="rId5" tooltip="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>
              <a:alpha val="75000"/>
            </a:srgbClr>
          </a:solidFill>
          <a:ln/>
        </p:spPr>
      </p:sp>
      <p:pic>
        <p:nvPicPr>
          <p:cNvPr id="4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0" y="0"/>
            <a:ext cx="3657600" cy="8229600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833199" y="663178"/>
            <a:ext cx="486918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5468"/>
              </a:lnSpc>
              <a:buNone/>
            </a:pPr>
            <a:r xmlns:a="http://schemas.openxmlformats.org/drawingml/2006/main">
              <a:rPr lang="ky" sz="4374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Түйүн кантип иштейт?</a:t>
            </a:r>
            <a:endParaRPr xmlns:a="http://schemas.openxmlformats.org/drawingml/2006/main" lang="en-US" sz="4374" dirty="0"/>
          </a:p>
        </p:txBody>
      </p:sp>
      <p:sp>
        <p:nvSpPr>
          <p:cNvPr id="6" name="Text 2"/>
          <p:cNvSpPr/>
          <p:nvPr/>
        </p:nvSpPr>
        <p:spPr>
          <a:xfrm>
            <a:off x="833199" y="1690807"/>
            <a:ext cx="9306401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Node.js бир жиптүү окуяга негизделген моделде иштейт, бул ага көп сандагы суроо-талаптарды аткаруу жибин бөгөттөп туруп натыйжалуу иштетүүгө мүмкүндүк берет. Колдонмо суроо-талапты алганда, Node.js бөгөттөлбөгөн I/O аркылуу тиешелүү окуяны иштеткичти иштетет.</a:t>
            </a:r>
            <a:endParaRPr xmlns:a="http://schemas.openxmlformats.org/drawingml/2006/main" lang="en-US" sz="1750" dirty="0"/>
          </a:p>
        </p:txBody>
      </p:sp>
      <p:sp>
        <p:nvSpPr>
          <p:cNvPr id="7" name="Shape 3"/>
          <p:cNvSpPr/>
          <p:nvPr/>
        </p:nvSpPr>
        <p:spPr>
          <a:xfrm>
            <a:off x="1144310" y="3717727"/>
            <a:ext cx="44410" cy="3848695"/>
          </a:xfrm>
          <a:prstGeom prst="roundRect">
            <a:avLst>
              <a:gd name="adj" fmla="val 225151"/>
            </a:avLst>
          </a:prstGeom>
          <a:solidFill>
            <a:srgbClr val="A5B3F3"/>
          </a:solidFill>
          <a:ln/>
        </p:spPr>
      </p:sp>
      <p:sp>
        <p:nvSpPr>
          <p:cNvPr id="8" name="Shape 4"/>
          <p:cNvSpPr/>
          <p:nvPr/>
        </p:nvSpPr>
        <p:spPr>
          <a:xfrm>
            <a:off x="1416427" y="4119027"/>
            <a:ext cx="777597" cy="44410"/>
          </a:xfrm>
          <a:prstGeom prst="roundRect">
            <a:avLst>
              <a:gd name="adj" fmla="val 225151"/>
            </a:avLst>
          </a:prstGeom>
          <a:solidFill>
            <a:srgbClr val="A5B3F3"/>
          </a:solidFill>
          <a:ln/>
        </p:spPr>
      </p:sp>
      <p:sp>
        <p:nvSpPr>
          <p:cNvPr id="9" name="Shape 5"/>
          <p:cNvSpPr/>
          <p:nvPr/>
        </p:nvSpPr>
        <p:spPr>
          <a:xfrm>
            <a:off x="916484" y="3891320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2D9F9"/>
          </a:solidFill>
          <a:ln w="13811">
            <a:solidFill>
              <a:srgbClr val="A5B3F3"/>
            </a:solidFill>
            <a:prstDash val="solid"/>
          </a:ln>
        </p:spPr>
      </p:sp>
      <p:sp>
        <p:nvSpPr>
          <p:cNvPr id="10" name="Text 6"/>
          <p:cNvSpPr/>
          <p:nvPr/>
        </p:nvSpPr>
        <p:spPr>
          <a:xfrm>
            <a:off x="1116866" y="3932992"/>
            <a:ext cx="9906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algn="ctr" indent="0" marL="0">
              <a:lnSpc>
                <a:spcPts val="3281"/>
              </a:lnSpc>
              <a:buNone/>
            </a:pPr>
            <a:r xmlns:a="http://schemas.openxmlformats.org/drawingml/2006/main">
              <a:rPr lang="ky" sz="2624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1</a:t>
            </a:r>
            <a:endParaRPr xmlns:a="http://schemas.openxmlformats.org/drawingml/2006/main" lang="en-US" sz="2624" dirty="0"/>
          </a:p>
        </p:txBody>
      </p:sp>
      <p:sp>
        <p:nvSpPr>
          <p:cNvPr id="11" name="Text 7"/>
          <p:cNvSpPr/>
          <p:nvPr/>
        </p:nvSpPr>
        <p:spPr>
          <a:xfrm>
            <a:off x="2388513" y="3939897"/>
            <a:ext cx="276606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algn="l" indent="0" marL="0">
              <a:lnSpc>
                <a:spcPts val="2734"/>
              </a:lnSpc>
              <a:buNone/>
            </a:pPr>
            <a:r xmlns:a="http://schemas.openxmlformats.org/drawingml/2006/main">
              <a:rPr lang="ky" sz="2187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Окуя модели</a:t>
            </a:r>
            <a:endParaRPr xmlns:a="http://schemas.openxmlformats.org/drawingml/2006/main" lang="en-US" sz="2187" dirty="0"/>
          </a:p>
        </p:txBody>
      </p:sp>
      <p:sp>
        <p:nvSpPr>
          <p:cNvPr id="12" name="Text 8"/>
          <p:cNvSpPr/>
          <p:nvPr/>
        </p:nvSpPr>
        <p:spPr>
          <a:xfrm>
            <a:off x="2388513" y="4420314"/>
            <a:ext cx="7751088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algn="l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Node.js окуяларды башкаруу үчүн кайра чалуу циклин колдонот, бул оор жүктөрдү иштетүүдө аны абдан натыйжалуу кылат.</a:t>
            </a:r>
            <a:endParaRPr xmlns:a="http://schemas.openxmlformats.org/drawingml/2006/main" lang="en-US" sz="1750" dirty="0"/>
          </a:p>
        </p:txBody>
      </p:sp>
      <p:sp>
        <p:nvSpPr>
          <p:cNvPr id="13" name="Shape 9"/>
          <p:cNvSpPr/>
          <p:nvPr/>
        </p:nvSpPr>
        <p:spPr>
          <a:xfrm>
            <a:off x="1416427" y="6332160"/>
            <a:ext cx="777597" cy="44410"/>
          </a:xfrm>
          <a:prstGeom prst="roundRect">
            <a:avLst>
              <a:gd name="adj" fmla="val 225151"/>
            </a:avLst>
          </a:prstGeom>
          <a:solidFill>
            <a:srgbClr val="A5B3F3"/>
          </a:solidFill>
          <a:ln/>
        </p:spPr>
      </p:sp>
      <p:sp>
        <p:nvSpPr>
          <p:cNvPr id="14" name="Shape 10"/>
          <p:cNvSpPr/>
          <p:nvPr/>
        </p:nvSpPr>
        <p:spPr>
          <a:xfrm>
            <a:off x="916484" y="6104453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2D9F9"/>
          </a:solidFill>
          <a:ln w="13811">
            <a:solidFill>
              <a:srgbClr val="A5B3F3"/>
            </a:solidFill>
            <a:prstDash val="solid"/>
          </a:ln>
        </p:spPr>
      </p:sp>
      <p:sp>
        <p:nvSpPr>
          <p:cNvPr id="15" name="Text 11"/>
          <p:cNvSpPr/>
          <p:nvPr/>
        </p:nvSpPr>
        <p:spPr>
          <a:xfrm>
            <a:off x="1078766" y="6146125"/>
            <a:ext cx="17526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algn="ctr" indent="0" marL="0">
              <a:lnSpc>
                <a:spcPts val="3281"/>
              </a:lnSpc>
              <a:buNone/>
            </a:pPr>
            <a:r xmlns:a="http://schemas.openxmlformats.org/drawingml/2006/main">
              <a:rPr lang="ky" sz="2624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2</a:t>
            </a:r>
            <a:endParaRPr xmlns:a="http://schemas.openxmlformats.org/drawingml/2006/main" lang="en-US" sz="2624" dirty="0"/>
          </a:p>
        </p:txBody>
      </p:sp>
      <p:sp>
        <p:nvSpPr>
          <p:cNvPr id="16" name="Text 12"/>
          <p:cNvSpPr/>
          <p:nvPr/>
        </p:nvSpPr>
        <p:spPr>
          <a:xfrm>
            <a:off x="2388513" y="6153031"/>
            <a:ext cx="400050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algn="l" indent="0" marL="0">
              <a:lnSpc>
                <a:spcPts val="2734"/>
              </a:lnSpc>
              <a:buNone/>
            </a:pPr>
            <a:r xmlns:a="http://schemas.openxmlformats.org/drawingml/2006/main">
              <a:rPr lang="ky" sz="2187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Бөгөтсүз киргизүү/чыгаруу</a:t>
            </a:r>
            <a:endParaRPr xmlns:a="http://schemas.openxmlformats.org/drawingml/2006/main" lang="en-US" sz="2187" dirty="0"/>
          </a:p>
        </p:txBody>
      </p:sp>
      <p:sp>
        <p:nvSpPr>
          <p:cNvPr id="17" name="Text 13"/>
          <p:cNvSpPr/>
          <p:nvPr/>
        </p:nvSpPr>
        <p:spPr>
          <a:xfrm>
            <a:off x="2388513" y="6633448"/>
            <a:ext cx="7751088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algn="l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Бул асинхрондук модель бир нече операцияларды кечиктирбестен параллелдүү иштетүүгө мүмкүндүк берет.</a:t>
            </a:r>
            <a:endParaRPr xmlns:a="http://schemas.openxmlformats.org/drawingml/2006/main" lang="en-US" sz="1750" dirty="0"/>
          </a:p>
        </p:txBody>
      </p:sp>
      <p:pic>
        <p:nvPicPr>
          <p:cNvPr id="18" name="Image 2" descr="preencoded.png">
            <a:hlinkClick r:id="rId4" tooltip="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>
              <a:alpha val="75000"/>
            </a:srgbClr>
          </a:solidFill>
          <a:ln/>
        </p:spPr>
      </p:sp>
      <p:pic>
        <p:nvPicPr>
          <p:cNvPr id="4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833199" y="2712482"/>
            <a:ext cx="479298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5468"/>
              </a:lnSpc>
              <a:buNone/>
            </a:pPr>
            <a:r xmlns:a="http://schemas.openxmlformats.org/drawingml/2006/main">
              <a:rPr lang="ky" sz="4374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Эмне үчүн сизге түйүн керек?</a:t>
            </a:r>
            <a:endParaRPr xmlns:a="http://schemas.openxmlformats.org/drawingml/2006/main" lang="en-US" sz="4374" dirty="0"/>
          </a:p>
        </p:txBody>
      </p:sp>
      <p:sp>
        <p:nvSpPr>
          <p:cNvPr id="6" name="Text 2"/>
          <p:cNvSpPr/>
          <p:nvPr/>
        </p:nvSpPr>
        <p:spPr>
          <a:xfrm>
            <a:off x="833199" y="3740110"/>
            <a:ext cx="7477601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Node.js иштеп чыгуучуларга веб-серверлер, чаттар жана агымдык платформалар сыяктуу жогорку натыйжалуу жана масштабдуу тиркемелерди түзүүгө мүмкүндүк берет. Бул көп сандагы бир эле учурда байланыштарды иштетүү жана реалдуу убакыт режиминде иштөө үчүн эң сонун.</a:t>
            </a:r>
            <a:endParaRPr xmlns:a="http://schemas.openxmlformats.org/drawingml/2006/main" lang="en-US" sz="1750" dirty="0"/>
          </a:p>
        </p:txBody>
      </p:sp>
      <p:pic>
        <p:nvPicPr>
          <p:cNvPr id="7" name="Image 2" descr="preencoded.png">
            <a:hlinkClick r:id="rId4" tooltip="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2037993" y="1680805"/>
            <a:ext cx="888492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5468"/>
              </a:lnSpc>
              <a:buNone/>
            </a:pPr>
            <a:r xmlns:a="http://schemas.openxmlformats.org/drawingml/2006/main">
              <a:rPr lang="ky" sz="4374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Түйүн кандай милдеттерди чече алат?</a:t>
            </a:r>
            <a:endParaRPr xmlns:a="http://schemas.openxmlformats.org/drawingml/2006/main" lang="en-US" sz="4374" dirty="0"/>
          </a:p>
        </p:txBody>
      </p:sp>
      <p:sp>
        <p:nvSpPr>
          <p:cNvPr id="5" name="Text 2"/>
          <p:cNvSpPr/>
          <p:nvPr/>
        </p:nvSpPr>
        <p:spPr>
          <a:xfrm>
            <a:off x="2037993" y="2819519"/>
            <a:ext cx="10554414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Node.js жөнөкөй веб-серверлерден татаал микросервистерге чейин түрдүү тиркемелерди куруу үчүн колдонулушу мүмкүн. Ал ошондой эле маалымат базасында иштөө, файлдарды иштетүү жана API жана WebSocket серверин иштеп чыгуу үчүн ылайыктуу.</a:t>
            </a:r>
            <a:endParaRPr xmlns:a="http://schemas.openxmlformats.org/drawingml/2006/main" lang="en-US" sz="1750" dirty="0"/>
          </a:p>
        </p:txBody>
      </p:sp>
      <p:sp>
        <p:nvSpPr>
          <p:cNvPr id="6" name="Text 3"/>
          <p:cNvSpPr/>
          <p:nvPr/>
        </p:nvSpPr>
        <p:spPr>
          <a:xfrm>
            <a:off x="2037993" y="4357807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2734"/>
              </a:lnSpc>
              <a:buNone/>
            </a:pPr>
            <a:r xmlns:a="http://schemas.openxmlformats.org/drawingml/2006/main">
              <a:rPr lang="ky" sz="2187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Веб серверлери</a:t>
            </a:r>
            <a:endParaRPr xmlns:a="http://schemas.openxmlformats.org/drawingml/2006/main" lang="en-US" sz="2187" dirty="0"/>
          </a:p>
        </p:txBody>
      </p:sp>
      <p:sp>
        <p:nvSpPr>
          <p:cNvPr id="7" name="Text 4"/>
          <p:cNvSpPr/>
          <p:nvPr/>
        </p:nvSpPr>
        <p:spPr>
          <a:xfrm>
            <a:off x="2037993" y="4927163"/>
            <a:ext cx="3156347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Натыйжалуу жана масштабдуу веб серверлерди түзүү.</a:t>
            </a:r>
            <a:endParaRPr xmlns:a="http://schemas.openxmlformats.org/drawingml/2006/main" lang="en-US" sz="1750" dirty="0"/>
          </a:p>
        </p:txBody>
      </p:sp>
      <p:sp>
        <p:nvSpPr>
          <p:cNvPr id="8" name="Text 5"/>
          <p:cNvSpPr/>
          <p:nvPr/>
        </p:nvSpPr>
        <p:spPr>
          <a:xfrm>
            <a:off x="5743932" y="4357807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2734"/>
              </a:lnSpc>
              <a:buNone/>
            </a:pPr>
            <a:r xmlns:a="http://schemas.openxmlformats.org/drawingml/2006/main">
              <a:rPr lang="ky" sz="2187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Микросервистер</a:t>
            </a:r>
            <a:endParaRPr xmlns:a="http://schemas.openxmlformats.org/drawingml/2006/main" lang="en-US" sz="2187" dirty="0"/>
          </a:p>
        </p:txBody>
      </p:sp>
      <p:sp>
        <p:nvSpPr>
          <p:cNvPr id="9" name="Text 6"/>
          <p:cNvSpPr/>
          <p:nvPr/>
        </p:nvSpPr>
        <p:spPr>
          <a:xfrm>
            <a:off x="5743932" y="4927163"/>
            <a:ext cx="3156347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Өзүнчө көз карандысыз компоненттерден турган комплекстүү тиркемелерди иштеп чыгуу.</a:t>
            </a:r>
            <a:endParaRPr xmlns:a="http://schemas.openxmlformats.org/drawingml/2006/main" lang="en-US" sz="1750" dirty="0"/>
          </a:p>
        </p:txBody>
      </p:sp>
      <p:sp>
        <p:nvSpPr>
          <p:cNvPr id="10" name="Text 7"/>
          <p:cNvSpPr/>
          <p:nvPr/>
        </p:nvSpPr>
        <p:spPr>
          <a:xfrm>
            <a:off x="9449872" y="4357807"/>
            <a:ext cx="3156347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34"/>
              </a:lnSpc>
              <a:buNone/>
            </a:pPr>
            <a:r xmlns:a="http://schemas.openxmlformats.org/drawingml/2006/main">
              <a:rPr lang="ky" sz="2187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Реалдуу убакыт операциясы</a:t>
            </a:r>
            <a:endParaRPr xmlns:a="http://schemas.openxmlformats.org/drawingml/2006/main" lang="en-US" sz="2187" dirty="0"/>
          </a:p>
        </p:txBody>
      </p:sp>
      <p:sp>
        <p:nvSpPr>
          <p:cNvPr id="11" name="Text 8"/>
          <p:cNvSpPr/>
          <p:nvPr/>
        </p:nvSpPr>
        <p:spPr>
          <a:xfrm>
            <a:off x="9449872" y="5274350"/>
            <a:ext cx="3156347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Маалыматтарды ыкчам иштетүүнү жана берүүнү камсыз кылуу.</a:t>
            </a:r>
            <a:endParaRPr xmlns:a="http://schemas.openxmlformats.org/drawingml/2006/main" lang="en-US" sz="1750" dirty="0"/>
          </a:p>
        </p:txBody>
      </p:sp>
      <p:pic>
        <p:nvPicPr>
          <p:cNvPr id="12" name="Image 1" descr="preencoded.png">
            <a:hlinkClick r:id="rId3" tooltip="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2037993" y="867132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5468"/>
              </a:lnSpc>
              <a:buNone/>
            </a:pPr>
            <a:r xmlns:a="http://schemas.openxmlformats.org/drawingml/2006/main">
              <a:rPr lang="ky" sz="4374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Түйүндү колдонуунун кандай артыкчылыктары бар?</a:t>
            </a:r>
            <a:endParaRPr xmlns:a="http://schemas.openxmlformats.org/drawingml/2006/main" lang="en-US" sz="4374" dirty="0"/>
          </a:p>
        </p:txBody>
      </p:sp>
      <p:sp>
        <p:nvSpPr>
          <p:cNvPr id="5" name="Text 2"/>
          <p:cNvSpPr/>
          <p:nvPr/>
        </p:nvSpPr>
        <p:spPr>
          <a:xfrm>
            <a:off x="2037993" y="2700218"/>
            <a:ext cx="10554414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Node.js серверде жана браузерде бир тилди колдонуунун эсебинен жогорку өндүрүмдүүлүктү, иштеп чыгуунун жеңилдигин, ошондой эле масштабдуулукту жана реалдуу убакыт мүмкүнчүлүктөрүн камсыз кылат.</a:t>
            </a:r>
            <a:endParaRPr xmlns:a="http://schemas.openxmlformats.org/drawingml/2006/main" lang="en-US" sz="1750" dirty="0"/>
          </a:p>
        </p:txBody>
      </p:sp>
      <p:pic>
        <p:nvPicPr>
          <p:cNvPr id="6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7993" y="4016335"/>
            <a:ext cx="3518059" cy="888682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2260163" y="5238274"/>
            <a:ext cx="3073718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algn="l" indent="0" marL="0">
              <a:lnSpc>
                <a:spcPts val="2734"/>
              </a:lnSpc>
              <a:buNone/>
            </a:pPr>
            <a:r xmlns:a="http://schemas.openxmlformats.org/drawingml/2006/main">
              <a:rPr lang="ky" sz="2187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Жогорку аткаруу</a:t>
            </a:r>
            <a:endParaRPr xmlns:a="http://schemas.openxmlformats.org/drawingml/2006/main" lang="en-US" sz="2187" dirty="0"/>
          </a:p>
        </p:txBody>
      </p:sp>
      <p:sp>
        <p:nvSpPr>
          <p:cNvPr id="8" name="Text 4"/>
          <p:cNvSpPr/>
          <p:nvPr/>
        </p:nvSpPr>
        <p:spPr>
          <a:xfrm>
            <a:off x="2260163" y="6065877"/>
            <a:ext cx="3073718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algn="l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Сурамдарды жана операцияларды эффективдүү иштетүү.</a:t>
            </a:r>
            <a:endParaRPr xmlns:a="http://schemas.openxmlformats.org/drawingml/2006/main" lang="en-US" sz="1750" dirty="0"/>
          </a:p>
        </p:txBody>
      </p:sp>
      <p:pic>
        <p:nvPicPr>
          <p:cNvPr id="9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6052" y="4016335"/>
            <a:ext cx="3518178" cy="888682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5778222" y="5238274"/>
            <a:ext cx="26060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algn="l" indent="0" marL="0">
              <a:lnSpc>
                <a:spcPts val="2734"/>
              </a:lnSpc>
              <a:buNone/>
            </a:pPr>
            <a:r xmlns:a="http://schemas.openxmlformats.org/drawingml/2006/main">
              <a:rPr lang="ky" sz="2187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Тилди унификациялоо</a:t>
            </a:r>
            <a:endParaRPr xmlns:a="http://schemas.openxmlformats.org/drawingml/2006/main" lang="en-US" sz="2187" dirty="0"/>
          </a:p>
        </p:txBody>
      </p:sp>
      <p:sp>
        <p:nvSpPr>
          <p:cNvPr id="11" name="Text 6"/>
          <p:cNvSpPr/>
          <p:nvPr/>
        </p:nvSpPr>
        <p:spPr>
          <a:xfrm>
            <a:off x="5778222" y="5718691"/>
            <a:ext cx="3073837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algn="l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JavaScript'ти серверде да, браузерде да колдонот, бул иштеп чыгууну жана тейлөөнү жеңилдетет.</a:t>
            </a:r>
            <a:endParaRPr xmlns:a="http://schemas.openxmlformats.org/drawingml/2006/main" lang="en-US" sz="1750" dirty="0"/>
          </a:p>
        </p:txBody>
      </p:sp>
      <p:pic>
        <p:nvPicPr>
          <p:cNvPr id="12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4229" y="4016335"/>
            <a:ext cx="3518178" cy="888682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9296400" y="5238274"/>
            <a:ext cx="3073837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algn="l" indent="0" marL="0">
              <a:lnSpc>
                <a:spcPts val="2734"/>
              </a:lnSpc>
              <a:buNone/>
            </a:pPr>
            <a:r xmlns:a="http://schemas.openxmlformats.org/drawingml/2006/main">
              <a:rPr lang="ky" sz="2187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реалдуу убакытта иштөө мүмкүнчүлүгү</a:t>
            </a:r>
            <a:endParaRPr xmlns:a="http://schemas.openxmlformats.org/drawingml/2006/main" lang="en-US" sz="2187" dirty="0"/>
          </a:p>
        </p:txBody>
      </p:sp>
      <p:sp>
        <p:nvSpPr>
          <p:cNvPr id="14" name="Text 8"/>
          <p:cNvSpPr/>
          <p:nvPr/>
        </p:nvSpPr>
        <p:spPr>
          <a:xfrm>
            <a:off x="9296400" y="6065877"/>
            <a:ext cx="3073837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algn="l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реалдуу убакытта окуялар менен иштөө үчүн колдоо.</a:t>
            </a:r>
            <a:endParaRPr xmlns:a="http://schemas.openxmlformats.org/drawingml/2006/main" lang="en-US" sz="1750" dirty="0"/>
          </a:p>
        </p:txBody>
      </p:sp>
      <p:pic>
        <p:nvPicPr>
          <p:cNvPr id="15" name="Image 4" descr="preencoded.png">
            <a:hlinkClick r:id="rId6" tooltip="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>
              <a:alpha val="75000"/>
            </a:srgbClr>
          </a:solidFill>
          <a:ln/>
        </p:spPr>
      </p:sp>
      <p:pic>
        <p:nvPicPr>
          <p:cNvPr id="4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0" y="0"/>
            <a:ext cx="3657600" cy="8229600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833199" y="1213009"/>
            <a:ext cx="686562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5468"/>
              </a:lnSpc>
              <a:buNone/>
            </a:pPr>
            <a:r xmlns:a="http://schemas.openxmlformats.org/drawingml/2006/main">
              <a:rPr lang="ky" sz="4374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Түйүндүн кандай кемчиликтери бар?</a:t>
            </a:r>
            <a:endParaRPr xmlns:a="http://schemas.openxmlformats.org/drawingml/2006/main" lang="en-US" sz="4374" dirty="0"/>
          </a:p>
        </p:txBody>
      </p:sp>
      <p:sp>
        <p:nvSpPr>
          <p:cNvPr id="6" name="Text 2"/>
          <p:cNvSpPr/>
          <p:nvPr/>
        </p:nvSpPr>
        <p:spPr>
          <a:xfrm>
            <a:off x="833199" y="2240637"/>
            <a:ext cx="9306401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Node.jsтин кемчиликтери чоң эсептөөлөр менен иштөөдөгү кыйынчылык (бир жиптен улам), эски кодду колдоодогу мүмкүн болгон көйгөйлөр жана тапшырмалардын айрым түрлөрү үчүн китепканалардын жоктугу.</a:t>
            </a:r>
            <a:endParaRPr xmlns:a="http://schemas.openxmlformats.org/drawingml/2006/main" lang="en-US" sz="1750" dirty="0"/>
          </a:p>
        </p:txBody>
      </p:sp>
      <p:sp>
        <p:nvSpPr>
          <p:cNvPr id="7" name="Shape 3"/>
          <p:cNvSpPr/>
          <p:nvPr/>
        </p:nvSpPr>
        <p:spPr>
          <a:xfrm>
            <a:off x="833199" y="3730347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2D9F9"/>
          </a:solidFill>
          <a:ln w="13811">
            <a:solidFill>
              <a:srgbClr val="A5B3F3"/>
            </a:solidFill>
            <a:prstDash val="solid"/>
          </a:ln>
        </p:spPr>
      </p:sp>
      <p:sp>
        <p:nvSpPr>
          <p:cNvPr id="8" name="Text 4"/>
          <p:cNvSpPr/>
          <p:nvPr/>
        </p:nvSpPr>
        <p:spPr>
          <a:xfrm>
            <a:off x="1033582" y="3772019"/>
            <a:ext cx="9906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algn="ctr" indent="0" marL="0">
              <a:lnSpc>
                <a:spcPts val="3281"/>
              </a:lnSpc>
              <a:buNone/>
            </a:pPr>
            <a:r xmlns:a="http://schemas.openxmlformats.org/drawingml/2006/main">
              <a:rPr lang="ky" sz="2624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1</a:t>
            </a:r>
            <a:endParaRPr xmlns:a="http://schemas.openxmlformats.org/drawingml/2006/main" lang="en-US" sz="2624" dirty="0"/>
          </a:p>
        </p:txBody>
      </p:sp>
      <p:sp>
        <p:nvSpPr>
          <p:cNvPr id="9" name="Text 5"/>
          <p:cNvSpPr/>
          <p:nvPr/>
        </p:nvSpPr>
        <p:spPr>
          <a:xfrm>
            <a:off x="1555313" y="3806666"/>
            <a:ext cx="381762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2734"/>
              </a:lnSpc>
              <a:buNone/>
            </a:pPr>
            <a:r xmlns:a="http://schemas.openxmlformats.org/drawingml/2006/main">
              <a:rPr lang="ky" sz="2187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Эсептөөлөр менен кыйынчылык</a:t>
            </a:r>
            <a:endParaRPr xmlns:a="http://schemas.openxmlformats.org/drawingml/2006/main" lang="en-US" sz="2187" dirty="0"/>
          </a:p>
        </p:txBody>
      </p:sp>
      <p:sp>
        <p:nvSpPr>
          <p:cNvPr id="10" name="Text 6"/>
          <p:cNvSpPr/>
          <p:nvPr/>
        </p:nvSpPr>
        <p:spPr>
          <a:xfrm>
            <a:off x="1555313" y="4287083"/>
            <a:ext cx="3820001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Node.js узакка созулган эсептөөлөр үчүн ылайыктуу эмес, анткени ал бүт процессти бөгөттөйт.</a:t>
            </a:r>
            <a:endParaRPr xmlns:a="http://schemas.openxmlformats.org/drawingml/2006/main" lang="en-US" sz="1750" dirty="0"/>
          </a:p>
        </p:txBody>
      </p:sp>
      <p:sp>
        <p:nvSpPr>
          <p:cNvPr id="11" name="Shape 7"/>
          <p:cNvSpPr/>
          <p:nvPr/>
        </p:nvSpPr>
        <p:spPr>
          <a:xfrm>
            <a:off x="5597485" y="3730347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2D9F9"/>
          </a:solidFill>
          <a:ln w="13811">
            <a:solidFill>
              <a:srgbClr val="A5B3F3"/>
            </a:solidFill>
            <a:prstDash val="solid"/>
          </a:ln>
        </p:spPr>
      </p:sp>
      <p:sp>
        <p:nvSpPr>
          <p:cNvPr id="12" name="Text 8"/>
          <p:cNvSpPr/>
          <p:nvPr/>
        </p:nvSpPr>
        <p:spPr>
          <a:xfrm>
            <a:off x="5759768" y="3772019"/>
            <a:ext cx="17526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algn="ctr" indent="0" marL="0">
              <a:lnSpc>
                <a:spcPts val="3281"/>
              </a:lnSpc>
              <a:buNone/>
            </a:pPr>
            <a:r xmlns:a="http://schemas.openxmlformats.org/drawingml/2006/main">
              <a:rPr lang="ky" sz="2624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2</a:t>
            </a:r>
            <a:endParaRPr xmlns:a="http://schemas.openxmlformats.org/drawingml/2006/main" lang="en-US" sz="2624" dirty="0"/>
          </a:p>
        </p:txBody>
      </p:sp>
      <p:sp>
        <p:nvSpPr>
          <p:cNvPr id="13" name="Text 9"/>
          <p:cNvSpPr/>
          <p:nvPr/>
        </p:nvSpPr>
        <p:spPr>
          <a:xfrm>
            <a:off x="6319599" y="3806666"/>
            <a:ext cx="34442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2734"/>
              </a:lnSpc>
              <a:buNone/>
            </a:pPr>
            <a:r xmlns:a="http://schemas.openxmlformats.org/drawingml/2006/main">
              <a:rPr lang="ky" sz="2187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Эски код менен көйгөйлөр</a:t>
            </a:r>
            <a:endParaRPr xmlns:a="http://schemas.openxmlformats.org/drawingml/2006/main" lang="en-US" sz="2187" dirty="0"/>
          </a:p>
        </p:txBody>
      </p:sp>
      <p:sp>
        <p:nvSpPr>
          <p:cNvPr id="14" name="Text 10"/>
          <p:cNvSpPr/>
          <p:nvPr/>
        </p:nvSpPr>
        <p:spPr>
          <a:xfrm>
            <a:off x="6319599" y="4287083"/>
            <a:ext cx="3820001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Node.jsти учурдагы долбоорлорго интеграциялоо кыйын болушу мүмкүн.</a:t>
            </a:r>
            <a:endParaRPr xmlns:a="http://schemas.openxmlformats.org/drawingml/2006/main" lang="en-US" sz="1750" dirty="0"/>
          </a:p>
        </p:txBody>
      </p:sp>
      <p:sp>
        <p:nvSpPr>
          <p:cNvPr id="15" name="Shape 11"/>
          <p:cNvSpPr/>
          <p:nvPr/>
        </p:nvSpPr>
        <p:spPr>
          <a:xfrm>
            <a:off x="833199" y="5749052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2D9F9"/>
          </a:solidFill>
          <a:ln w="13811">
            <a:solidFill>
              <a:srgbClr val="A5B3F3"/>
            </a:solidFill>
            <a:prstDash val="solid"/>
          </a:ln>
        </p:spPr>
      </p:sp>
      <p:sp>
        <p:nvSpPr>
          <p:cNvPr id="16" name="Text 12"/>
          <p:cNvSpPr/>
          <p:nvPr/>
        </p:nvSpPr>
        <p:spPr>
          <a:xfrm>
            <a:off x="987862" y="5790724"/>
            <a:ext cx="19050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algn="ctr" indent="0" marL="0">
              <a:lnSpc>
                <a:spcPts val="3281"/>
              </a:lnSpc>
              <a:buNone/>
            </a:pPr>
            <a:r xmlns:a="http://schemas.openxmlformats.org/drawingml/2006/main">
              <a:rPr lang="ky" sz="2624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3</a:t>
            </a:r>
            <a:endParaRPr xmlns:a="http://schemas.openxmlformats.org/drawingml/2006/main" lang="en-US" sz="2624" dirty="0"/>
          </a:p>
        </p:txBody>
      </p:sp>
      <p:sp>
        <p:nvSpPr>
          <p:cNvPr id="17" name="Text 13"/>
          <p:cNvSpPr/>
          <p:nvPr/>
        </p:nvSpPr>
        <p:spPr>
          <a:xfrm>
            <a:off x="1555313" y="5825371"/>
            <a:ext cx="309372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2734"/>
              </a:lnSpc>
              <a:buNone/>
            </a:pPr>
            <a:r xmlns:a="http://schemas.openxmlformats.org/drawingml/2006/main">
              <a:rPr lang="ky" sz="2187" dirty="0">
                <a:solidFill>
                  <a:srgbClr val="404155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Китепканалардын жетишсиздиги</a:t>
            </a:r>
            <a:endParaRPr xmlns:a="http://schemas.openxmlformats.org/drawingml/2006/main" lang="en-US" sz="2187" dirty="0"/>
          </a:p>
        </p:txBody>
      </p:sp>
      <p:sp>
        <p:nvSpPr>
          <p:cNvPr id="18" name="Text 14"/>
          <p:cNvSpPr/>
          <p:nvPr/>
        </p:nvSpPr>
        <p:spPr>
          <a:xfrm>
            <a:off x="1555313" y="6305788"/>
            <a:ext cx="8584287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Тапшырмалардын кээ бир түрлөрү кошумча китепканаларды издөөнү же иштеп чыгууну талап кылышы мүмкүн.</a:t>
            </a:r>
            <a:endParaRPr xmlns:a="http://schemas.openxmlformats.org/drawingml/2006/main" lang="en-US" sz="1750" dirty="0"/>
          </a:p>
        </p:txBody>
      </p:sp>
      <p:pic>
        <p:nvPicPr>
          <p:cNvPr id="19" name="Image 2" descr="preencoded.png">
            <a:hlinkClick r:id="rId4" tooltip="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2037993" y="3012281"/>
            <a:ext cx="827532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5468"/>
              </a:lnSpc>
              <a:buNone/>
            </a:pPr>
            <a:r xmlns:a="http://schemas.openxmlformats.org/drawingml/2006/main">
              <a:rPr lang="ky" sz="4374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Түйүндү колдонуунун мисалдары</a:t>
            </a:r>
            <a:endParaRPr xmlns:a="http://schemas.openxmlformats.org/drawingml/2006/main" lang="en-US" sz="4374" dirty="0"/>
          </a:p>
        </p:txBody>
      </p:sp>
      <p:sp>
        <p:nvSpPr>
          <p:cNvPr id="5" name="Text 2"/>
          <p:cNvSpPr/>
          <p:nvPr/>
        </p:nvSpPr>
        <p:spPr>
          <a:xfrm>
            <a:off x="2037993" y="4150995"/>
            <a:ext cx="10554414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Node.js реалдуу убакыт системаларын, анын ичинде онлайн оюндарды, агымдык аянтчаларды жана чаттарды түзүү үчүн кеңири колдонулат. Ал ошондой эле жогорку жүктөөчү веб тиркемелерди жана API'лерди түзүү үчүн колдонулат.</a:t>
            </a:r>
            <a:endParaRPr xmlns:a="http://schemas.openxmlformats.org/drawingml/2006/main" lang="en-US" sz="1750" dirty="0"/>
          </a:p>
        </p:txBody>
      </p:sp>
      <p:pic>
        <p:nvPicPr>
          <p:cNvPr id="6" name="Image 1" descr="preencoded.png">
            <a:hlinkClick r:id="rId3" tooltip="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2037993" y="1347907"/>
            <a:ext cx="736854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5468"/>
              </a:lnSpc>
              <a:buNone/>
            </a:pPr>
            <a:r xmlns:a="http://schemas.openxmlformats.org/drawingml/2006/main">
              <a:rPr lang="ky" sz="4374" dirty="0">
                <a:solidFill>
                  <a:srgbClr val="1B1B27"/>
                </a:solidFill>
                <a:latin typeface="Corben" pitchFamily="34" charset="0"/>
                <a:ea typeface="Corben" pitchFamily="34" charset="-122"/>
                <a:cs typeface="Corben" pitchFamily="34" charset="-120"/>
              </a:rPr>
              <a:t>Түйүн менен иштөөнү кантип баштоо керек?</a:t>
            </a:r>
            <a:endParaRPr xmlns:a="http://schemas.openxmlformats.org/drawingml/2006/main" lang="en-US" sz="4374" dirty="0"/>
          </a:p>
        </p:txBody>
      </p:sp>
      <p:sp>
        <p:nvSpPr>
          <p:cNvPr id="5" name="Text 2"/>
          <p:cNvSpPr/>
          <p:nvPr/>
        </p:nvSpPr>
        <p:spPr>
          <a:xfrm>
            <a:off x="2037993" y="2486620"/>
            <a:ext cx="10554414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Node.js менен баштоо үчүн, сиз аны расмий веб-сайттан орнотушуңуз керек, андан кийин документтерди изилдөө жана иштеп чыгуучулардын коомчулугуна катышуу менен тиркемелерди түзө баштасаңыз болот. Ошондой эле асинхрондук программалоону жана сервердик өнүктүрүү концепцияларын өздөштүрүү маанилүү.</a:t>
            </a:r>
            <a:endParaRPr xmlns:a="http://schemas.openxmlformats.org/drawingml/2006/main" lang="en-US" sz="1750" dirty="0"/>
          </a:p>
        </p:txBody>
      </p:sp>
      <p:sp>
        <p:nvSpPr>
          <p:cNvPr id="6" name="Shape 3"/>
          <p:cNvSpPr/>
          <p:nvPr/>
        </p:nvSpPr>
        <p:spPr>
          <a:xfrm>
            <a:off x="2037993" y="4158139"/>
            <a:ext cx="10554414" cy="2723436"/>
          </a:xfrm>
          <a:prstGeom prst="roundRect">
            <a:avLst>
              <a:gd name="adj" fmla="val 3671"/>
            </a:avLst>
          </a:prstGeom>
          <a:noFill/>
          <a:ln w="13811">
            <a:solidFill>
              <a:srgbClr val="000000">
                <a:alpha val="8000"/>
              </a:srgbClr>
            </a:solidFill>
            <a:prstDash val="solid"/>
          </a:ln>
        </p:spPr>
      </p:sp>
      <p:sp>
        <p:nvSpPr>
          <p:cNvPr id="7" name="Shape 4"/>
          <p:cNvSpPr/>
          <p:nvPr/>
        </p:nvSpPr>
        <p:spPr>
          <a:xfrm>
            <a:off x="2051804" y="4171950"/>
            <a:ext cx="10526792" cy="1347907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</p:sp>
      <p:sp>
        <p:nvSpPr>
          <p:cNvPr id="8" name="Text 5"/>
          <p:cNvSpPr/>
          <p:nvPr/>
        </p:nvSpPr>
        <p:spPr>
          <a:xfrm>
            <a:off x="2273975" y="4312801"/>
            <a:ext cx="48152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Орнотуу</a:t>
            </a:r>
            <a:endParaRPr xmlns:a="http://schemas.openxmlformats.org/drawingml/2006/main" lang="en-US" sz="1750" dirty="0"/>
          </a:p>
        </p:txBody>
      </p:sp>
      <p:sp>
        <p:nvSpPr>
          <p:cNvPr id="9" name="Text 6"/>
          <p:cNvSpPr/>
          <p:nvPr/>
        </p:nvSpPr>
        <p:spPr>
          <a:xfrm>
            <a:off x="7541181" y="4312801"/>
            <a:ext cx="4815245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Node.js расмий сайтында ар кандай операциялык системаларга орнотуу боюнча нускамаларды таба аласыз.</a:t>
            </a:r>
            <a:endParaRPr xmlns:a="http://schemas.openxmlformats.org/drawingml/2006/main"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2051804" y="5519857"/>
            <a:ext cx="10526792" cy="1347907"/>
          </a:xfrm>
          <a:prstGeom prst="rect">
            <a:avLst/>
          </a:prstGeom>
          <a:solidFill>
            <a:srgbClr val="000000">
              <a:alpha val="4000"/>
            </a:srgbClr>
          </a:solidFill>
          <a:ln/>
        </p:spPr>
      </p:sp>
      <p:sp>
        <p:nvSpPr>
          <p:cNvPr id="11" name="Text 8"/>
          <p:cNvSpPr/>
          <p:nvPr/>
        </p:nvSpPr>
        <p:spPr>
          <a:xfrm>
            <a:off x="2273975" y="5660708"/>
            <a:ext cx="48152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Билим берүү</a:t>
            </a:r>
            <a:endParaRPr xmlns:a="http://schemas.openxmlformats.org/drawingml/2006/main" lang="en-US" sz="1750" dirty="0"/>
          </a:p>
        </p:txBody>
      </p:sp>
      <p:sp>
        <p:nvSpPr>
          <p:cNvPr id="12" name="Text 9"/>
          <p:cNvSpPr/>
          <p:nvPr/>
        </p:nvSpPr>
        <p:spPr>
          <a:xfrm>
            <a:off x="7541181" y="5660708"/>
            <a:ext cx="4815245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xmlns:a="http://schemas.openxmlformats.org/drawingml/2006/main" indent="0" marL="0">
              <a:lnSpc>
                <a:spcPts val="2799"/>
              </a:lnSpc>
              <a:buNone/>
            </a:pPr>
            <a:r xmlns:a="http://schemas.openxmlformats.org/drawingml/2006/main">
              <a:rPr lang="ky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Документтерди изилдөө, онлайн курстардан өтүү жана тажрыйбалуу иштеп чыгуучулар менен сүйлөшүү Node.js файлын өздөштүрүүгө жардам берет.</a:t>
            </a:r>
            <a:endParaRPr xmlns:a="http://schemas.openxmlformats.org/drawingml/2006/main" lang="en-US" sz="1750" dirty="0"/>
          </a:p>
        </p:txBody>
      </p:sp>
      <p:pic>
        <p:nvPicPr>
          <p:cNvPr id="13" name="Image 1" descr="preencoded.png">
            <a:hlinkClick r:id="rId3" tooltip="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PptxGenJS</cp:lastModifiedBy>
  <cp:revision>1</cp:revision>
  <dcterms:created xsi:type="dcterms:W3CDTF">2024-01-10T10:18:40Z</dcterms:created>
  <dcterms:modified xsi:type="dcterms:W3CDTF">2024-01-10T10:18:40Z</dcterms:modified>
</cp:coreProperties>
</file>