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 snapToGrid="0">
      <p:cViewPr varScale="1">
        <p:scale>
          <a:sx n="70" d="100"/>
          <a:sy n="70" d="100"/>
        </p:scale>
        <p:origin x="-720" y="-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C7B8BA-9FD8-4686-89C7-7D7165A6B3D4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5522FA74-9C37-4C90-8E0E-4D3B04DEF55F}">
      <dgm:prSet/>
      <dgm:spPr/>
      <dgm:t>
        <a:bodyPr/>
        <a:lstStyle/>
        <a:p>
          <a:pPr rtl="0"/>
          <a:r>
            <a:rPr lang="ru-RU" dirty="0" smtClean="0"/>
            <a:t>Конкордат — соглашение между католической церковью и российским правительством, определяющее положение католической церкви в империи.</a:t>
          </a:r>
          <a:endParaRPr lang="ru-RU" dirty="0"/>
        </a:p>
      </dgm:t>
    </dgm:pt>
    <dgm:pt modelId="{89F691CD-AD11-40C1-8AA9-BF9DFF36D8B9}" type="parTrans" cxnId="{2B39698D-84C9-4C9D-BC98-62AC31F3CFB0}">
      <dgm:prSet/>
      <dgm:spPr/>
      <dgm:t>
        <a:bodyPr/>
        <a:lstStyle/>
        <a:p>
          <a:endParaRPr lang="ru-RU"/>
        </a:p>
      </dgm:t>
    </dgm:pt>
    <dgm:pt modelId="{3F848EF3-CB12-4E28-BBAD-7F8ADF434E95}" type="sibTrans" cxnId="{2B39698D-84C9-4C9D-BC98-62AC31F3CFB0}">
      <dgm:prSet/>
      <dgm:spPr/>
      <dgm:t>
        <a:bodyPr/>
        <a:lstStyle/>
        <a:p>
          <a:endParaRPr lang="ru-RU"/>
        </a:p>
      </dgm:t>
    </dgm:pt>
    <dgm:pt modelId="{3A1B50D6-536E-4E88-A138-03BE0120DA98}" type="pres">
      <dgm:prSet presAssocID="{CBC7B8BA-9FD8-4686-89C7-7D7165A6B3D4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7D3B15C4-564A-4951-A3AB-2362A4BEB886}" type="pres">
      <dgm:prSet presAssocID="{5522FA74-9C37-4C90-8E0E-4D3B04DEF55F}" presName="circle1" presStyleLbl="node1" presStyleIdx="0" presStyleCnt="1"/>
      <dgm:spPr/>
    </dgm:pt>
    <dgm:pt modelId="{80FE798F-390E-4B42-BA70-CC0F68AF3FBF}" type="pres">
      <dgm:prSet presAssocID="{5522FA74-9C37-4C90-8E0E-4D3B04DEF55F}" presName="space" presStyleCnt="0"/>
      <dgm:spPr/>
    </dgm:pt>
    <dgm:pt modelId="{6034F3A4-DD1D-4A33-9B8B-07A8349B4F45}" type="pres">
      <dgm:prSet presAssocID="{5522FA74-9C37-4C90-8E0E-4D3B04DEF55F}" presName="rect1" presStyleLbl="alignAcc1" presStyleIdx="0" presStyleCnt="1" custLinFactY="21204" custLinFactNeighborX="18167" custLinFactNeighborY="100000"/>
      <dgm:spPr/>
    </dgm:pt>
    <dgm:pt modelId="{0DB833B3-25E6-42F7-A91D-47B0A33E7302}" type="pres">
      <dgm:prSet presAssocID="{5522FA74-9C37-4C90-8E0E-4D3B04DEF55F}" presName="rect1ParTxNoCh" presStyleLbl="alignAcc1" presStyleIdx="0" presStyleCnt="1">
        <dgm:presLayoutVars>
          <dgm:chMax val="1"/>
          <dgm:bulletEnabled val="1"/>
        </dgm:presLayoutVars>
      </dgm:prSet>
      <dgm:spPr/>
    </dgm:pt>
  </dgm:ptLst>
  <dgm:cxnLst>
    <dgm:cxn modelId="{F94F4E4F-9784-4884-884E-03C7AD29AB1F}" type="presOf" srcId="{5522FA74-9C37-4C90-8E0E-4D3B04DEF55F}" destId="{0DB833B3-25E6-42F7-A91D-47B0A33E7302}" srcOrd="1" destOrd="0" presId="urn:microsoft.com/office/officeart/2005/8/layout/target3"/>
    <dgm:cxn modelId="{EB879A5A-1042-4E29-A989-913CEFF2C8A3}" type="presOf" srcId="{CBC7B8BA-9FD8-4686-89C7-7D7165A6B3D4}" destId="{3A1B50D6-536E-4E88-A138-03BE0120DA98}" srcOrd="0" destOrd="0" presId="urn:microsoft.com/office/officeart/2005/8/layout/target3"/>
    <dgm:cxn modelId="{2B39698D-84C9-4C9D-BC98-62AC31F3CFB0}" srcId="{CBC7B8BA-9FD8-4686-89C7-7D7165A6B3D4}" destId="{5522FA74-9C37-4C90-8E0E-4D3B04DEF55F}" srcOrd="0" destOrd="0" parTransId="{89F691CD-AD11-40C1-8AA9-BF9DFF36D8B9}" sibTransId="{3F848EF3-CB12-4E28-BBAD-7F8ADF434E95}"/>
    <dgm:cxn modelId="{07151F08-02D6-4DCA-B530-0AFFE1E283B3}" type="presOf" srcId="{5522FA74-9C37-4C90-8E0E-4D3B04DEF55F}" destId="{6034F3A4-DD1D-4A33-9B8B-07A8349B4F45}" srcOrd="0" destOrd="0" presId="urn:microsoft.com/office/officeart/2005/8/layout/target3"/>
    <dgm:cxn modelId="{331C7AC7-AC4F-499D-98F1-0C4832F25E14}" type="presParOf" srcId="{3A1B50D6-536E-4E88-A138-03BE0120DA98}" destId="{7D3B15C4-564A-4951-A3AB-2362A4BEB886}" srcOrd="0" destOrd="0" presId="urn:microsoft.com/office/officeart/2005/8/layout/target3"/>
    <dgm:cxn modelId="{77D1D7AA-270C-4B9E-A2A0-42C3F90C5A88}" type="presParOf" srcId="{3A1B50D6-536E-4E88-A138-03BE0120DA98}" destId="{80FE798F-390E-4B42-BA70-CC0F68AF3FBF}" srcOrd="1" destOrd="0" presId="urn:microsoft.com/office/officeart/2005/8/layout/target3"/>
    <dgm:cxn modelId="{3868D51F-514D-431A-9045-927C6B1F3027}" type="presParOf" srcId="{3A1B50D6-536E-4E88-A138-03BE0120DA98}" destId="{6034F3A4-DD1D-4A33-9B8B-07A8349B4F45}" srcOrd="2" destOrd="0" presId="urn:microsoft.com/office/officeart/2005/8/layout/target3"/>
    <dgm:cxn modelId="{66C43855-BEA0-4044-9566-12028C07BC5D}" type="presParOf" srcId="{3A1B50D6-536E-4E88-A138-03BE0120DA98}" destId="{0DB833B3-25E6-42F7-A91D-47B0A33E7302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3B15C4-564A-4951-A3AB-2362A4BEB886}">
      <dsp:nvSpPr>
        <dsp:cNvPr id="0" name=""/>
        <dsp:cNvSpPr/>
      </dsp:nvSpPr>
      <dsp:spPr>
        <a:xfrm>
          <a:off x="0" y="0"/>
          <a:ext cx="923330" cy="92333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34F3A4-DD1D-4A33-9B8B-07A8349B4F45}">
      <dsp:nvSpPr>
        <dsp:cNvPr id="0" name=""/>
        <dsp:cNvSpPr/>
      </dsp:nvSpPr>
      <dsp:spPr>
        <a:xfrm>
          <a:off x="461665" y="0"/>
          <a:ext cx="5634335" cy="92333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Конкордат — соглашение между католической церковью и российским правительством, определяющее положение католической церкви в империи.</a:t>
          </a:r>
          <a:endParaRPr lang="ru-RU" sz="1800" kern="1200" dirty="0"/>
        </a:p>
      </dsp:txBody>
      <dsp:txXfrm>
        <a:off x="461665" y="0"/>
        <a:ext cx="5634335" cy="9233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62707" y="1371600"/>
            <a:ext cx="109728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04035-7123-4480-9722-74642F65E0C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15AB2-1086-45F0-AF75-931212D1FE0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828800" y="3331698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04035-7123-4480-9722-74642F65E0C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15AB2-1086-45F0-AF75-931212D1FE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04035-7123-4480-9722-74642F65E0C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15AB2-1086-45F0-AF75-931212D1FE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04035-7123-4480-9722-74642F65E0C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15AB2-1086-45F0-AF75-931212D1FE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609600"/>
            <a:ext cx="94488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33600" y="2507786"/>
            <a:ext cx="94488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04035-7123-4480-9722-74642F65E0C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66400" y="6416676"/>
            <a:ext cx="1016000" cy="365125"/>
          </a:xfrm>
        </p:spPr>
        <p:txBody>
          <a:bodyPr/>
          <a:lstStyle/>
          <a:p>
            <a:fld id="{0FB15AB2-1086-45F0-AF75-931212D1FE0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04035-7123-4480-9722-74642F65E0C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15AB2-1086-45F0-AF75-931212D1FE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535113"/>
            <a:ext cx="5389033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9600" y="2362201"/>
            <a:ext cx="5386917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362201"/>
            <a:ext cx="5389033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04035-7123-4480-9722-74642F65E0C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15AB2-1086-45F0-AF75-931212D1FE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04035-7123-4480-9722-74642F65E0C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15AB2-1086-45F0-AF75-931212D1FE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04035-7123-4480-9722-74642F65E0C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15AB2-1086-45F0-AF75-931212D1FE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1" y="1524001"/>
            <a:ext cx="4011084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04035-7123-4480-9722-74642F65E0C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15AB2-1086-45F0-AF75-931212D1FE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73152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8400" y="1831975"/>
            <a:ext cx="73152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8400" y="1166787"/>
            <a:ext cx="73152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04035-7123-4480-9722-74642F65E0C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15AB2-1086-45F0-AF75-931212D1FE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4704035-7123-4480-9722-74642F65E0C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566400" y="6416676"/>
            <a:ext cx="1016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FB15AB2-1086-45F0-AF75-931212D1FE0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27858086-42BF-4BBB-A3A9-612FB6855B5F}"/>
              </a:ext>
            </a:extLst>
          </p:cNvPr>
          <p:cNvSpPr txBox="1"/>
          <p:nvPr/>
        </p:nvSpPr>
        <p:spPr>
          <a:xfrm>
            <a:off x="815926" y="1982450"/>
            <a:ext cx="988958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FFFF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Многообразие культур и религий Российской</a:t>
            </a:r>
          </a:p>
          <a:p>
            <a:pPr algn="ctr"/>
            <a:r>
              <a:rPr lang="ru-RU" sz="4800" b="1" dirty="0">
                <a:solidFill>
                  <a:srgbClr val="FFFF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империи</a:t>
            </a:r>
          </a:p>
        </p:txBody>
      </p:sp>
    </p:spTree>
    <p:extLst>
      <p:ext uri="{BB962C8B-B14F-4D97-AF65-F5344CB8AC3E}">
        <p14:creationId xmlns:p14="http://schemas.microsoft.com/office/powerpoint/2010/main" val="27107744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096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b="1" dirty="0" smtClean="0"/>
              <a:t>	</a:t>
            </a:r>
            <a:r>
              <a:rPr lang="ru-RU" sz="2000" b="1" dirty="0" smtClean="0">
                <a:solidFill>
                  <a:srgbClr val="FFFF00"/>
                </a:solidFill>
              </a:rPr>
              <a:t>В </a:t>
            </a:r>
            <a:r>
              <a:rPr lang="ru-RU" sz="2000" b="1" dirty="0">
                <a:solidFill>
                  <a:srgbClr val="FFFF00"/>
                </a:solidFill>
              </a:rPr>
              <a:t>России первой половины XIX века происходили различные конфликты между народами, в основном на основе этнических и религиозных различий. Например, в Кавказском регионе происходили вооружённые столкновения между русскими и местными народами, такими как чеченцы и кабардинцы. Эти конфликты в каждом конкретном случае имели сложную историю и были связаны с вопросами территориальной принадлежности и автономии.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881" y="41157"/>
            <a:ext cx="5368120" cy="332823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723221" y="3429000"/>
            <a:ext cx="35694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Рис. 1. Горцы, пересекающие реку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096000" y="4080387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1" dirty="0" smtClean="0"/>
              <a:t>	Конфликты </a:t>
            </a:r>
            <a:r>
              <a:rPr lang="ru-RU" b="1" dirty="0"/>
              <a:t>национального характера имели своей причиной растущее национальное самосознание различных народов. </a:t>
            </a:r>
            <a:endParaRPr lang="ru-RU" b="1" dirty="0" smtClean="0"/>
          </a:p>
          <a:p>
            <a:pPr algn="just"/>
            <a:r>
              <a:rPr lang="ru-RU" b="1" dirty="0"/>
              <a:t>	</a:t>
            </a:r>
            <a:r>
              <a:rPr lang="ru-RU" b="1" dirty="0" smtClean="0"/>
              <a:t>Например</a:t>
            </a:r>
            <a:r>
              <a:rPr lang="ru-RU" b="1" dirty="0"/>
              <a:t>, поляки и финны выступали за сохранение своей культуры и этнической идентичности, поскольку в отношении них проводилась русификация и централизация власти.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0099"/>
            <a:ext cx="5054600" cy="30988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813048" y="6278714"/>
            <a:ext cx="34285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Рис. 2. Финские народные танцы</a:t>
            </a:r>
          </a:p>
        </p:txBody>
      </p:sp>
    </p:spTree>
    <p:extLst>
      <p:ext uri="{BB962C8B-B14F-4D97-AF65-F5344CB8AC3E}">
        <p14:creationId xmlns:p14="http://schemas.microsoft.com/office/powerpoint/2010/main" val="42061050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1" dirty="0" smtClean="0"/>
              <a:t>	Российская </a:t>
            </a:r>
            <a:r>
              <a:rPr lang="ru-RU" b="1" dirty="0"/>
              <a:t>империя стремилась к укреплению государственности и централизации власти. В этом контексте различные народы империи взаимодействовали с русским правительством, что обеспечивало стабильность и развитие страны. </a:t>
            </a:r>
            <a:r>
              <a:rPr lang="ru-RU" b="1" dirty="0" smtClean="0"/>
              <a:t>	Например</a:t>
            </a:r>
            <a:r>
              <a:rPr lang="ru-RU" b="1" dirty="0"/>
              <a:t>, башкиры, казахи и другие народы Сибири и Центральной Азии активно сотрудничали с российскими властями в сферах торговли, обороны и освоения новых территорий.</a:t>
            </a:r>
          </a:p>
          <a:p>
            <a:pPr algn="just"/>
            <a:r>
              <a:rPr lang="ru-RU" dirty="0"/>
              <a:t>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7364" y="0"/>
            <a:ext cx="4734636" cy="302980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558580" y="3029803"/>
            <a:ext cx="45322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Рис. 3. Башкиры и казахи против французов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994783" y="3063375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just"/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	В </a:t>
            </a:r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этот период также происходил значительный культурный обмен между различными народами России. Русские писатели и ученые, такие как Александр Пушкин и Михаил Лермонтов, вдохновлялись фольклором и культурой других народов России, рассказывая об их традициях и обычаях в свои произведениях. </a:t>
            </a:r>
            <a:endParaRPr lang="ru-RU" b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just"/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	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Это </a:t>
            </a:r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способствовало развитию национальной культурной идентичности и сплачивало народы России.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3499" y="3399135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i="1" dirty="0">
                <a:solidFill>
                  <a:srgbClr val="FF0000"/>
                </a:solidFill>
              </a:rPr>
              <a:t>В младенческих летах я мать потерял.</a:t>
            </a:r>
          </a:p>
          <a:p>
            <a:r>
              <a:rPr lang="ru-RU" sz="2000" i="1" dirty="0">
                <a:solidFill>
                  <a:srgbClr val="FF0000"/>
                </a:solidFill>
              </a:rPr>
              <a:t>Но мнилось, что в розовый вечера час</a:t>
            </a:r>
          </a:p>
          <a:p>
            <a:r>
              <a:rPr lang="ru-RU" sz="2000" i="1" dirty="0">
                <a:solidFill>
                  <a:srgbClr val="FF0000"/>
                </a:solidFill>
              </a:rPr>
              <a:t>Та степь повторяла мне памятный глас.</a:t>
            </a:r>
          </a:p>
          <a:p>
            <a:r>
              <a:rPr lang="ru-RU" sz="2000" i="1" dirty="0">
                <a:solidFill>
                  <a:srgbClr val="FF0000"/>
                </a:solidFill>
              </a:rPr>
              <a:t>За это люблю я вершины тех скал,</a:t>
            </a:r>
          </a:p>
          <a:p>
            <a:r>
              <a:rPr lang="ru-RU" sz="2000" i="1" dirty="0">
                <a:solidFill>
                  <a:srgbClr val="FF0000"/>
                </a:solidFill>
              </a:rPr>
              <a:t>Люблю я Кавказ.</a:t>
            </a:r>
          </a:p>
          <a:p>
            <a:r>
              <a:rPr lang="ru-RU" sz="2000" i="1" dirty="0">
                <a:solidFill>
                  <a:srgbClr val="FF0000"/>
                </a:solidFill>
              </a:rPr>
              <a:t>(М. Ю. Лермонтов)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5576" y="5900129"/>
            <a:ext cx="119008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Российская империя сталкивалась с многими вызовами, преодолевая внутренние конфликты, и стремилась к укреплению государственности. В то же время сотрудничество между народами способствовало развитию страны и обмену культурными ценностями.</a:t>
            </a:r>
          </a:p>
        </p:txBody>
      </p:sp>
    </p:spTree>
    <p:extLst>
      <p:ext uri="{BB962C8B-B14F-4D97-AF65-F5344CB8AC3E}">
        <p14:creationId xmlns:p14="http://schemas.microsoft.com/office/powerpoint/2010/main" val="25456938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DC5ED90E-FD30-434A-B9C1-C59FEEA9A3BF}"/>
              </a:ext>
            </a:extLst>
          </p:cNvPr>
          <p:cNvSpPr txBox="1"/>
          <p:nvPr/>
        </p:nvSpPr>
        <p:spPr>
          <a:xfrm>
            <a:off x="126608" y="1021976"/>
            <a:ext cx="11859065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/>
              <a:t>	По </a:t>
            </a:r>
            <a:r>
              <a:rPr lang="ru-RU" sz="3200" dirty="0"/>
              <a:t>сведениям переписи населения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1897 г.</a:t>
            </a:r>
            <a:r>
              <a:rPr lang="ru-RU" sz="3200" dirty="0">
                <a:solidFill>
                  <a:srgbClr val="FFFF00"/>
                </a:solidFill>
              </a:rPr>
              <a:t>, </a:t>
            </a:r>
            <a:r>
              <a:rPr lang="ru-RU" sz="3200" dirty="0"/>
              <a:t>в империи проживало 69,35% православных; 9,13 — католиков; 11,70 — мусульман; 2,84 — протестантов; 4,15 — иудеев; 1,75% раскольников. Остальное население исповедовало буддизм, шаманизм, конфуцианство и т. п.</a:t>
            </a:r>
          </a:p>
          <a:p>
            <a:pPr algn="just"/>
            <a:endParaRPr lang="ru-RU" sz="3200" dirty="0"/>
          </a:p>
          <a:p>
            <a:pPr algn="just"/>
            <a:r>
              <a:rPr lang="ru-RU" sz="3200" dirty="0" smtClean="0"/>
              <a:t>	Власть </a:t>
            </a:r>
            <a:r>
              <a:rPr lang="ru-RU" sz="3200" dirty="0"/>
              <a:t>сильно беспокоило «отпадение от православия». По официальным данным, начиная с 1840-х гг. членами различных сект, включая раскольников, стало до 10 млн человек.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9B81387D-0EA8-46C1-B6C2-106BCA96C246}"/>
              </a:ext>
            </a:extLst>
          </p:cNvPr>
          <p:cNvSpPr txBox="1"/>
          <p:nvPr/>
        </p:nvSpPr>
        <p:spPr>
          <a:xfrm>
            <a:off x="837025" y="253595"/>
            <a:ext cx="10438227" cy="707886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Многообразие </a:t>
            </a:r>
            <a:r>
              <a:rPr lang="ru-RU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религий в России</a:t>
            </a:r>
          </a:p>
        </p:txBody>
      </p:sp>
    </p:spTree>
    <p:extLst>
      <p:ext uri="{BB962C8B-B14F-4D97-AF65-F5344CB8AC3E}">
        <p14:creationId xmlns:p14="http://schemas.microsoft.com/office/powerpoint/2010/main" val="10954896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3414" y="0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1" dirty="0" smtClean="0"/>
              <a:t>	В </a:t>
            </a:r>
            <a:r>
              <a:rPr lang="ru-RU" b="1" dirty="0"/>
              <a:t>первой половине XIX века Россия отличалась многообразием культурных традиций внутри страны. В то время на территории государства проживали разные народы: русские, </a:t>
            </a:r>
            <a:r>
              <a:rPr lang="ru-RU" b="1" dirty="0" err="1"/>
              <a:t>малоросы</a:t>
            </a:r>
            <a:r>
              <a:rPr lang="ru-RU" b="1" dirty="0"/>
              <a:t>, белорусы, поляки, финны, немцы, татары, кавказцы и многие другие. Каждая из этих национальных групп имела свои уникальные культурные особенности, традиции, языки и обычаи.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9414" y="0"/>
            <a:ext cx="5272585" cy="572608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079842" y="5726083"/>
            <a:ext cx="21936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Рис. 1. Великороссы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3414" y="3088143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1" dirty="0" smtClean="0"/>
              <a:t>	В </a:t>
            </a:r>
            <a:r>
              <a:rPr lang="ru-RU" b="1" dirty="0"/>
              <a:t>это время также стало формироваться и развиваться национальное самосознание различных народностей в России. Народы стремились к сохранению и развитию своих уникальных культурных и языковых особенностей.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59642" y="4839101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1" dirty="0" smtClean="0"/>
              <a:t>	Национальное </a:t>
            </a:r>
            <a:r>
              <a:rPr lang="ru-RU" b="1" dirty="0"/>
              <a:t>самосознание стало одной из важнейших составляющих идентичности различных народов России.</a:t>
            </a:r>
          </a:p>
        </p:txBody>
      </p:sp>
    </p:spTree>
    <p:extLst>
      <p:ext uri="{BB962C8B-B14F-4D97-AF65-F5344CB8AC3E}">
        <p14:creationId xmlns:p14="http://schemas.microsoft.com/office/powerpoint/2010/main" val="9724431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728346" y="0"/>
            <a:ext cx="546365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	Помимо </a:t>
            </a:r>
            <a:r>
              <a:rPr lang="ru-RU" b="1" dirty="0"/>
              <a:t>культурного многообразия, в России также сосуществовали и представители разных религий</a:t>
            </a:r>
            <a:r>
              <a:rPr lang="ru-RU" b="1" dirty="0" smtClean="0"/>
              <a:t>.</a:t>
            </a:r>
          </a:p>
          <a:p>
            <a:pPr algn="just"/>
            <a:endParaRPr lang="ru-RU" b="1" dirty="0"/>
          </a:p>
          <a:p>
            <a:pPr algn="just"/>
            <a:r>
              <a:rPr lang="ru-RU" b="1" dirty="0" smtClean="0"/>
              <a:t> 	Православное </a:t>
            </a:r>
            <a:r>
              <a:rPr lang="ru-RU" b="1" dirty="0"/>
              <a:t>христианство оставалось доминирующей религией, но ряд других конфессий, включая католицизм, протестантизм, буддизм, иудаизм и ислам, также был представлен, они имели своих последователей. </a:t>
            </a:r>
            <a:endParaRPr lang="ru-RU" b="1" dirty="0" smtClean="0"/>
          </a:p>
          <a:p>
            <a:pPr algn="just"/>
            <a:r>
              <a:rPr lang="ru-RU" b="1" dirty="0"/>
              <a:t>	</a:t>
            </a:r>
            <a:endParaRPr lang="ru-RU" b="1" dirty="0" smtClean="0"/>
          </a:p>
          <a:p>
            <a:pPr algn="just"/>
            <a:r>
              <a:rPr lang="ru-RU" b="1" dirty="0" smtClean="0"/>
              <a:t>	Это </a:t>
            </a:r>
            <a:r>
              <a:rPr lang="ru-RU" b="1" dirty="0"/>
              <a:t>время характеризовалось многочисленными и серьёзными дебатами, обсуждением роли религии в обществе, что отразилось на законодательстве и политике государства. В конечном итоге российское правительство стало более толерантно относиться к разным религиям, что способствовало росту религиозных общин и привело к более широкому многообразию религиозных практик.</a:t>
            </a:r>
          </a:p>
          <a:p>
            <a:pPr algn="just"/>
            <a:r>
              <a:rPr lang="ru-RU" b="1" dirty="0"/>
              <a:t>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92" y="1"/>
            <a:ext cx="6050507" cy="352112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44534" y="3377401"/>
            <a:ext cx="20524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Рис. 2. Спор о вере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744" y="3705789"/>
            <a:ext cx="6705601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</a:rPr>
              <a:t>	Многообразие </a:t>
            </a:r>
            <a:r>
              <a:rPr lang="ru-RU" sz="2000" b="1" dirty="0">
                <a:solidFill>
                  <a:srgbClr val="FF0000"/>
                </a:solidFill>
              </a:rPr>
              <a:t>культур и религий играло важную роль в формировании общественного развития</a:t>
            </a:r>
            <a:r>
              <a:rPr lang="ru-RU" sz="2000" b="1" dirty="0" smtClean="0">
                <a:solidFill>
                  <a:srgbClr val="FF0000"/>
                </a:solidFill>
              </a:rPr>
              <a:t>.</a:t>
            </a:r>
          </a:p>
          <a:p>
            <a:pPr algn="just"/>
            <a:endParaRPr lang="ru-RU" sz="2000" b="1" dirty="0" smtClean="0">
              <a:solidFill>
                <a:srgbClr val="FF0000"/>
              </a:solidFill>
            </a:endParaRPr>
          </a:p>
          <a:p>
            <a:pPr algn="just"/>
            <a:r>
              <a:rPr lang="ru-RU" sz="2000" b="1" i="1" dirty="0" smtClean="0">
                <a:solidFill>
                  <a:srgbClr val="FF0000"/>
                </a:solidFill>
              </a:rPr>
              <a:t> 	Культурные </a:t>
            </a:r>
            <a:r>
              <a:rPr lang="ru-RU" sz="2000" b="1" i="1" dirty="0">
                <a:solidFill>
                  <a:srgbClr val="FF0000"/>
                </a:solidFill>
              </a:rPr>
              <a:t>контакты и взаимодействие между различными народностями способствовали культурному обогащению и обмену идеями. </a:t>
            </a:r>
            <a:endParaRPr lang="ru-RU" sz="2000" b="1" i="1" dirty="0" smtClean="0">
              <a:solidFill>
                <a:srgbClr val="FF0000"/>
              </a:solidFill>
            </a:endParaRPr>
          </a:p>
          <a:p>
            <a:pPr algn="just"/>
            <a:endParaRPr lang="ru-RU" sz="2000" b="1" i="1" dirty="0" smtClean="0">
              <a:solidFill>
                <a:srgbClr val="FF0000"/>
              </a:solidFill>
            </a:endParaRPr>
          </a:p>
          <a:p>
            <a:pPr algn="just"/>
            <a:r>
              <a:rPr lang="ru-RU" sz="2000" b="1" i="1" dirty="0" smtClean="0">
                <a:solidFill>
                  <a:srgbClr val="FF0000"/>
                </a:solidFill>
              </a:rPr>
              <a:t>	Религиозное </a:t>
            </a:r>
            <a:r>
              <a:rPr lang="ru-RU" sz="2000" b="1" i="1" dirty="0">
                <a:solidFill>
                  <a:srgbClr val="FF0000"/>
                </a:solidFill>
              </a:rPr>
              <a:t>многообразие создавало условия для религиозной свободы и стимулировало развитие различных религиозных общин.</a:t>
            </a:r>
          </a:p>
        </p:txBody>
      </p:sp>
    </p:spTree>
    <p:extLst>
      <p:ext uri="{BB962C8B-B14F-4D97-AF65-F5344CB8AC3E}">
        <p14:creationId xmlns:p14="http://schemas.microsoft.com/office/powerpoint/2010/main" val="40827136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649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1" dirty="0" smtClean="0"/>
              <a:t>	В </a:t>
            </a:r>
            <a:r>
              <a:rPr lang="ru-RU" b="1" dirty="0"/>
              <a:t>первой половине XIX века в России существовало несколько основных религиозных течений, верований, включая </a:t>
            </a:r>
            <a:r>
              <a:rPr lang="ru-RU" b="1" i="1" dirty="0"/>
              <a:t>православие, католичество, ислам, иудаизм и буддизм. </a:t>
            </a:r>
            <a:endParaRPr lang="ru-RU" b="1" i="1" dirty="0" smtClean="0"/>
          </a:p>
          <a:p>
            <a:pPr algn="just"/>
            <a:r>
              <a:rPr lang="ru-RU" b="1" i="1" dirty="0"/>
              <a:t>	</a:t>
            </a:r>
            <a:r>
              <a:rPr lang="ru-RU" b="1" dirty="0" smtClean="0"/>
              <a:t>Каждое </a:t>
            </a:r>
            <a:r>
              <a:rPr lang="ru-RU" b="1" dirty="0"/>
              <a:t>из этих вероисповеданий оказывало значительное влияние на общественную историю России этого периода.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-1" y="2083265"/>
            <a:ext cx="5795749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	Православное </a:t>
            </a:r>
            <a:r>
              <a:rPr lang="ru-RU" b="1" dirty="0"/>
              <a:t>христианство было господствующей религией в России в это время</a:t>
            </a:r>
            <a:r>
              <a:rPr lang="ru-RU" b="1" dirty="0" smtClean="0"/>
              <a:t>.</a:t>
            </a:r>
          </a:p>
          <a:p>
            <a:pPr algn="just"/>
            <a:r>
              <a:rPr lang="ru-RU" b="1" dirty="0"/>
              <a:t>	</a:t>
            </a:r>
            <a:r>
              <a:rPr lang="ru-RU" b="1" dirty="0" smtClean="0"/>
              <a:t> </a:t>
            </a:r>
            <a:r>
              <a:rPr lang="ru-RU" b="1" dirty="0"/>
              <a:t>Оно имело тесную связь с государством и играло важную роль в формировании культурного и идеологического единства страны. </a:t>
            </a:r>
            <a:endParaRPr lang="ru-RU" b="1" dirty="0" smtClean="0"/>
          </a:p>
          <a:p>
            <a:pPr algn="just"/>
            <a:r>
              <a:rPr lang="ru-RU" b="1" dirty="0"/>
              <a:t>	</a:t>
            </a:r>
            <a:r>
              <a:rPr lang="ru-RU" b="1" dirty="0" smtClean="0"/>
              <a:t>Русская </a:t>
            </a:r>
            <a:r>
              <a:rPr lang="ru-RU" b="1" dirty="0"/>
              <a:t>православная церковь была организована на основе патриархально-соборной системы, с Патриархом Московским и всея Руси во главе. Церковь контролировала образование, социальные и благотворительные учреждения и действовала как надзиратель над нравственностью и моралью русского общества.</a:t>
            </a:r>
          </a:p>
          <a:p>
            <a:r>
              <a:rPr lang="ru-RU" b="1" dirty="0"/>
              <a:t>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4558" y="0"/>
            <a:ext cx="5917442" cy="36984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498722" y="3740045"/>
            <a:ext cx="23516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Рис. 1. Встреча иконы</a:t>
            </a:r>
          </a:p>
        </p:txBody>
      </p:sp>
    </p:spTree>
    <p:extLst>
      <p:ext uri="{BB962C8B-B14F-4D97-AF65-F5344CB8AC3E}">
        <p14:creationId xmlns:p14="http://schemas.microsoft.com/office/powerpoint/2010/main" val="10933926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6036" y="627797"/>
            <a:ext cx="1115022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	</a:t>
            </a:r>
            <a:r>
              <a:rPr lang="ru-RU" sz="2800" b="1" i="1" dirty="0" smtClean="0"/>
              <a:t>Католицизм</a:t>
            </a:r>
            <a:r>
              <a:rPr lang="ru-RU" sz="2800" dirty="0" smtClean="0"/>
              <a:t> </a:t>
            </a:r>
            <a:r>
              <a:rPr lang="ru-RU" sz="2800" b="1" dirty="0" smtClean="0"/>
              <a:t>обладал </a:t>
            </a:r>
            <a:r>
              <a:rPr lang="ru-RU" sz="2800" b="1" dirty="0"/>
              <a:t>своими приверженцами в России, преимущественно среди поляков и немцев. Католическая церковь имела свою иерархическую структуру, и её деятельность контролировалась Ватиканом. Католики в России сталкивались с определёнными ограничениями и преследованиями, особенно в связи с национальными конфликтами и взаимоотношениями с православной церковью. В 1818 году был заключён конкордат, регулировавший положение католической церкви в Российской империи.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50178282"/>
              </p:ext>
            </p:extLst>
          </p:nvPr>
        </p:nvGraphicFramePr>
        <p:xfrm>
          <a:off x="4180764" y="4632362"/>
          <a:ext cx="6096000" cy="923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792864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3774" y="0"/>
            <a:ext cx="11832608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FFFF00"/>
                </a:solidFill>
              </a:rPr>
              <a:t>Ислам</a:t>
            </a:r>
            <a:r>
              <a:rPr lang="ru-RU" sz="2800" b="1" dirty="0">
                <a:solidFill>
                  <a:srgbClr val="FFFF00"/>
                </a:solidFill>
              </a:rPr>
              <a:t> </a:t>
            </a:r>
            <a:endParaRPr lang="ru-RU" sz="2800" b="1" dirty="0" smtClean="0">
              <a:solidFill>
                <a:srgbClr val="FFFF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был </a:t>
            </a:r>
            <a:r>
              <a:rPr lang="ru-RU" sz="2400" b="1" dirty="0">
                <a:solidFill>
                  <a:srgbClr val="FFFF00"/>
                </a:solidFill>
              </a:rPr>
              <a:t>распространён среди татарского и других тюркских народов, проживающих в Российской империи. Мусульмане имели свои мечети и религиозные общины. Они сохраняли свои традиции и законы в пределах мусульманского права (шариата), при этом подчиняясь общим законам Российской империи.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4268" y="2000548"/>
            <a:ext cx="6847040" cy="4456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0557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32139"/>
            <a:ext cx="1201003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FFFF00"/>
                </a:solidFill>
              </a:rPr>
              <a:t>Иудаизм </a:t>
            </a:r>
            <a:endParaRPr lang="ru-RU" sz="2400" b="1" i="1" dirty="0" smtClean="0">
              <a:solidFill>
                <a:srgbClr val="FFFF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был </a:t>
            </a:r>
            <a:r>
              <a:rPr lang="ru-RU" sz="2400" b="1" dirty="0">
                <a:solidFill>
                  <a:srgbClr val="FFFF00"/>
                </a:solidFill>
              </a:rPr>
              <a:t>верой еврейского населения России. Евреи жили преимущественно в еврейских общинах и соблюдали свои религиозные обряды и традиции. В первой половине XIX века евреи сталкивались с ущемлением прав и дискриминацией, такими как ограничения в свободе передвижения и ограничения в правах на землю и получение профессии.</a:t>
            </a:r>
          </a:p>
          <a:p>
            <a:pPr algn="ctr"/>
            <a:r>
              <a:rPr lang="ru-RU" dirty="0"/>
              <a:t>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779" y="2376985"/>
            <a:ext cx="7803676" cy="4481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3678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4842" y="0"/>
            <a:ext cx="116688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FF00"/>
                </a:solidFill>
              </a:rPr>
              <a:t>Буддизм</a:t>
            </a:r>
          </a:p>
          <a:p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>
                <a:solidFill>
                  <a:srgbClr val="FFFF00"/>
                </a:solidFill>
              </a:rPr>
              <a:t>был распространён в регионах Сибири и Дальнего Востока России, где проживали народы, исповедующие эту религию. Несмотря на то что имперское правительство пыталось проводить христианизацию населения, буддистские общины имели свои храмы и монастыри. Русское государство в первой половине XIX века практически не вмешивалось во внутренние дела буддистской церкви, и верующие сохраняли свою веру и обряды.</a:t>
            </a:r>
          </a:p>
          <a:p>
            <a:r>
              <a:rPr lang="ru-RU" sz="2000" b="1" dirty="0">
                <a:solidFill>
                  <a:srgbClr val="FFFF00"/>
                </a:solidFill>
              </a:rPr>
              <a:t>  </a:t>
            </a:r>
          </a:p>
          <a:p>
            <a:pPr algn="ctr"/>
            <a:r>
              <a:rPr lang="ru-RU" sz="2000" b="1" dirty="0">
                <a:solidFill>
                  <a:srgbClr val="FFFF00"/>
                </a:solidFill>
              </a:rPr>
              <a:t>Россия первой половины XIX в. была многонациональной и многоконфессиональной империей, где различные религии и культуры сосуществовали и взаимодействовали друг с другом.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6346" y="2862322"/>
            <a:ext cx="7491088" cy="3879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9634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67</TotalTime>
  <Words>326</Words>
  <Application>Microsoft Office PowerPoint</Application>
  <PresentationFormat>Произвольный</PresentationFormat>
  <Paragraphs>58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Lenovo</cp:lastModifiedBy>
  <cp:revision>33</cp:revision>
  <dcterms:created xsi:type="dcterms:W3CDTF">2022-02-09T15:24:10Z</dcterms:created>
  <dcterms:modified xsi:type="dcterms:W3CDTF">2024-01-30T04:49:12Z</dcterms:modified>
</cp:coreProperties>
</file>