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338" r:id="rId3"/>
    <p:sldId id="347" r:id="rId4"/>
    <p:sldId id="348" r:id="rId5"/>
    <p:sldId id="339" r:id="rId6"/>
    <p:sldId id="340" r:id="rId7"/>
    <p:sldId id="341" r:id="rId8"/>
    <p:sldId id="342" r:id="rId9"/>
    <p:sldId id="343" r:id="rId10"/>
    <p:sldId id="344" r:id="rId11"/>
    <p:sldId id="345" r:id="rId12"/>
    <p:sldId id="346" r:id="rId13"/>
    <p:sldId id="349" r:id="rId14"/>
    <p:sldId id="350" r:id="rId15"/>
    <p:sldId id="351" r:id="rId16"/>
    <p:sldId id="352" r:id="rId17"/>
    <p:sldId id="353" r:id="rId18"/>
    <p:sldId id="354" r:id="rId19"/>
    <p:sldId id="355" r:id="rId20"/>
    <p:sldId id="356" r:id="rId21"/>
    <p:sldId id="357" r:id="rId22"/>
    <p:sldId id="358" r:id="rId23"/>
    <p:sldId id="359" r:id="rId24"/>
    <p:sldId id="360" r:id="rId25"/>
    <p:sldId id="361" r:id="rId26"/>
    <p:sldId id="362" r:id="rId27"/>
    <p:sldId id="363" r:id="rId28"/>
    <p:sldId id="364" r:id="rId29"/>
    <p:sldId id="365" r:id="rId30"/>
    <p:sldId id="366" r:id="rId31"/>
    <p:sldId id="367" r:id="rId32"/>
    <p:sldId id="368" r:id="rId33"/>
    <p:sldId id="369" r:id="rId34"/>
    <p:sldId id="370" r:id="rId35"/>
    <p:sldId id="371" r:id="rId36"/>
    <p:sldId id="372" r:id="rId37"/>
    <p:sldId id="373" r:id="rId38"/>
    <p:sldId id="374" r:id="rId39"/>
    <p:sldId id="375" r:id="rId40"/>
    <p:sldId id="376" r:id="rId41"/>
    <p:sldId id="377" r:id="rId42"/>
    <p:sldId id="378" r:id="rId43"/>
    <p:sldId id="379" r:id="rId44"/>
    <p:sldId id="380" r:id="rId45"/>
    <p:sldId id="381" r:id="rId46"/>
    <p:sldId id="382" r:id="rId47"/>
    <p:sldId id="383" r:id="rId48"/>
    <p:sldId id="384" r:id="rId49"/>
    <p:sldId id="385" r:id="rId50"/>
    <p:sldId id="386" r:id="rId51"/>
    <p:sldId id="387" r:id="rId52"/>
    <p:sldId id="388" r:id="rId5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51B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5" autoAdjust="0"/>
    <p:restoredTop sz="94660"/>
  </p:normalViewPr>
  <p:slideViewPr>
    <p:cSldViewPr snapToGrid="0">
      <p:cViewPr>
        <p:scale>
          <a:sx n="100" d="100"/>
          <a:sy n="100" d="100"/>
        </p:scale>
        <p:origin x="936"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1BA042A-8937-4CBB-BB04-4B174E1B1C9B}"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358050-BDCA-483A-B1CC-7A75D7C1C903}" type="slidenum">
              <a:rPr lang="ru-RU" smtClean="0"/>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endParaRPr lang="ru-RU" smtClean="0"/>
          </a:p>
        </p:txBody>
      </p:sp>
      <p:sp>
        <p:nvSpPr>
          <p:cNvPr id="3" name="Date Placeholder 2"/>
          <p:cNvSpPr>
            <a:spLocks noGrp="1"/>
          </p:cNvSpPr>
          <p:nvPr>
            <p:ph type="dt" sz="half" idx="10"/>
          </p:nvPr>
        </p:nvSpPr>
        <p:spPr/>
        <p:txBody>
          <a:bodyPr/>
          <a:lstStyle/>
          <a:p>
            <a:fld id="{E1BA042A-8937-4CBB-BB04-4B174E1B1C9B}" type="datetimeFigureOut">
              <a:rPr lang="ru-RU" smtClean="0"/>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endParaRPr lang="ru-RU" smtClean="0"/>
          </a:p>
        </p:txBody>
      </p:sp>
      <p:sp>
        <p:nvSpPr>
          <p:cNvPr id="4" name="Date Placeholder 3"/>
          <p:cNvSpPr>
            <a:spLocks noGrp="1"/>
          </p:cNvSpPr>
          <p:nvPr>
            <p:ph type="dt" sz="half" idx="10"/>
          </p:nvPr>
        </p:nvSpPr>
        <p:spPr/>
        <p:txBody>
          <a:bodyPr/>
          <a:lstStyle/>
          <a:p>
            <a:fld id="{E1BA042A-8937-4CBB-BB04-4B174E1B1C9B}"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endParaRPr lang="ru-RU" smtClean="0"/>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endParaRPr lang="ru-RU" smtClean="0"/>
          </a:p>
        </p:txBody>
      </p:sp>
      <p:sp>
        <p:nvSpPr>
          <p:cNvPr id="4" name="Date Placeholder 3"/>
          <p:cNvSpPr>
            <a:spLocks noGrp="1"/>
          </p:cNvSpPr>
          <p:nvPr>
            <p:ph type="dt" sz="half" idx="10"/>
          </p:nvPr>
        </p:nvSpPr>
        <p:spPr/>
        <p:txBody>
          <a:bodyPr/>
          <a:lstStyle/>
          <a:p>
            <a:fld id="{E1BA042A-8937-4CBB-BB04-4B174E1B1C9B}"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358050-BDCA-483A-B1CC-7A75D7C1C903}" type="slidenum">
              <a:rPr lang="ru-RU" smtClean="0"/>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endParaRPr lang="en-US" sz="8000" dirty="0">
              <a:solidFill>
                <a:schemeClr val="tx1"/>
              </a:solidFill>
              <a:effectLst/>
            </a:endParaRP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endParaRPr lang="en-US" sz="8000" dirty="0">
              <a:solidFill>
                <a:schemeClr val="tx1"/>
              </a:solidFill>
              <a:effectLs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endParaRPr lang="ru-RU" smtClean="0"/>
          </a:p>
        </p:txBody>
      </p:sp>
      <p:sp>
        <p:nvSpPr>
          <p:cNvPr id="4" name="Date Placeholder 3"/>
          <p:cNvSpPr>
            <a:spLocks noGrp="1"/>
          </p:cNvSpPr>
          <p:nvPr>
            <p:ph type="dt" sz="half" idx="10"/>
          </p:nvPr>
        </p:nvSpPr>
        <p:spPr/>
        <p:txBody>
          <a:bodyPr/>
          <a:lstStyle/>
          <a:p>
            <a:fld id="{E1BA042A-8937-4CBB-BB04-4B174E1B1C9B}"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endParaRPr lang="ru-RU" smtClean="0"/>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endParaRPr lang="ru-RU" smtClean="0"/>
          </a:p>
        </p:txBody>
      </p:sp>
      <p:sp>
        <p:nvSpPr>
          <p:cNvPr id="4" name="Date Placeholder 3"/>
          <p:cNvSpPr>
            <a:spLocks noGrp="1"/>
          </p:cNvSpPr>
          <p:nvPr>
            <p:ph type="dt" sz="half" idx="10"/>
          </p:nvPr>
        </p:nvSpPr>
        <p:spPr/>
        <p:txBody>
          <a:bodyPr/>
          <a:lstStyle/>
          <a:p>
            <a:fld id="{E1BA042A-8937-4CBB-BB04-4B174E1B1C9B}"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358050-BDCA-483A-B1CC-7A75D7C1C903}" type="slidenum">
              <a:rPr lang="ru-RU" smtClean="0"/>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endParaRPr lang="en-US" sz="8000" dirty="0">
              <a:solidFill>
                <a:schemeClr val="tx1"/>
              </a:solidFill>
              <a:effectLst/>
            </a:endParaRP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endParaRPr lang="en-US" sz="8000" dirty="0">
              <a:solidFill>
                <a:schemeClr val="tx1"/>
              </a:solidFill>
              <a:effectLst/>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endParaRPr lang="ru-RU" smtClean="0"/>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endParaRPr lang="ru-RU" smtClean="0"/>
          </a:p>
        </p:txBody>
      </p:sp>
      <p:sp>
        <p:nvSpPr>
          <p:cNvPr id="4" name="Date Placeholder 3"/>
          <p:cNvSpPr>
            <a:spLocks noGrp="1"/>
          </p:cNvSpPr>
          <p:nvPr>
            <p:ph type="dt" sz="half" idx="10"/>
          </p:nvPr>
        </p:nvSpPr>
        <p:spPr/>
        <p:txBody>
          <a:bodyPr/>
          <a:lstStyle/>
          <a:p>
            <a:fld id="{E1BA042A-8937-4CBB-BB04-4B174E1B1C9B}"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1BA042A-8937-4CBB-BB04-4B174E1B1C9B}"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1BA042A-8937-4CBB-BB04-4B174E1B1C9B}"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Вопрос">
    <p:bg>
      <p:bgPr>
        <a:gradFill>
          <a:gsLst>
            <a:gs pos="75000">
              <a:srgbClr val="0251B0"/>
            </a:gs>
            <a:gs pos="100000">
              <a:schemeClr val="bg2">
                <a:shade val="96000"/>
                <a:satMod val="120000"/>
                <a:lumMod val="90000"/>
              </a:schemeClr>
            </a:gs>
          </a:gsLst>
          <a:lin ang="36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1828800" y="2235020"/>
            <a:ext cx="8534400" cy="1507067"/>
          </a:xfrm>
          <a:ln>
            <a:noFill/>
          </a:ln>
        </p:spPr>
        <p:txBody>
          <a:bodyPr/>
          <a:lstStyle>
            <a:lvl1pPr algn="ctr">
              <a:defRPr b="1">
                <a:solidFill>
                  <a:schemeClr val="tx1"/>
                </a:solidFill>
              </a:defRPr>
            </a:lvl1pPr>
          </a:lstStyle>
          <a:p>
            <a:r>
              <a:rPr lang="ru-RU" dirty="0" err="1" smtClean="0"/>
              <a:t>вОПРОС</a:t>
            </a:r>
            <a:endParaRPr lang="ru-RU" dirty="0"/>
          </a:p>
        </p:txBody>
      </p:sp>
      <p:sp>
        <p:nvSpPr>
          <p:cNvPr id="6" name="Управляющая кнопка: настраиваемая 5">
            <a:hlinkClick r:id="" action="ppaction://hlinkshowjump?jump=nextslide" highlightClick="1"/>
          </p:cNvPr>
          <p:cNvSpPr/>
          <p:nvPr userDrawn="1"/>
        </p:nvSpPr>
        <p:spPr>
          <a:xfrm>
            <a:off x="4511445" y="5043637"/>
            <a:ext cx="3169109" cy="746593"/>
          </a:xfrm>
          <a:prstGeom prst="actionButtonBlank">
            <a:avLst/>
          </a:prstGeom>
          <a:solidFill>
            <a:srgbClr val="0251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lumMod val="85000"/>
                    <a:lumOff val="15000"/>
                  </a:schemeClr>
                </a:solidFill>
              </a:rPr>
              <a:t>Узнать</a:t>
            </a:r>
            <a:r>
              <a:rPr lang="ru-RU" b="1" baseline="0" dirty="0" smtClean="0">
                <a:solidFill>
                  <a:schemeClr val="bg1">
                    <a:lumMod val="85000"/>
                    <a:lumOff val="15000"/>
                  </a:schemeClr>
                </a:solidFill>
              </a:rPr>
              <a:t> ответ</a:t>
            </a:r>
            <a:endParaRPr lang="ru-RU" b="1" dirty="0">
              <a:solidFill>
                <a:schemeClr val="bg1">
                  <a:lumMod val="85000"/>
                  <a:lumOff val="15000"/>
                </a:schemeClr>
              </a:solidFill>
            </a:endParaRPr>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Ответ">
    <p:bg>
      <p:bgPr>
        <a:gradFill rotWithShape="1">
          <a:gsLst>
            <a:gs pos="75000">
              <a:srgbClr val="0251B0"/>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1328286" y="1992429"/>
            <a:ext cx="9298005" cy="2550695"/>
          </a:xfrm>
          <a:ln>
            <a:noFill/>
          </a:ln>
        </p:spPr>
        <p:txBody>
          <a:bodyPr/>
          <a:lstStyle>
            <a:lvl1pPr algn="ctr">
              <a:defRPr b="1"/>
            </a:lvl1pPr>
          </a:lstStyle>
          <a:p>
            <a:r>
              <a:rPr lang="ru-RU" dirty="0" err="1" smtClean="0"/>
              <a:t>оТВЕТ</a:t>
            </a:r>
            <a:endParaRPr lang="ru-RU" dirty="0"/>
          </a:p>
        </p:txBody>
      </p:sp>
      <p:sp>
        <p:nvSpPr>
          <p:cNvPr id="9" name="Управляющая кнопка: настраиваемая 8">
            <a:hlinkClick r:id="" action="ppaction://hlinkshowjump?jump=firstslide" highlightClick="1"/>
          </p:cNvPr>
          <p:cNvSpPr/>
          <p:nvPr userDrawn="1"/>
        </p:nvSpPr>
        <p:spPr>
          <a:xfrm>
            <a:off x="3296652" y="5342020"/>
            <a:ext cx="5361271" cy="683394"/>
          </a:xfrm>
          <a:prstGeom prst="actionButtonBlank">
            <a:avLst/>
          </a:prstGeom>
          <a:solidFill>
            <a:srgbClr val="0251B0"/>
          </a:solidFill>
          <a:ln>
            <a:solidFill>
              <a:schemeClr val="accent1">
                <a:shade val="50000"/>
                <a:hueMod val="9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u="none" dirty="0" smtClean="0">
                <a:solidFill>
                  <a:schemeClr val="tx1"/>
                </a:solidFill>
                <a:hlinkClick r:id="" action="ppaction://hlinkshowjump?jump=firstslide"/>
              </a:rPr>
              <a:t>Вернуться к выбору темы</a:t>
            </a:r>
            <a:endParaRPr lang="ru-RU" sz="2000" b="1" u="none" dirty="0">
              <a:solidFill>
                <a:schemeClr val="tx1"/>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1BA042A-8937-4CBB-BB04-4B174E1B1C9B}"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Ответ 2">
    <p:bg>
      <p:bgPr>
        <a:gradFill rotWithShape="1">
          <a:gsLst>
            <a:gs pos="75000">
              <a:srgbClr val="0251B0"/>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1328286" y="1992429"/>
            <a:ext cx="9298005" cy="2550695"/>
          </a:xfrm>
          <a:ln>
            <a:noFill/>
          </a:ln>
        </p:spPr>
        <p:txBody>
          <a:bodyPr/>
          <a:lstStyle>
            <a:lvl1pPr algn="ctr">
              <a:defRPr b="1"/>
            </a:lvl1pPr>
          </a:lstStyle>
          <a:p>
            <a:r>
              <a:rPr lang="ru-RU" dirty="0" err="1" smtClean="0"/>
              <a:t>оТВЕТ</a:t>
            </a:r>
            <a:endParaRPr lang="ru-RU" dirty="0"/>
          </a:p>
        </p:txBody>
      </p:sp>
      <p:sp>
        <p:nvSpPr>
          <p:cNvPr id="9" name="Управляющая кнопка: настраиваемая 8">
            <a:hlinkClick r:id="" action="ppaction://hlinkshowjump?jump=firstslide" highlightClick="1"/>
          </p:cNvPr>
          <p:cNvSpPr/>
          <p:nvPr userDrawn="1"/>
        </p:nvSpPr>
        <p:spPr>
          <a:xfrm>
            <a:off x="3296652" y="5342020"/>
            <a:ext cx="5361271" cy="683394"/>
          </a:xfrm>
          <a:prstGeom prst="actionButtonBlank">
            <a:avLst/>
          </a:prstGeom>
          <a:solidFill>
            <a:srgbClr val="0251B0"/>
          </a:solidFill>
          <a:ln>
            <a:solidFill>
              <a:schemeClr val="accent1">
                <a:shade val="50000"/>
                <a:hueMod val="9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u="none" dirty="0" smtClean="0">
                <a:solidFill>
                  <a:schemeClr val="tx1"/>
                </a:solidFill>
                <a:hlinkClick r:id="rId2" action="ppaction://hlinksldjump"/>
              </a:rPr>
              <a:t>Вернуться к выбору темы</a:t>
            </a:r>
            <a:endParaRPr lang="ru-RU" sz="2000" b="1" u="none" dirty="0">
              <a:solidFill>
                <a:schemeClr val="tx1"/>
              </a:solidFill>
            </a:endParaRPr>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1BA042A-8937-4CBB-BB04-4B174E1B1C9B}" type="datetimeFigureOut">
              <a:rPr lang="ru-RU" smtClean="0"/>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endParaRPr lang="ru-RU" smtClean="0"/>
          </a:p>
        </p:txBody>
      </p:sp>
      <p:sp>
        <p:nvSpPr>
          <p:cNvPr id="4" name="Date Placeholder 3"/>
          <p:cNvSpPr>
            <a:spLocks noGrp="1"/>
          </p:cNvSpPr>
          <p:nvPr>
            <p:ph type="dt" sz="half" idx="10"/>
          </p:nvPr>
        </p:nvSpPr>
        <p:spPr/>
        <p:txBody>
          <a:bodyPr/>
          <a:lstStyle/>
          <a:p>
            <a:fld id="{E1BA042A-8937-4CBB-BB04-4B174E1B1C9B}" type="datetimeFigureOut">
              <a:rPr lang="ru-RU" smtClean="0"/>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1BA042A-8937-4CBB-BB04-4B174E1B1C9B}"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endParaRPr lang="ru-RU" smtClean="0"/>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endParaRPr lang="ru-RU" smtClean="0"/>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1BA042A-8937-4CBB-BB04-4B174E1B1C9B}" type="datetimeFigureOut">
              <a:rPr lang="ru-RU" smtClean="0"/>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1BA042A-8937-4CBB-BB04-4B174E1B1C9B}" type="datetimeFigureOut">
              <a:rPr lang="ru-RU" smtClean="0"/>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BA042A-8937-4CBB-BB04-4B174E1B1C9B}" type="datetimeFigureOut">
              <a:rPr lang="ru-RU" smtClean="0"/>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endParaRPr lang="ru-RU" smtClean="0"/>
          </a:p>
        </p:txBody>
      </p:sp>
      <p:sp>
        <p:nvSpPr>
          <p:cNvPr id="5" name="Date Placeholder 4"/>
          <p:cNvSpPr>
            <a:spLocks noGrp="1"/>
          </p:cNvSpPr>
          <p:nvPr>
            <p:ph type="dt" sz="half" idx="10"/>
          </p:nvPr>
        </p:nvSpPr>
        <p:spPr/>
        <p:txBody>
          <a:bodyPr/>
          <a:lstStyle/>
          <a:p>
            <a:fld id="{E1BA042A-8937-4CBB-BB04-4B174E1B1C9B}"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endParaRPr lang="ru-RU" smtClean="0"/>
          </a:p>
        </p:txBody>
      </p:sp>
      <p:sp>
        <p:nvSpPr>
          <p:cNvPr id="5" name="Date Placeholder 4"/>
          <p:cNvSpPr>
            <a:spLocks noGrp="1"/>
          </p:cNvSpPr>
          <p:nvPr>
            <p:ph type="dt" sz="half" idx="10"/>
          </p:nvPr>
        </p:nvSpPr>
        <p:spPr/>
        <p:txBody>
          <a:bodyPr/>
          <a:lstStyle/>
          <a:p>
            <a:fld id="{E1BA042A-8937-4CBB-BB04-4B174E1B1C9B}" type="datetimeFigureOut">
              <a:rPr lang="ru-RU" smtClean="0"/>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5358050-BDCA-483A-B1CC-7A75D7C1C903}" type="slidenum">
              <a:rPr lang="ru-RU" smtClean="0"/>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2" Type="http://schemas.openxmlformats.org/officeDocument/2006/relationships/theme" Target="../theme/theme1.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E1BA042A-8937-4CBB-BB04-4B174E1B1C9B}" type="datetimeFigureOut">
              <a:rPr lang="ru-RU" smtClean="0"/>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B5358050-BDCA-483A-B1CC-7A75D7C1C903}" type="slidenum">
              <a:rPr lang="ru-RU" smtClean="0"/>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 Target="slide18.xml"/><Relationship Id="rId8" Type="http://schemas.openxmlformats.org/officeDocument/2006/relationships/slide" Target="slide16.xml"/><Relationship Id="rId7" Type="http://schemas.openxmlformats.org/officeDocument/2006/relationships/slide" Target="slide14.xml"/><Relationship Id="rId6" Type="http://schemas.openxmlformats.org/officeDocument/2006/relationships/slide" Target="slide12.xml"/><Relationship Id="rId5" Type="http://schemas.openxmlformats.org/officeDocument/2006/relationships/slide" Target="slide10.xml"/><Relationship Id="rId4" Type="http://schemas.openxmlformats.org/officeDocument/2006/relationships/slide" Target="slide8.xml"/><Relationship Id="rId3" Type="http://schemas.openxmlformats.org/officeDocument/2006/relationships/slide" Target="slide6.xml"/><Relationship Id="rId26" Type="http://schemas.openxmlformats.org/officeDocument/2006/relationships/slideLayout" Target="../slideLayouts/slideLayout7.xml"/><Relationship Id="rId25" Type="http://schemas.openxmlformats.org/officeDocument/2006/relationships/slide" Target="slide50.xml"/><Relationship Id="rId24" Type="http://schemas.openxmlformats.org/officeDocument/2006/relationships/slide" Target="slide48.xml"/><Relationship Id="rId23" Type="http://schemas.openxmlformats.org/officeDocument/2006/relationships/slide" Target="slide46.xml"/><Relationship Id="rId22" Type="http://schemas.openxmlformats.org/officeDocument/2006/relationships/slide" Target="slide44.xml"/><Relationship Id="rId21" Type="http://schemas.openxmlformats.org/officeDocument/2006/relationships/slide" Target="slide42.xml"/><Relationship Id="rId20" Type="http://schemas.openxmlformats.org/officeDocument/2006/relationships/slide" Target="slide40.xml"/><Relationship Id="rId2" Type="http://schemas.openxmlformats.org/officeDocument/2006/relationships/slide" Target="slide4.xml"/><Relationship Id="rId19" Type="http://schemas.openxmlformats.org/officeDocument/2006/relationships/slide" Target="slide38.xml"/><Relationship Id="rId18" Type="http://schemas.openxmlformats.org/officeDocument/2006/relationships/slide" Target="slide36.xml"/><Relationship Id="rId17" Type="http://schemas.openxmlformats.org/officeDocument/2006/relationships/slide" Target="slide34.xml"/><Relationship Id="rId16" Type="http://schemas.openxmlformats.org/officeDocument/2006/relationships/slide" Target="slide32.xml"/><Relationship Id="rId15" Type="http://schemas.openxmlformats.org/officeDocument/2006/relationships/slide" Target="slide30.xml"/><Relationship Id="rId14" Type="http://schemas.openxmlformats.org/officeDocument/2006/relationships/slide" Target="slide28.xml"/><Relationship Id="rId13" Type="http://schemas.openxmlformats.org/officeDocument/2006/relationships/slide" Target="slide26.xml"/><Relationship Id="rId12" Type="http://schemas.openxmlformats.org/officeDocument/2006/relationships/slide" Target="slide24.xml"/><Relationship Id="rId11" Type="http://schemas.openxmlformats.org/officeDocument/2006/relationships/slide" Target="slide22.xml"/><Relationship Id="rId10" Type="http://schemas.openxmlformats.org/officeDocument/2006/relationships/slide" Target="slide20.xml"/><Relationship Id="rId1" Type="http://schemas.openxmlformats.org/officeDocument/2006/relationships/slide" Target="slide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8.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9.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0.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2.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3.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2.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 y="1"/>
          <a:ext cx="12192001" cy="6858000"/>
        </p:xfrm>
        <a:graphic>
          <a:graphicData uri="http://schemas.openxmlformats.org/drawingml/2006/table">
            <a:tbl>
              <a:tblPr>
                <a:tableStyleId>{5C22544A-7EE6-4342-B048-85BDC9FD1C3A}</a:tableStyleId>
              </a:tblPr>
              <a:tblGrid>
                <a:gridCol w="3631476"/>
                <a:gridCol w="1712105"/>
                <a:gridCol w="1712105"/>
                <a:gridCol w="1712105"/>
                <a:gridCol w="1712105"/>
                <a:gridCol w="1712105"/>
              </a:tblGrid>
              <a:tr h="1371600">
                <a:tc>
                  <a:txBody>
                    <a:bodyPr/>
                    <a:lstStyle/>
                    <a:p>
                      <a:pPr algn="ctr"/>
                      <a:r>
                        <a:rPr lang="ru-RU" sz="2400" b="1" dirty="0" smtClean="0"/>
                        <a:t>Верхотурская</a:t>
                      </a:r>
                      <a:r>
                        <a:rPr lang="ru-RU" sz="2400" b="1" baseline="0" dirty="0" smtClean="0"/>
                        <a:t> старина</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1" action="ppaction://hlinksldjump"/>
                        </a:rPr>
                        <a:t>10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2" action="ppaction://hlinksldjump"/>
                        </a:rPr>
                        <a:t>20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3" action="ppaction://hlinksldjump"/>
                        </a:rPr>
                        <a:t>30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4" action="ppaction://hlinksldjump"/>
                        </a:rPr>
                        <a:t>40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5" action="ppaction://hlinksldjump"/>
                        </a:rPr>
                        <a:t>50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r>
              <a:tr h="1371600">
                <a:tc>
                  <a:txBody>
                    <a:bodyPr/>
                    <a:lstStyle/>
                    <a:p>
                      <a:pPr algn="ctr"/>
                      <a:r>
                        <a:rPr lang="ru-RU" sz="2400" b="1" dirty="0" smtClean="0"/>
                        <a:t>Из истории</a:t>
                      </a:r>
                      <a:r>
                        <a:rPr lang="ru-RU" sz="2400" b="1" baseline="0" dirty="0" smtClean="0"/>
                        <a:t> села Кордюково</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6" action="ppaction://hlinksldjump"/>
                        </a:rPr>
                        <a:t>10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7" action="ppaction://hlinksldjump"/>
                        </a:rPr>
                        <a:t>20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8" action="ppaction://hlinksldjump"/>
                        </a:rPr>
                        <a:t>30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9" action="ppaction://hlinksldjump"/>
                        </a:rPr>
                        <a:t>40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10" action="ppaction://hlinksldjump"/>
                        </a:rPr>
                        <a:t>50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r>
              <a:tr h="1371600">
                <a:tc>
                  <a:txBody>
                    <a:bodyPr/>
                    <a:lstStyle/>
                    <a:p>
                      <a:pPr algn="ctr"/>
                      <a:r>
                        <a:rPr lang="ru-RU" sz="2400" b="1" dirty="0" smtClean="0"/>
                        <a:t>Вот эта улица…</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11" action="ppaction://hlinksldjump"/>
                        </a:rPr>
                        <a:t>10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12" action="ppaction://hlinksldjump"/>
                        </a:rPr>
                        <a:t>20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13" action="ppaction://hlinksldjump"/>
                        </a:rPr>
                        <a:t>30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14" action="ppaction://hlinksldjump"/>
                        </a:rPr>
                        <a:t>40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15" action="ppaction://hlinksldjump"/>
                        </a:rPr>
                        <a:t>50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r>
              <a:tr h="1371600">
                <a:tc>
                  <a:txBody>
                    <a:bodyPr/>
                    <a:lstStyle/>
                    <a:p>
                      <a:pPr algn="ctr"/>
                      <a:r>
                        <a:rPr lang="ru-RU" sz="2400" b="1" dirty="0" smtClean="0"/>
                        <a:t>Старинные слова</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16" action="ppaction://hlinksldjump"/>
                        </a:rPr>
                        <a:t>10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17" action="ppaction://hlinksldjump"/>
                        </a:rPr>
                        <a:t>20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18" action="ppaction://hlinksldjump"/>
                        </a:rPr>
                        <a:t>30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19" action="ppaction://hlinksldjump"/>
                        </a:rPr>
                        <a:t>40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20" action="ppaction://hlinksldjump"/>
                        </a:rPr>
                        <a:t>50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r>
              <a:tr h="1371600">
                <a:tc>
                  <a:txBody>
                    <a:bodyPr/>
                    <a:lstStyle/>
                    <a:p>
                      <a:pPr algn="ctr"/>
                      <a:r>
                        <a:rPr lang="ru-RU" sz="2400" b="1" dirty="0" smtClean="0"/>
                        <a:t>Всякая всячина</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21" action="ppaction://hlinksldjump"/>
                        </a:rPr>
                        <a:t>10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22" action="ppaction://hlinksldjump"/>
                        </a:rPr>
                        <a:t>20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23" action="ppaction://hlinksldjump"/>
                        </a:rPr>
                        <a:t>30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24" action="ppaction://hlinksldjump"/>
                        </a:rPr>
                        <a:t>40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c>
                  <a:txBody>
                    <a:bodyPr/>
                    <a:lstStyle/>
                    <a:p>
                      <a:pPr algn="ctr"/>
                      <a:r>
                        <a:rPr lang="ru-RU" sz="2400" b="1" dirty="0" smtClean="0">
                          <a:hlinkClick r:id="rId25" action="ppaction://hlinksldjump"/>
                        </a:rPr>
                        <a:t>50</a:t>
                      </a:r>
                      <a:endParaRPr lang="ru-RU"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100000">
                          <a:schemeClr val="accent1">
                            <a:lumMod val="67000"/>
                          </a:schemeClr>
                        </a:gs>
                        <a:gs pos="16000">
                          <a:schemeClr val="accent1">
                            <a:lumMod val="60000"/>
                            <a:lumOff val="40000"/>
                          </a:schemeClr>
                        </a:gs>
                      </a:gsLst>
                      <a:path path="circle">
                        <a:fillToRect l="50000" t="50000" r="50000" b="50000"/>
                      </a:path>
                      <a:tileRect/>
                    </a:gradFill>
                  </a:tcP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Почему Верхотурье считается духовной столицей </a:t>
            </a:r>
            <a:r>
              <a:rPr lang="ru-RU" dirty="0" err="1" smtClean="0"/>
              <a:t>урала</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328286" y="0"/>
            <a:ext cx="9298005" cy="2550695"/>
          </a:xfrm>
        </p:spPr>
        <p:txBody>
          <a:bodyPr>
            <a:normAutofit/>
          </a:bodyPr>
          <a:lstStyle/>
          <a:p>
            <a:r>
              <a:rPr lang="ru-RU" sz="1800" dirty="0" smtClean="0"/>
              <a:t>Ответ:</a:t>
            </a:r>
            <a:br>
              <a:rPr lang="ru-RU" sz="1800" dirty="0" smtClean="0"/>
            </a:br>
            <a:r>
              <a:rPr lang="ru-RU" sz="1800" b="0" dirty="0"/>
              <a:t> С самого начала основания, </a:t>
            </a:r>
            <a:r>
              <a:rPr lang="ru-RU" sz="1800" dirty="0"/>
              <a:t>Верхотурье</a:t>
            </a:r>
            <a:r>
              <a:rPr lang="ru-RU" sz="1800" b="0" dirty="0"/>
              <a:t> заселялось людьми православными, поэтому заботами местных жителей, воевод, русских царей, православных храмов здесь было построено очень много. На всю Россию </a:t>
            </a:r>
            <a:r>
              <a:rPr lang="ru-RU" sz="1800" dirty="0"/>
              <a:t>Верхотурье</a:t>
            </a:r>
            <a:r>
              <a:rPr lang="ru-RU" sz="1800" b="0" dirty="0"/>
              <a:t> стало знаменито после обретения мощей Праведного </a:t>
            </a:r>
            <a:r>
              <a:rPr lang="ru-RU" sz="1800" b="0" dirty="0" err="1"/>
              <a:t>Симеона</a:t>
            </a:r>
            <a:r>
              <a:rPr lang="ru-RU" sz="1800" b="0" dirty="0"/>
              <a:t>, почитаемого как </a:t>
            </a:r>
            <a:r>
              <a:rPr lang="ru-RU" sz="1800" dirty="0"/>
              <a:t>духовного</a:t>
            </a:r>
            <a:r>
              <a:rPr lang="ru-RU" sz="1800" b="0" dirty="0"/>
              <a:t> покровителя </a:t>
            </a:r>
            <a:r>
              <a:rPr lang="ru-RU" sz="1800" dirty="0"/>
              <a:t>Урала</a:t>
            </a:r>
            <a:r>
              <a:rPr lang="ru-RU" sz="1800" b="0" dirty="0"/>
              <a:t> и Сибири.</a:t>
            </a:r>
            <a:endParaRPr lang="ru-RU" sz="1800" dirty="0"/>
          </a:p>
        </p:txBody>
      </p:sp>
      <p:pic>
        <p:nvPicPr>
          <p:cNvPr id="3074" name="Picture 2" descr="https://ametist.office-nko.ru/wp-content/uploads/2021/11/2021.11.25_foto_verhoture-2.jpeg"/>
          <p:cNvPicPr>
            <a:picLocks noChangeAspect="1" noChangeArrowheads="1"/>
          </p:cNvPicPr>
          <p:nvPr/>
        </p:nvPicPr>
        <p:blipFill rotWithShape="1">
          <a:blip r:embed="rId1">
            <a:extLst>
              <a:ext uri="{28A0092B-C50C-407E-A947-70E740481C1C}">
                <a14:useLocalDpi xmlns:a14="http://schemas.microsoft.com/office/drawing/2010/main" val="0"/>
              </a:ext>
            </a:extLst>
          </a:blip>
          <a:srcRect t="15476"/>
          <a:stretch>
            <a:fillRect/>
          </a:stretch>
        </p:blipFill>
        <p:spPr bwMode="auto">
          <a:xfrm>
            <a:off x="3473000" y="2447108"/>
            <a:ext cx="5008575" cy="282053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Год возникновения села</a:t>
            </a:r>
            <a:br>
              <a:rPr lang="ru-RU" dirty="0" smtClean="0"/>
            </a:br>
            <a:r>
              <a:rPr lang="ru-RU" dirty="0" err="1" smtClean="0"/>
              <a:t>кордюково</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Ответ:</a:t>
            </a:r>
            <a:br>
              <a:rPr lang="ru-RU" dirty="0" smtClean="0"/>
            </a:br>
            <a:r>
              <a:rPr lang="ru-RU" dirty="0" smtClean="0"/>
              <a:t>1680</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Казак, именем которого названо наше село</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Ответ:</a:t>
            </a:r>
            <a:br>
              <a:rPr lang="ru-RU" dirty="0" smtClean="0"/>
            </a:br>
            <a:r>
              <a:rPr lang="ru-RU" dirty="0" smtClean="0"/>
              <a:t>Курдюк</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означает слово «курдюк»</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Ответ:</a:t>
            </a:r>
            <a:br>
              <a:rPr lang="ru-RU" dirty="0" smtClean="0"/>
            </a:br>
            <a:r>
              <a:rPr lang="ru-RU" dirty="0" smtClean="0"/>
              <a:t>сальный хвост барана, овцы</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Название местного племени, проживавшего на территории села в 16 веке?</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142883" y="1706408"/>
            <a:ext cx="9298005" cy="2550695"/>
          </a:xfrm>
        </p:spPr>
        <p:txBody>
          <a:bodyPr/>
          <a:lstStyle/>
          <a:p>
            <a:r>
              <a:rPr lang="ru-RU" dirty="0" smtClean="0"/>
              <a:t>Ответ:</a:t>
            </a:r>
            <a:br>
              <a:rPr lang="ru-RU" dirty="0" smtClean="0"/>
            </a:br>
            <a:r>
              <a:rPr lang="ru-RU" dirty="0" smtClean="0"/>
              <a:t>манси</a:t>
            </a:r>
            <a:endParaRPr lang="ru-RU" dirty="0"/>
          </a:p>
        </p:txBody>
      </p:sp>
      <p:pic>
        <p:nvPicPr>
          <p:cNvPr id="4098" name="Picture 2" descr="https://userpic.fishki.net/2020/06/20/1415136/49d70cced152a642518b0060376f06e0.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82717" y="347336"/>
            <a:ext cx="6125593" cy="45941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Назовите год возникновения г. Верхотурья</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Назовите достопримечательности нашего села</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22731" y="1818258"/>
            <a:ext cx="9298005" cy="2550695"/>
          </a:xfrm>
        </p:spPr>
        <p:txBody>
          <a:bodyPr>
            <a:normAutofit fontScale="90000"/>
          </a:bodyPr>
          <a:lstStyle/>
          <a:p>
            <a:r>
              <a:rPr lang="ru-RU" dirty="0"/>
              <a:t>Ответ:</a:t>
            </a:r>
            <a:br>
              <a:rPr lang="ru-RU" dirty="0"/>
            </a:br>
            <a:r>
              <a:rPr lang="ru-RU" dirty="0"/>
              <a:t>памятник погибшим в </a:t>
            </a:r>
            <a:r>
              <a:rPr lang="ru-RU" dirty="0" err="1"/>
              <a:t>вов</a:t>
            </a:r>
            <a:r>
              <a:rPr lang="ru-RU" dirty="0"/>
              <a:t> односельчанам,</a:t>
            </a:r>
            <a:br>
              <a:rPr lang="ru-RU" dirty="0"/>
            </a:br>
            <a:r>
              <a:rPr lang="ru-RU" dirty="0"/>
              <a:t>храм им. Св. князя Александра невского,</a:t>
            </a:r>
            <a:br>
              <a:rPr lang="ru-RU" dirty="0"/>
            </a:br>
            <a:r>
              <a:rPr lang="ru-RU" dirty="0"/>
              <a:t>родник богородичный, </a:t>
            </a:r>
            <a:br>
              <a:rPr lang="ru-RU" dirty="0"/>
            </a:br>
            <a:r>
              <a:rPr lang="ru-RU" dirty="0"/>
              <a:t>оз. Круглое,</a:t>
            </a:r>
            <a:br>
              <a:rPr lang="ru-RU" dirty="0"/>
            </a:br>
            <a:r>
              <a:rPr lang="ru-RU" dirty="0"/>
              <a:t>р. Тура</a:t>
            </a:r>
            <a:endParaRPr lang="ru-RU" dirty="0"/>
          </a:p>
        </p:txBody>
      </p:sp>
      <p:pic>
        <p:nvPicPr>
          <p:cNvPr id="5122" name="Picture 2" descr="https://lh3.googleusercontent.com/pw/ACtC-3cK8KCYM_s754Ypf_Run8QRyX2jUiJaUFK7-qfsnLR-ZjHVJ2ifhfys6sOohmqOsEnhWMqV4T4w0uArKxAlFn58RqG6WJ2tGnpFjmh7zqKO6L_mdt-fiiSjaM1ML8N7KqEnyJIFWisDi6hQDRZGZItMcg=w1156-h867-no?authuser=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515224" y="1339814"/>
            <a:ext cx="4676776" cy="35075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Сколько улиц в нашем селе</a:t>
            </a: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Ответ:</a:t>
            </a:r>
            <a:br>
              <a:rPr lang="ru-RU" dirty="0" smtClean="0"/>
            </a:br>
            <a:r>
              <a:rPr lang="ru-RU" dirty="0"/>
              <a:t>9</a:t>
            </a:r>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Название главной улицы</a:t>
            </a:r>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Ответ:</a:t>
            </a:r>
            <a:br>
              <a:rPr lang="ru-RU" dirty="0" smtClean="0"/>
            </a:br>
            <a:r>
              <a:rPr lang="ru-RU" dirty="0" smtClean="0"/>
              <a:t>центральная</a:t>
            </a:r>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Улица первого космонавта</a:t>
            </a:r>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681614" y="1801929"/>
            <a:ext cx="9298005" cy="2550695"/>
          </a:xfrm>
        </p:spPr>
        <p:txBody>
          <a:bodyPr/>
          <a:lstStyle/>
          <a:p>
            <a:r>
              <a:rPr lang="ru-RU" dirty="0" smtClean="0"/>
              <a:t>Ответ:</a:t>
            </a:r>
            <a:br>
              <a:rPr lang="ru-RU" dirty="0" smtClean="0"/>
            </a:br>
            <a:r>
              <a:rPr lang="ru-RU" dirty="0" err="1" smtClean="0"/>
              <a:t>гагарина</a:t>
            </a:r>
            <a:endParaRPr lang="ru-RU" dirty="0"/>
          </a:p>
        </p:txBody>
      </p:sp>
      <p:pic>
        <p:nvPicPr>
          <p:cNvPr id="6146" name="Picture 2" descr="https://ic.pics.livejournal.com/psy_researcher/93717231/38578/38578_1000.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110639" y="311764"/>
            <a:ext cx="4905866" cy="46507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Улица уральского писателя-сказочника</a:t>
            </a: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538739" y="1582946"/>
            <a:ext cx="9298005" cy="2550695"/>
          </a:xfrm>
        </p:spPr>
        <p:txBody>
          <a:bodyPr/>
          <a:lstStyle/>
          <a:p>
            <a:r>
              <a:rPr lang="ru-RU" dirty="0" smtClean="0"/>
              <a:t>Ответ:</a:t>
            </a:r>
            <a:br>
              <a:rPr lang="ru-RU" dirty="0" smtClean="0"/>
            </a:br>
            <a:r>
              <a:rPr lang="ru-RU" dirty="0" err="1" smtClean="0"/>
              <a:t>бажова</a:t>
            </a:r>
            <a:endParaRPr lang="ru-RU" dirty="0"/>
          </a:p>
        </p:txBody>
      </p:sp>
      <p:pic>
        <p:nvPicPr>
          <p:cNvPr id="7170" name="Picture 2" descr="https://nashural.ru/assets/uploads/odEButFcXqo.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375195" y="857250"/>
            <a:ext cx="5267529" cy="4002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163851" y="1556686"/>
            <a:ext cx="9298005" cy="2550695"/>
          </a:xfrm>
        </p:spPr>
        <p:txBody>
          <a:bodyPr/>
          <a:lstStyle/>
          <a:p>
            <a:r>
              <a:rPr lang="ru-RU" dirty="0" smtClean="0"/>
              <a:t>ответ:</a:t>
            </a:r>
            <a:br>
              <a:rPr lang="ru-RU" dirty="0" smtClean="0"/>
            </a:br>
            <a:r>
              <a:rPr lang="ru-RU" dirty="0" smtClean="0"/>
              <a:t>1598</a:t>
            </a:r>
            <a:endParaRPr lang="ru-RU" dirty="0"/>
          </a:p>
        </p:txBody>
      </p:sp>
      <p:pic>
        <p:nvPicPr>
          <p:cNvPr id="1026" name="Picture 2" descr="https://time-to-travel.ru/upload/iblock/066/06664b8fb341069ba344d1e193340a17.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963886" y="700183"/>
            <a:ext cx="6861952" cy="426370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Самая первая улица нашего села</a:t>
            </a: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Ответ:</a:t>
            </a:r>
            <a:br>
              <a:rPr lang="ru-RU" dirty="0" smtClean="0"/>
            </a:br>
            <a:r>
              <a:rPr lang="ru-RU" dirty="0" smtClean="0"/>
              <a:t>уральская</a:t>
            </a:r>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Пакли, пимы</a:t>
            </a: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Ответ:</a:t>
            </a:r>
            <a:br>
              <a:rPr lang="ru-RU" dirty="0" smtClean="0"/>
            </a:br>
            <a:r>
              <a:rPr lang="ru-RU" dirty="0" smtClean="0"/>
              <a:t>руки, валенки</a:t>
            </a:r>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Ярка, </a:t>
            </a:r>
            <a:r>
              <a:rPr lang="ru-RU" dirty="0" err="1" smtClean="0"/>
              <a:t>лыва</a:t>
            </a:r>
            <a:endParaRPr lang="ru-R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Ответ:</a:t>
            </a:r>
            <a:br>
              <a:rPr lang="ru-RU" dirty="0" smtClean="0"/>
            </a:br>
            <a:r>
              <a:rPr lang="ru-RU" dirty="0" smtClean="0"/>
              <a:t>овечка, лужа</a:t>
            </a:r>
            <a:endParaRPr lang="ru-R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Баской, шаньги</a:t>
            </a:r>
            <a:endParaRPr lang="ru-R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Ответ:</a:t>
            </a:r>
            <a:br>
              <a:rPr lang="ru-RU" dirty="0" smtClean="0"/>
            </a:br>
            <a:r>
              <a:rPr lang="ru-RU" dirty="0" smtClean="0"/>
              <a:t>красивый, ватрушки</a:t>
            </a:r>
            <a:endParaRPr lang="ru-RU"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Робить</a:t>
            </a:r>
            <a:r>
              <a:rPr lang="ru-RU" dirty="0" smtClean="0"/>
              <a:t>, кулема</a:t>
            </a:r>
            <a:endParaRPr lang="ru-RU"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Ответ:</a:t>
            </a:r>
            <a:br>
              <a:rPr lang="ru-RU" dirty="0" smtClean="0"/>
            </a:br>
            <a:r>
              <a:rPr lang="ru-RU" dirty="0" smtClean="0"/>
              <a:t>работать, неловкий, неуклюжий человек</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Имя царя, подписавшего грамоту о строительстве г. Верхотурья</a:t>
            </a:r>
            <a:endParaRPr lang="ru-R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Заколеть</a:t>
            </a:r>
            <a:r>
              <a:rPr lang="ru-RU" dirty="0" smtClean="0"/>
              <a:t>, варнак</a:t>
            </a:r>
            <a:endParaRPr lang="ru-RU"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Сильно замерзнуть, хулиган</a:t>
            </a:r>
            <a:endParaRPr lang="ru-RU"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Имя какого поэта носит наша школа?</a:t>
            </a:r>
            <a:endParaRPr lang="ru-RU"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465280" y="1963854"/>
            <a:ext cx="9298005" cy="2550695"/>
          </a:xfrm>
        </p:spPr>
        <p:txBody>
          <a:bodyPr/>
          <a:lstStyle/>
          <a:p>
            <a:r>
              <a:rPr lang="ru-RU" dirty="0" smtClean="0"/>
              <a:t>Ответ:</a:t>
            </a:r>
            <a:br>
              <a:rPr lang="ru-RU" dirty="0" smtClean="0"/>
            </a:br>
            <a:r>
              <a:rPr lang="ru-RU" dirty="0" smtClean="0"/>
              <a:t>им. </a:t>
            </a:r>
            <a:r>
              <a:rPr lang="ru-RU" dirty="0" err="1" smtClean="0"/>
              <a:t>пушкина</a:t>
            </a:r>
            <a:endParaRPr lang="ru-RU" dirty="0"/>
          </a:p>
        </p:txBody>
      </p:sp>
      <p:pic>
        <p:nvPicPr>
          <p:cNvPr id="8194" name="Picture 2" descr="https://uookn-kursk.ru/wp-content/uploads/2/d/9/2d927d66aaa0690814ba5472009bac3b.jpe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46850" y="414338"/>
            <a:ext cx="3931104" cy="45862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Какое имя носила пионерская организация</a:t>
            </a:r>
            <a:endParaRPr lang="ru-RU"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62489" y="1925754"/>
            <a:ext cx="9298005" cy="2550695"/>
          </a:xfrm>
        </p:spPr>
        <p:txBody>
          <a:bodyPr/>
          <a:lstStyle/>
          <a:p>
            <a:r>
              <a:rPr lang="ru-RU" dirty="0" smtClean="0"/>
              <a:t>Ответ:</a:t>
            </a:r>
            <a:br>
              <a:rPr lang="ru-RU" dirty="0" smtClean="0"/>
            </a:br>
            <a:r>
              <a:rPr lang="ru-RU" dirty="0" smtClean="0"/>
              <a:t>им. Олега кошевого</a:t>
            </a:r>
            <a:endParaRPr lang="ru-RU" dirty="0"/>
          </a:p>
        </p:txBody>
      </p:sp>
      <p:pic>
        <p:nvPicPr>
          <p:cNvPr id="9218" name="Picture 2" descr="https://ic.pics.livejournal.com/volynko/7849152/8572203/8572203_original.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301169" y="228452"/>
            <a:ext cx="3357306" cy="480592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Какое имя носила комсомольская организация</a:t>
            </a:r>
            <a:endParaRPr lang="ru-RU"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08030" y="1887654"/>
            <a:ext cx="9298005" cy="2550695"/>
          </a:xfrm>
        </p:spPr>
        <p:txBody>
          <a:bodyPr/>
          <a:lstStyle/>
          <a:p>
            <a:r>
              <a:rPr lang="ru-RU" dirty="0" smtClean="0"/>
              <a:t>Им. Надежды </a:t>
            </a:r>
            <a:r>
              <a:rPr lang="ru-RU" dirty="0" err="1" smtClean="0"/>
              <a:t>курченко</a:t>
            </a:r>
            <a:endParaRPr lang="ru-RU" dirty="0"/>
          </a:p>
        </p:txBody>
      </p:sp>
      <p:pic>
        <p:nvPicPr>
          <p:cNvPr id="10242" name="Picture 2" descr="https://avatars.mds.yandex.net/i?id=a9bab6e513a9102efa6901104f6a0305_l-4218813-images-thumbs&amp;n=1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8156575" y="600075"/>
            <a:ext cx="2974861" cy="44288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Какое название носит наш родник</a:t>
            </a:r>
            <a:endParaRPr lang="ru-RU"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214889" y="1818257"/>
            <a:ext cx="9298005" cy="2550695"/>
          </a:xfrm>
        </p:spPr>
        <p:txBody>
          <a:bodyPr/>
          <a:lstStyle/>
          <a:p>
            <a:r>
              <a:rPr lang="ru-RU" dirty="0" smtClean="0"/>
              <a:t>Ответ:</a:t>
            </a:r>
            <a:br>
              <a:rPr lang="ru-RU" dirty="0" smtClean="0"/>
            </a:br>
            <a:r>
              <a:rPr lang="ru-RU" dirty="0" smtClean="0"/>
              <a:t>богородичный</a:t>
            </a:r>
            <a:endParaRPr lang="ru-RU" dirty="0"/>
          </a:p>
        </p:txBody>
      </p:sp>
      <p:pic>
        <p:nvPicPr>
          <p:cNvPr id="11266" name="Picture 2" descr="https://monastyr.org/media/jw_sigpro/users/0000000934/12.10/6.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781675" y="1370174"/>
            <a:ext cx="6127750" cy="34468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415712" y="1366695"/>
            <a:ext cx="9298005" cy="2550695"/>
          </a:xfrm>
        </p:spPr>
        <p:txBody>
          <a:bodyPr/>
          <a:lstStyle/>
          <a:p>
            <a:r>
              <a:rPr lang="ru-RU" dirty="0" smtClean="0"/>
              <a:t>Ответ:</a:t>
            </a:r>
            <a:br>
              <a:rPr lang="ru-RU" dirty="0" smtClean="0"/>
            </a:br>
            <a:r>
              <a:rPr lang="ru-RU" dirty="0" smtClean="0"/>
              <a:t>Федор иванович</a:t>
            </a:r>
            <a:endParaRPr lang="ru-RU" dirty="0"/>
          </a:p>
        </p:txBody>
      </p:sp>
      <p:pic>
        <p:nvPicPr>
          <p:cNvPr id="2050" name="Picture 2" descr="https://i.pinimg.com/originals/8d/57/44/8d5744a837ef249796de3917c4e28303.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063144" y="285749"/>
            <a:ext cx="3481032" cy="471258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 каких слов начинается песня о селе </a:t>
            </a:r>
            <a:r>
              <a:rPr lang="ru-RU" dirty="0" err="1" smtClean="0"/>
              <a:t>кордюково</a:t>
            </a:r>
            <a:endParaRPr lang="ru-RU"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Ответ:</a:t>
            </a:r>
            <a:br>
              <a:rPr lang="ru-RU" dirty="0" smtClean="0"/>
            </a:br>
            <a:r>
              <a:rPr lang="ru-RU" dirty="0" smtClean="0"/>
              <a:t>в кра</a:t>
            </a:r>
            <a:r>
              <a:rPr lang="ru-RU" dirty="0"/>
              <a:t>ю</a:t>
            </a:r>
            <a:r>
              <a:rPr lang="ru-RU" dirty="0" smtClean="0"/>
              <a:t> Верхотурском суровом раскинулась наше село…</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Назовите символы герба </a:t>
            </a:r>
            <a:br>
              <a:rPr lang="ru-RU" dirty="0" smtClean="0"/>
            </a:br>
            <a:r>
              <a:rPr lang="ru-RU" dirty="0" smtClean="0"/>
              <a:t>г. Верхотурья</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4874" y="1801253"/>
            <a:ext cx="9298005" cy="2177143"/>
          </a:xfrm>
        </p:spPr>
        <p:txBody>
          <a:bodyPr>
            <a:normAutofit/>
          </a:bodyPr>
          <a:lstStyle/>
          <a:p>
            <a:r>
              <a:rPr lang="ru-RU" sz="2400" dirty="0" smtClean="0"/>
              <a:t>Ответ:</a:t>
            </a:r>
            <a:br>
              <a:rPr lang="ru-RU" sz="2400" dirty="0" smtClean="0"/>
            </a:br>
            <a:r>
              <a:rPr lang="ru-RU" sz="2400" dirty="0" smtClean="0"/>
              <a:t>В серебряном поле черный восстающий соболь с золотыми когтями, глазами и языком, держащий в передних лапах лазоревую стрелу острием вниз и сопровождаемый внизу червленой литерой «В»</a:t>
            </a:r>
            <a:endParaRPr lang="ru-RU" sz="2400" dirty="0"/>
          </a:p>
        </p:txBody>
      </p:sp>
      <p:pic>
        <p:nvPicPr>
          <p:cNvPr id="2050" name="Picture 2" descr="https://avatars.dzeninfra.ru/get-zen_doc/1875669/pub_5f16b18c9f6b1a60d55a5673_5f16b2713ccefc04a7351a27/scale_120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052830" y="773994"/>
            <a:ext cx="2738545" cy="44802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Третий по объёму храм в  Р</a:t>
            </a:r>
            <a:r>
              <a:rPr lang="ru-RU" dirty="0" err="1" smtClean="0"/>
              <a:t>оссии</a:t>
            </a:r>
            <a:r>
              <a:rPr lang="ru-RU" dirty="0" smtClean="0"/>
              <a:t>, уступающий только храму </a:t>
            </a:r>
            <a:r>
              <a:rPr lang="ru-RU" dirty="0" err="1" smtClean="0"/>
              <a:t>христа</a:t>
            </a:r>
            <a:r>
              <a:rPr lang="ru-RU" dirty="0" smtClean="0"/>
              <a:t> спасителя в </a:t>
            </a:r>
            <a:r>
              <a:rPr lang="ru-RU" dirty="0" err="1" smtClean="0"/>
              <a:t>москве</a:t>
            </a:r>
            <a:r>
              <a:rPr lang="ru-RU" dirty="0" smtClean="0"/>
              <a:t> и </a:t>
            </a:r>
            <a:r>
              <a:rPr lang="ru-RU" dirty="0" err="1" smtClean="0"/>
              <a:t>исаакиевскому</a:t>
            </a:r>
            <a:r>
              <a:rPr lang="ru-RU" dirty="0" smtClean="0"/>
              <a:t> собору в </a:t>
            </a:r>
            <a:r>
              <a:rPr lang="ru-RU" dirty="0" err="1" smtClean="0"/>
              <a:t>питербурге</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28264" y="1804562"/>
            <a:ext cx="6611309" cy="2550695"/>
          </a:xfrm>
        </p:spPr>
        <p:txBody>
          <a:bodyPr/>
          <a:lstStyle/>
          <a:p>
            <a:r>
              <a:rPr lang="ru-RU" dirty="0" smtClean="0"/>
              <a:t>Ответ:</a:t>
            </a:r>
            <a:br>
              <a:rPr lang="ru-RU" dirty="0" smtClean="0"/>
            </a:br>
            <a:r>
              <a:rPr lang="ru-RU" dirty="0" err="1" smtClean="0"/>
              <a:t>крестовоздвиженский</a:t>
            </a:r>
            <a:r>
              <a:rPr lang="ru-RU" dirty="0" smtClean="0"/>
              <a:t> собор</a:t>
            </a:r>
            <a:endParaRPr lang="ru-RU" dirty="0"/>
          </a:p>
        </p:txBody>
      </p:sp>
      <p:pic>
        <p:nvPicPr>
          <p:cNvPr id="1026" name="Picture 2" descr="https://cont.ws/uploads/pic/2019/12/%D0%92%D0%B5%D1%80%D1%85%D0%BE%D1%82%D1%83%D1%80%D1%8C%D0%B5%2C%20%D0%A1%D0%B2%D0%B5%D1%80%D0%B4%D0%BB%D0%BE%D0%B2%D1%81%D0%BA%D0%B0%D1%8F%20%D0%BE%D0%B1%D0%BB%D0%B0%D1%81%D1%82%D1%8C.%20%D0%9A%D1%80%D0%B5%D1%81%D1%82%D0%BE%D0%B2%D0%BE%D0%B7%D0%B4%D0%B2%D0%B8%D0%B6%D0%B5%D0%BD%D1%81%D0%BA%D0%B8%D0%B9%20%D1%81%D0%BE%D0%B1%D0%BE%D1%80..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23765" y="1274075"/>
            <a:ext cx="5394325" cy="36116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Сектор">
  <a:themeElements>
    <a:clrScheme name="Другая 6">
      <a:dk1>
        <a:srgbClr val="FFFF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FFFF00"/>
      </a:hlink>
      <a:folHlink>
        <a:srgbClr val="356A95"/>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0</TotalTime>
  <Words>2166</Words>
  <Application>WPS Presentation</Application>
  <PresentationFormat>Широкоэкранный</PresentationFormat>
  <Paragraphs>160</Paragraphs>
  <Slides>51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51</vt:i4>
      </vt:variant>
    </vt:vector>
  </HeadingPairs>
  <TitlesOfParts>
    <vt:vector size="61" baseType="lpstr">
      <vt:lpstr>Arial</vt:lpstr>
      <vt:lpstr>SimSun</vt:lpstr>
      <vt:lpstr>Wingdings</vt:lpstr>
      <vt:lpstr>Wingdings 3</vt:lpstr>
      <vt:lpstr>Monotype Corsiva</vt:lpstr>
      <vt:lpstr>Century Gothic</vt:lpstr>
      <vt:lpstr>Microsoft YaHei</vt:lpstr>
      <vt:lpstr>Arial Unicode MS</vt:lpstr>
      <vt:lpstr>Calibri</vt:lpstr>
      <vt:lpstr>Сектор</vt:lpstr>
      <vt:lpstr>PowerPoint 演示文稿</vt:lpstr>
      <vt:lpstr>Назовите год возникновения г. Верхотурья</vt:lpstr>
      <vt:lpstr>ответ: 1598</vt:lpstr>
      <vt:lpstr>Имя царя, подписавшего грамоту о строительстве г. Верхотурья</vt:lpstr>
      <vt:lpstr>Ответ: Федор иванович</vt:lpstr>
      <vt:lpstr>Назовите символы герба  г. Верхотурья</vt:lpstr>
      <vt:lpstr>Ответ: В серебряном поле черный восстающий соболь с золотыми когтями, глазами и языком, держащий в передних лапах лазоревую стрелу острием вниз и сопровождаемый внизу червленой литерой «В»</vt:lpstr>
      <vt:lpstr>Третий по объёму храм в  России, уступающий только храму христа спасителя в москве и исаакиевскому собору в питербурге</vt:lpstr>
      <vt:lpstr>Ответ: крестовоздвиженский собор</vt:lpstr>
      <vt:lpstr>Почему Верхотурье считается духовной столицей урала</vt:lpstr>
      <vt:lpstr>Ответ:  С самого начала основания, Верхотурье заселялось людьми православными, поэтому заботами местных жителей, воевод, русских царей, православных храмов здесь было построено очень много. На всю Россию Верхотурье стало знаменито после обретения мощей Праведного Симеона, почитаемого как духовного покровителя Урала и Сибири.</vt:lpstr>
      <vt:lpstr>Год возникновения села кордюково</vt:lpstr>
      <vt:lpstr>Ответ: 1680</vt:lpstr>
      <vt:lpstr>Казак, именем которого названо наше село</vt:lpstr>
      <vt:lpstr>Ответ: Курдюк</vt:lpstr>
      <vt:lpstr>что означает слово «курдюк»</vt:lpstr>
      <vt:lpstr>Ответ: сальный хвост барана, овцы</vt:lpstr>
      <vt:lpstr>Название местного племени, проживавшего на территории села в 16 веке?</vt:lpstr>
      <vt:lpstr>Ответ: манси</vt:lpstr>
      <vt:lpstr>Назовите достопримечательности нашего села</vt:lpstr>
      <vt:lpstr>Ответ: памятник погибшим в вов односельчанам, храм им. Св. князя Александра невского, родник богородичный,  оз. Круглое, р. Тура</vt:lpstr>
      <vt:lpstr>Сколько улиц в нашем селе</vt:lpstr>
      <vt:lpstr>Ответ: 9</vt:lpstr>
      <vt:lpstr>Название главной улицы</vt:lpstr>
      <vt:lpstr>Ответ: центральная</vt:lpstr>
      <vt:lpstr>Улица первого космонавта</vt:lpstr>
      <vt:lpstr>Ответ: гагарина</vt:lpstr>
      <vt:lpstr>Улица уральского писателя-сказочника</vt:lpstr>
      <vt:lpstr>Ответ: бажова</vt:lpstr>
      <vt:lpstr>Самая первая улица нашего села</vt:lpstr>
      <vt:lpstr>Ответ: уральская</vt:lpstr>
      <vt:lpstr>Пакли, пимы</vt:lpstr>
      <vt:lpstr>Ответ: руки, валенки</vt:lpstr>
      <vt:lpstr>Ярка, лыва</vt:lpstr>
      <vt:lpstr>Ответ: овечка, лужа</vt:lpstr>
      <vt:lpstr>Баской, шаньги</vt:lpstr>
      <vt:lpstr>Ответ: красивый, ватрушки</vt:lpstr>
      <vt:lpstr>Робить, кулема</vt:lpstr>
      <vt:lpstr>Ответ: работать, неловкий, неуклюжий человек</vt:lpstr>
      <vt:lpstr>Заколеть, варнак</vt:lpstr>
      <vt:lpstr>Сильно замерзнуть, хулиган</vt:lpstr>
      <vt:lpstr>Имя какого поэта носит наша школа?</vt:lpstr>
      <vt:lpstr>Ответ: им. пушкина</vt:lpstr>
      <vt:lpstr>Какое имя носила пионерская организация</vt:lpstr>
      <vt:lpstr>Ответ: им. Олега кошевого</vt:lpstr>
      <vt:lpstr>Какое имя носила комсомольская организация</vt:lpstr>
      <vt:lpstr>Им. Надежды курченко</vt:lpstr>
      <vt:lpstr>Какое название носит наш родник</vt:lpstr>
      <vt:lpstr>Ответ: богородичный</vt:lpstr>
      <vt:lpstr>С каких слов начинается песня о селе кордюково</vt:lpstr>
      <vt:lpstr>Ответ: в краю Верхотурском суровом раскинулась наше село…</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Юра Юшков</dc:creator>
  <cp:lastModifiedBy>shcool</cp:lastModifiedBy>
  <cp:revision>31</cp:revision>
  <dcterms:created xsi:type="dcterms:W3CDTF">2023-09-17T04:49:00Z</dcterms:created>
  <dcterms:modified xsi:type="dcterms:W3CDTF">2024-01-30T04:23:16Z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FAF25DBC8877422BB36C6B432D9F01CA</vt:lpwstr>
  </property>
  <property fmtid="{D5CDD505-2E9C-101B-9397-08002B2CF9AE}" pid="3" name="KSOProductBuildVer">
    <vt:lpwstr>1049-11.2.0.10463</vt:lpwstr>
  </property>
</Properties>
</file>