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E4BC19-9416-4DAC-8EE6-31B71A0C783E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33F289-A0F3-4723-97A6-7FB0D634694B}">
      <dgm:prSet custT="1"/>
      <dgm:spPr/>
      <dgm:t>
        <a:bodyPr/>
        <a:lstStyle/>
        <a:p>
          <a:pPr rtl="0"/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Народная культура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6410DD34-01C7-4100-9AB5-8C72EDB75CE1}" type="parTrans" cxnId="{91B5F359-52D6-4034-A0C3-4A11CE920CA8}">
      <dgm:prSet/>
      <dgm:spPr/>
      <dgm:t>
        <a:bodyPr/>
        <a:lstStyle/>
        <a:p>
          <a:endParaRPr lang="ru-RU"/>
        </a:p>
      </dgm:t>
    </dgm:pt>
    <dgm:pt modelId="{D8E73E5C-B9C4-4BC8-AD40-900D4F83AF74}" type="sibTrans" cxnId="{91B5F359-52D6-4034-A0C3-4A11CE920CA8}">
      <dgm:prSet/>
      <dgm:spPr/>
      <dgm:t>
        <a:bodyPr/>
        <a:lstStyle/>
        <a:p>
          <a:endParaRPr lang="ru-RU"/>
        </a:p>
      </dgm:t>
    </dgm:pt>
    <dgm:pt modelId="{59DA20BB-7701-4043-B9E8-EFE56D74EBB2}" type="pres">
      <dgm:prSet presAssocID="{95E4BC19-9416-4DAC-8EE6-31B71A0C783E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82A71A-5745-4CC4-81DD-7C5DC45817BE}" type="pres">
      <dgm:prSet presAssocID="{5F33F289-A0F3-4723-97A6-7FB0D634694B}" presName="horFlow" presStyleCnt="0"/>
      <dgm:spPr/>
    </dgm:pt>
    <dgm:pt modelId="{9763C572-562F-4CF2-94AE-861A042DFB00}" type="pres">
      <dgm:prSet presAssocID="{5F33F289-A0F3-4723-97A6-7FB0D634694B}" presName="bigChev" presStyleLbl="node1" presStyleIdx="0" presStyleCnt="1" custScaleX="302065" custScaleY="100150"/>
      <dgm:spPr/>
      <dgm:t>
        <a:bodyPr/>
        <a:lstStyle/>
        <a:p>
          <a:endParaRPr lang="ru-RU"/>
        </a:p>
      </dgm:t>
    </dgm:pt>
  </dgm:ptLst>
  <dgm:cxnLst>
    <dgm:cxn modelId="{91B5F359-52D6-4034-A0C3-4A11CE920CA8}" srcId="{95E4BC19-9416-4DAC-8EE6-31B71A0C783E}" destId="{5F33F289-A0F3-4723-97A6-7FB0D634694B}" srcOrd="0" destOrd="0" parTransId="{6410DD34-01C7-4100-9AB5-8C72EDB75CE1}" sibTransId="{D8E73E5C-B9C4-4BC8-AD40-900D4F83AF74}"/>
    <dgm:cxn modelId="{5B7DDB2B-5BEF-416B-A2B9-8BCADED887FB}" type="presOf" srcId="{5F33F289-A0F3-4723-97A6-7FB0D634694B}" destId="{9763C572-562F-4CF2-94AE-861A042DFB00}" srcOrd="0" destOrd="0" presId="urn:microsoft.com/office/officeart/2005/8/layout/lProcess3"/>
    <dgm:cxn modelId="{C247A66D-A07E-4153-9FD5-C899D0E80BCA}" type="presOf" srcId="{95E4BC19-9416-4DAC-8EE6-31B71A0C783E}" destId="{59DA20BB-7701-4043-B9E8-EFE56D74EBB2}" srcOrd="0" destOrd="0" presId="urn:microsoft.com/office/officeart/2005/8/layout/lProcess3"/>
    <dgm:cxn modelId="{B1D4B55B-4FA1-4777-903A-27A4D622BD5F}" type="presParOf" srcId="{59DA20BB-7701-4043-B9E8-EFE56D74EBB2}" destId="{8582A71A-5745-4CC4-81DD-7C5DC45817BE}" srcOrd="0" destOrd="0" presId="urn:microsoft.com/office/officeart/2005/8/layout/lProcess3"/>
    <dgm:cxn modelId="{CE223BD8-CDB1-475A-B12C-1ECAAFF1F5FC}" type="presParOf" srcId="{8582A71A-5745-4CC4-81DD-7C5DC45817BE}" destId="{9763C572-562F-4CF2-94AE-861A042DFB00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55526E-5CE3-4F76-9438-A425D1987F27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C59D6C-1ECA-4EAC-8879-120BC0463FEF}">
      <dgm:prSet/>
      <dgm:spPr/>
      <dgm:t>
        <a:bodyPr/>
        <a:lstStyle/>
        <a:p>
          <a:pPr rtl="0"/>
          <a:r>
            <a:rPr lang="ru-RU" dirty="0" smtClean="0"/>
            <a:t>Культура повседневности: обретение комфорта</a:t>
          </a:r>
          <a:endParaRPr lang="ru-RU" dirty="0"/>
        </a:p>
      </dgm:t>
    </dgm:pt>
    <dgm:pt modelId="{F449A729-5969-4B23-8492-C0DD784A4A8A}" type="parTrans" cxnId="{61142841-C8B1-4DA3-8F82-505AEE5BEA61}">
      <dgm:prSet/>
      <dgm:spPr/>
      <dgm:t>
        <a:bodyPr/>
        <a:lstStyle/>
        <a:p>
          <a:endParaRPr lang="ru-RU"/>
        </a:p>
      </dgm:t>
    </dgm:pt>
    <dgm:pt modelId="{4BF5A97D-774D-4496-A460-CCC5E26FCE9E}" type="sibTrans" cxnId="{61142841-C8B1-4DA3-8F82-505AEE5BEA61}">
      <dgm:prSet/>
      <dgm:spPr/>
      <dgm:t>
        <a:bodyPr/>
        <a:lstStyle/>
        <a:p>
          <a:endParaRPr lang="ru-RU"/>
        </a:p>
      </dgm:t>
    </dgm:pt>
    <dgm:pt modelId="{6D791FA4-627E-40DE-AA09-F3D80847559E}" type="pres">
      <dgm:prSet presAssocID="{EF55526E-5CE3-4F76-9438-A425D1987F2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D6799F-76D4-485B-B47E-FB3868095777}" type="pres">
      <dgm:prSet presAssocID="{19C59D6C-1ECA-4EAC-8879-120BC0463FEF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0D91D1-2C85-4A9F-95E9-E4BC76C90620}" type="presOf" srcId="{19C59D6C-1ECA-4EAC-8879-120BC0463FEF}" destId="{15D6799F-76D4-485B-B47E-FB3868095777}" srcOrd="0" destOrd="0" presId="urn:microsoft.com/office/officeart/2005/8/layout/chevron1"/>
    <dgm:cxn modelId="{61142841-C8B1-4DA3-8F82-505AEE5BEA61}" srcId="{EF55526E-5CE3-4F76-9438-A425D1987F27}" destId="{19C59D6C-1ECA-4EAC-8879-120BC0463FEF}" srcOrd="0" destOrd="0" parTransId="{F449A729-5969-4B23-8492-C0DD784A4A8A}" sibTransId="{4BF5A97D-774D-4496-A460-CCC5E26FCE9E}"/>
    <dgm:cxn modelId="{B01BCB07-F6E4-4901-905B-EA6D6B52BE17}" type="presOf" srcId="{EF55526E-5CE3-4F76-9438-A425D1987F27}" destId="{6D791FA4-627E-40DE-AA09-F3D80847559E}" srcOrd="0" destOrd="0" presId="urn:microsoft.com/office/officeart/2005/8/layout/chevron1"/>
    <dgm:cxn modelId="{7C4D6CF6-3D0C-4578-88BD-8305AB483CD7}" type="presParOf" srcId="{6D791FA4-627E-40DE-AA09-F3D80847559E}" destId="{15D6799F-76D4-485B-B47E-FB3868095777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68C1EE-AAA0-44CB-8DA7-B1FFED56F1A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2DD982C-FACB-4F38-9009-65E0EE677C77}">
      <dgm:prSet/>
      <dgm:spPr/>
      <dgm:t>
        <a:bodyPr/>
        <a:lstStyle/>
        <a:p>
          <a:pPr rtl="0"/>
          <a:r>
            <a:rPr lang="ru-RU" dirty="0" smtClean="0"/>
            <a:t>Жизнь в городе</a:t>
          </a:r>
          <a:endParaRPr lang="ru-RU" dirty="0"/>
        </a:p>
      </dgm:t>
    </dgm:pt>
    <dgm:pt modelId="{E1DDDC09-360D-457F-8976-BEFD6E8E06CF}" type="parTrans" cxnId="{DD813976-B17D-42B8-AC80-5D8BE3556DD5}">
      <dgm:prSet/>
      <dgm:spPr/>
      <dgm:t>
        <a:bodyPr/>
        <a:lstStyle/>
        <a:p>
          <a:endParaRPr lang="ru-RU"/>
        </a:p>
      </dgm:t>
    </dgm:pt>
    <dgm:pt modelId="{94F05714-E8DC-47AE-8733-540C5FD61911}" type="sibTrans" cxnId="{DD813976-B17D-42B8-AC80-5D8BE3556DD5}">
      <dgm:prSet/>
      <dgm:spPr/>
      <dgm:t>
        <a:bodyPr/>
        <a:lstStyle/>
        <a:p>
          <a:endParaRPr lang="ru-RU"/>
        </a:p>
      </dgm:t>
    </dgm:pt>
    <dgm:pt modelId="{DB8AC33F-2C4F-43BD-89A2-E7354FB06832}" type="pres">
      <dgm:prSet presAssocID="{C768C1EE-AAA0-44CB-8DA7-B1FFED56F1A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9EF29A-953A-467D-B036-FCD0DF70E5A9}" type="pres">
      <dgm:prSet presAssocID="{D2DD982C-FACB-4F38-9009-65E0EE677C77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A4B294-B972-4D40-9A3F-C5A61E462C4B}" type="presOf" srcId="{D2DD982C-FACB-4F38-9009-65E0EE677C77}" destId="{F79EF29A-953A-467D-B036-FCD0DF70E5A9}" srcOrd="0" destOrd="0" presId="urn:microsoft.com/office/officeart/2005/8/layout/chevron1"/>
    <dgm:cxn modelId="{2EEECB77-A2B8-4C2B-90FD-4D94CB9E6BBD}" type="presOf" srcId="{C768C1EE-AAA0-44CB-8DA7-B1FFED56F1AA}" destId="{DB8AC33F-2C4F-43BD-89A2-E7354FB06832}" srcOrd="0" destOrd="0" presId="urn:microsoft.com/office/officeart/2005/8/layout/chevron1"/>
    <dgm:cxn modelId="{DD813976-B17D-42B8-AC80-5D8BE3556DD5}" srcId="{C768C1EE-AAA0-44CB-8DA7-B1FFED56F1AA}" destId="{D2DD982C-FACB-4F38-9009-65E0EE677C77}" srcOrd="0" destOrd="0" parTransId="{E1DDDC09-360D-457F-8976-BEFD6E8E06CF}" sibTransId="{94F05714-E8DC-47AE-8733-540C5FD61911}"/>
    <dgm:cxn modelId="{EDF8520D-48BD-48ED-8745-58D3F8291699}" type="presParOf" srcId="{DB8AC33F-2C4F-43BD-89A2-E7354FB06832}" destId="{F79EF29A-953A-467D-B036-FCD0DF70E5A9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D5313F-D16E-4E8E-8879-90F43041508C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D9DE045-C055-478C-B6A6-E8EC724CE5DA}">
      <dgm:prSet/>
      <dgm:spPr/>
      <dgm:t>
        <a:bodyPr/>
        <a:lstStyle/>
        <a:p>
          <a:pPr rtl="0"/>
          <a:r>
            <a:rPr lang="ru-RU" smtClean="0"/>
            <a:t>Жизнь в усадьбе</a:t>
          </a:r>
          <a:endParaRPr lang="ru-RU"/>
        </a:p>
      </dgm:t>
    </dgm:pt>
    <dgm:pt modelId="{2FA6E6A7-0293-421F-B696-87945B0D5CE2}" type="parTrans" cxnId="{6EDEB610-8D43-4B87-ABAE-C1983D5BF665}">
      <dgm:prSet/>
      <dgm:spPr/>
      <dgm:t>
        <a:bodyPr/>
        <a:lstStyle/>
        <a:p>
          <a:endParaRPr lang="ru-RU"/>
        </a:p>
      </dgm:t>
    </dgm:pt>
    <dgm:pt modelId="{55B8BB8D-2E7C-4AFA-A978-0F7A1BA11692}" type="sibTrans" cxnId="{6EDEB610-8D43-4B87-ABAE-C1983D5BF665}">
      <dgm:prSet/>
      <dgm:spPr/>
      <dgm:t>
        <a:bodyPr/>
        <a:lstStyle/>
        <a:p>
          <a:endParaRPr lang="ru-RU"/>
        </a:p>
      </dgm:t>
    </dgm:pt>
    <dgm:pt modelId="{8CFC190D-625F-4BF5-8491-980DE8AE6A34}" type="pres">
      <dgm:prSet presAssocID="{73D5313F-D16E-4E8E-8879-90F43041508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F93309-4AB7-4D25-B7B4-F67CEAD8567E}" type="pres">
      <dgm:prSet presAssocID="{3D9DE045-C055-478C-B6A6-E8EC724CE5DA}" presName="parTxOnly" presStyleLbl="node1" presStyleIdx="0" presStyleCnt="1" custLinFactNeighborX="-17433" custLinFactNeighborY="-96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1D63F8-0759-4F56-A1CE-8F2E3309630F}" type="presOf" srcId="{73D5313F-D16E-4E8E-8879-90F43041508C}" destId="{8CFC190D-625F-4BF5-8491-980DE8AE6A34}" srcOrd="0" destOrd="0" presId="urn:microsoft.com/office/officeart/2005/8/layout/chevron1"/>
    <dgm:cxn modelId="{6EDEB610-8D43-4B87-ABAE-C1983D5BF665}" srcId="{73D5313F-D16E-4E8E-8879-90F43041508C}" destId="{3D9DE045-C055-478C-B6A6-E8EC724CE5DA}" srcOrd="0" destOrd="0" parTransId="{2FA6E6A7-0293-421F-B696-87945B0D5CE2}" sibTransId="{55B8BB8D-2E7C-4AFA-A978-0F7A1BA11692}"/>
    <dgm:cxn modelId="{7C69C579-8156-4C00-8019-81D59916859D}" type="presOf" srcId="{3D9DE045-C055-478C-B6A6-E8EC724CE5DA}" destId="{CEF93309-4AB7-4D25-B7B4-F67CEAD8567E}" srcOrd="0" destOrd="0" presId="urn:microsoft.com/office/officeart/2005/8/layout/chevron1"/>
    <dgm:cxn modelId="{DFA33758-E801-4E8D-B5F7-F51B87CB5569}" type="presParOf" srcId="{8CFC190D-625F-4BF5-8491-980DE8AE6A34}" destId="{CEF93309-4AB7-4D25-B7B4-F67CEAD8567E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63C572-562F-4CF2-94AE-861A042DFB00}">
      <dsp:nvSpPr>
        <dsp:cNvPr id="0" name=""/>
        <dsp:cNvSpPr/>
      </dsp:nvSpPr>
      <dsp:spPr>
        <a:xfrm>
          <a:off x="4300" y="333886"/>
          <a:ext cx="5824046" cy="7723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Народная культура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0494" y="333886"/>
        <a:ext cx="5051659" cy="7723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D6799F-76D4-485B-B47E-FB3868095777}">
      <dsp:nvSpPr>
        <dsp:cNvPr id="0" name=""/>
        <dsp:cNvSpPr/>
      </dsp:nvSpPr>
      <dsp:spPr>
        <a:xfrm>
          <a:off x="2294" y="0"/>
          <a:ext cx="4693679" cy="15121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Культура повседневности: обретение комфорта</a:t>
          </a:r>
          <a:endParaRPr lang="ru-RU" sz="2400" kern="1200" dirty="0"/>
        </a:p>
      </dsp:txBody>
      <dsp:txXfrm>
        <a:off x="758378" y="0"/>
        <a:ext cx="3181511" cy="15121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9EF29A-953A-467D-B036-FCD0DF70E5A9}">
      <dsp:nvSpPr>
        <dsp:cNvPr id="0" name=""/>
        <dsp:cNvSpPr/>
      </dsp:nvSpPr>
      <dsp:spPr>
        <a:xfrm>
          <a:off x="1721" y="0"/>
          <a:ext cx="3522093" cy="11044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018" tIns="46673" rIns="46673" bIns="46673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Жизнь в городе</a:t>
          </a:r>
          <a:endParaRPr lang="ru-RU" sz="3500" kern="1200" dirty="0"/>
        </a:p>
      </dsp:txBody>
      <dsp:txXfrm>
        <a:off x="553942" y="0"/>
        <a:ext cx="2417651" cy="11044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F93309-4AB7-4D25-B7B4-F67CEAD8567E}">
      <dsp:nvSpPr>
        <dsp:cNvPr id="0" name=""/>
        <dsp:cNvSpPr/>
      </dsp:nvSpPr>
      <dsp:spPr>
        <a:xfrm>
          <a:off x="0" y="0"/>
          <a:ext cx="4142252" cy="7498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40005" rIns="40005" bIns="40005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smtClean="0"/>
            <a:t>Жизнь в усадьбе</a:t>
          </a:r>
          <a:endParaRPr lang="ru-RU" sz="3000" kern="1200"/>
        </a:p>
      </dsp:txBody>
      <dsp:txXfrm>
        <a:off x="374932" y="0"/>
        <a:ext cx="3392388" cy="7498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Народная культура. Культура повседневности</a:t>
            </a:r>
          </a:p>
        </p:txBody>
      </p:sp>
    </p:spTree>
    <p:extLst>
      <p:ext uri="{BB962C8B-B14F-4D97-AF65-F5344CB8AC3E}">
        <p14:creationId xmlns:p14="http://schemas.microsoft.com/office/powerpoint/2010/main" val="1829102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9608" y="1098938"/>
            <a:ext cx="756084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Первая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половина XIX века стала периодом, когда в обществе было принято перенимать европейские образцы поведения.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в то же время появлялся интерес к самобытной культуре России, к национальному самосознанию.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Большую роль в этом сыграло движение славянофилов.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501008"/>
            <a:ext cx="43924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активно народная культура развивалась в крестьянской среде, ведь до представителей этого сословия не доходили европейские влияния. Но она стала меняться под воздействием роста городов, расширения промышленности, повышения уровня образования граждан.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Намного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больше крестьян теперь были грамотными.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583" y="3422625"/>
            <a:ext cx="4314056" cy="304415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64088" y="6455663"/>
            <a:ext cx="3438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Рис. 1. Городецкая роспись</a:t>
            </a: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136900319"/>
              </p:ext>
            </p:extLst>
          </p:nvPr>
        </p:nvGraphicFramePr>
        <p:xfrm>
          <a:off x="1403648" y="188640"/>
          <a:ext cx="5832647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6976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10702" y="3212976"/>
            <a:ext cx="5349280" cy="3437459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связи с распространением отходничества стали развиваться промыслы. Из доступных материалов крестьяне создавали замечательные украшения, игрушки.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Техника 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обработки совершенствовалась и становилась всё более разнообразной. На весь мир известны городецкая роспись, хохломские узоры, гжель.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		Чтобы 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изделия были популярны для покупателей, крестьянам следовало быть в курсе эстетических вкусов городских покупателей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1532"/>
            <a:ext cx="40679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Элементы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традиционной народной культуры применялись в литературных произведениях.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Например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образ русского мужика или крестьянина-земледельца часто использовался в литературе.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Исторические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события были представлены в форме песен, былин, сказаний.</a:t>
            </a:r>
          </a:p>
          <a:p>
            <a:pPr algn="just"/>
            <a:r>
              <a:rPr lang="ru-RU" dirty="0"/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564904"/>
            <a:ext cx="3419475" cy="35528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6175518"/>
            <a:ext cx="2039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Рис. 2. Хохлома</a:t>
            </a:r>
          </a:p>
        </p:txBody>
      </p:sp>
    </p:spTree>
    <p:extLst>
      <p:ext uri="{BB962C8B-B14F-4D97-AF65-F5344CB8AC3E}">
        <p14:creationId xmlns:p14="http://schemas.microsoft.com/office/powerpoint/2010/main" val="3088243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61756" y="2263194"/>
            <a:ext cx="43924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Повседневная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жизнь населения России в первой половине XIX века зависела от множества факторов.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Сельская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местность развивалась в прежнем русле.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городах, в промышленных районах появлялось множество новшеств.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людей выстраивалась в зависимости от их сословного и имущественного положения.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Большое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влияние оказывало место жительства, привычки, традиции и обычаи, вероисповедание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представителей высших сословий были доступны всевозможные предметы быта, изысканная пища, новинки моды.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395478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71007"/>
            <a:ext cx="3945505" cy="432411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2187" y="38156"/>
            <a:ext cx="41248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одежде и поведении стало проявляться стремление к естественности. Женщины стали отказываться от тугих корсетов и роскошных пышных юбок. Теперь платья шились из лёгкой ткани. Из моды выходили парики. Модной причёской считались забранные волосы с локонами по обеим сторонам лица. Также произошёл отказ от яркой косметики — теперь привлекательным считалась бледность лица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620273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/>
              <a:t>Рис. 1. Русское придворное платье</a:t>
            </a:r>
          </a:p>
          <a:p>
            <a:r>
              <a:rPr lang="ru-RU" sz="1600" dirty="0"/>
              <a:t> </a:t>
            </a: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785073085"/>
              </p:ext>
            </p:extLst>
          </p:nvPr>
        </p:nvGraphicFramePr>
        <p:xfrm>
          <a:off x="4355976" y="548680"/>
          <a:ext cx="4698268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33480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332656"/>
            <a:ext cx="6120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После начала правления Николая I установился определённый тип придворного костюма, который тогда было принято украшать золотой и серебряной вышивкой, драгоценностями.</a:t>
            </a:r>
          </a:p>
        </p:txBody>
      </p:sp>
      <p:pic>
        <p:nvPicPr>
          <p:cNvPr id="1026" name="Picture 2" descr="C:\Users\Lenovo\Desktop\AdolpheLadurnerPartofArmorialHallintheWinterPalace1838w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0" y="1532985"/>
            <a:ext cx="5020776" cy="3552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84068" y="1945863"/>
            <a:ext cx="3707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крупных городах стало популярным членство в клубах и салонах.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было принято вести беседы о политике, обсуждать философские идеи. Существовали и клубы по интересам.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Участвовать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них могли представители высших сословий. Большую известность имел Английский клуб в  Санкт-Петербурге.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клубах играли в карточные игры, бильярд.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35814" y="5085184"/>
            <a:ext cx="3366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Рис. 2. Придворные наряды</a:t>
            </a:r>
          </a:p>
        </p:txBody>
      </p:sp>
    </p:spTree>
    <p:extLst>
      <p:ext uri="{BB962C8B-B14F-4D97-AF65-F5344CB8AC3E}">
        <p14:creationId xmlns:p14="http://schemas.microsoft.com/office/powerpoint/2010/main" val="3305131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7771" y="122926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На улицах городов строилось всё больше каменных домов. В связи с тем, что происходило значительное развитие транспорта, торговли и городского хозяйства, бытовые постройки уже являлись редкостью, их убирали за ненадобностью.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726" y="2967501"/>
            <a:ext cx="4572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улицах городов стало значительно оживлённее. Стало модно отправляться на гуляния и празднества в парки и бульвары, на площади и в сады.</a:t>
            </a:r>
          </a:p>
          <a:p>
            <a:r>
              <a:rPr lang="ru-RU" dirty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27771" y="3717032"/>
            <a:ext cx="4572000" cy="33547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городе проживали представители разных сословий, жизнь их также складывалась по-разному.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Характерным положением многих дворян стало их разорение. Это было связано с привычкой жить не по средствам: дорогие наряды, балы, путешествия, предметы роскоши. Городское жилище дворянина могла быть украшено персидскими коврами, зеркалами, картинами, дорогой мебелью.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944" y="-28097"/>
            <a:ext cx="4314056" cy="264235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169808" y="2614262"/>
            <a:ext cx="3634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Рис. 1. Гостиная с колоннами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87993" y="2976489"/>
            <a:ext cx="45496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Купеческая жизнь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была не так сильно подвержена изменениям, представители этого сословия предпочитали сохранение традиционных устоев. По-прежнему сохранялось деление на гильдии.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Мещане чаще всего жили на окраинах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Они селились в собственных скромных домах или при мастерских.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Рабочие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производственных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предприятий проживали в городе, но быт их был скудным. Они обитали в небольших комнатах, которые располагались в многоэтажных домах с длинными коридорами. Их жизнь обычно строго контролировалась начальством предприятий.</a:t>
            </a: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4122486447"/>
              </p:ext>
            </p:extLst>
          </p:nvPr>
        </p:nvGraphicFramePr>
        <p:xfrm>
          <a:off x="686424" y="188640"/>
          <a:ext cx="3525536" cy="11044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5481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3727" y="1154529"/>
            <a:ext cx="475413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Характерной чертой для дворян в первой половине XIX века стало их разорение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Ещё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 времён Екатерины II аристократы привыкли жить не по средствам. Часто приходилось закладывать своё имущество. Но, разумеется, оставались и состоятельные представители сословия. Складывался процесс расслоения дворянства.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Дворянский быт первой половины XIX века характеризовался переплетением европейских новшеств и традиционных устоев.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усадьбе обязательно был кабинет, множество спален, столовая, большая гостиная для приёма гостей. До начала XIX века в гостиных устраивались торжественные приёмы, официальные мероприятия. С наступлением эпохи романтизма это помещение стало местом для музыкальных вечеров, семейных чтений, спокойных бесед.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966" y="332655"/>
            <a:ext cx="3450034" cy="298427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12160" y="3316934"/>
            <a:ext cx="3923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Рис</a:t>
            </a:r>
            <a:r>
              <a:rPr lang="ru-RU" dirty="0"/>
              <a:t>. 1. Бабушкин сад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510367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Определённая роль в жизни усадьбы отводилась и дворне. Как правило, это были и прислуга, и няньки, и доверенные люди своих помещиков. Их жизнь полностью зависела от отношения барина к ним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4155351"/>
            <a:ext cx="40679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Жаркие летние дни сопровождались посиделками в усадебном парке под игру крепостного оркестра.</a:t>
            </a: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575855056"/>
              </p:ext>
            </p:extLst>
          </p:nvPr>
        </p:nvGraphicFramePr>
        <p:xfrm>
          <a:off x="1547664" y="404663"/>
          <a:ext cx="4146302" cy="749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652128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21</TotalTime>
  <Words>511</Words>
  <Application>Microsoft Office PowerPoint</Application>
  <PresentationFormat>Экран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Аптека</vt:lpstr>
      <vt:lpstr>Народная культура. Культура повседневности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Народная культура. Культура повседневности</dc:title>
  <dc:creator>Lenovo</dc:creator>
  <cp:lastModifiedBy>Lenovo</cp:lastModifiedBy>
  <cp:revision>5</cp:revision>
  <dcterms:created xsi:type="dcterms:W3CDTF">2024-01-30T04:57:26Z</dcterms:created>
  <dcterms:modified xsi:type="dcterms:W3CDTF">2024-01-30T05:30:28Z</dcterms:modified>
</cp:coreProperties>
</file>