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81" r:id="rId7"/>
    <p:sldId id="282" r:id="rId8"/>
    <p:sldId id="283" r:id="rId9"/>
    <p:sldId id="262" r:id="rId10"/>
    <p:sldId id="263" r:id="rId11"/>
    <p:sldId id="276" r:id="rId12"/>
    <p:sldId id="264" r:id="rId13"/>
    <p:sldId id="265" r:id="rId14"/>
    <p:sldId id="277" r:id="rId15"/>
    <p:sldId id="266" r:id="rId16"/>
    <p:sldId id="267" r:id="rId17"/>
    <p:sldId id="268" r:id="rId18"/>
    <p:sldId id="269" r:id="rId19"/>
    <p:sldId id="278" r:id="rId20"/>
    <p:sldId id="280" r:id="rId21"/>
    <p:sldId id="279" r:id="rId22"/>
    <p:sldId id="271" r:id="rId23"/>
    <p:sldId id="272" r:id="rId24"/>
    <p:sldId id="273"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44" y="-4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30.01.2024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30.01.2024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30.01.2024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30.01.2024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30.01.2024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30.01.2024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30.01.2024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9A%D0%BD%D0%B8%D0%B3%D0%B0" TargetMode="External"/><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hyperlink" Target="https://ru.wikipedia.org/wiki/%D0%91%D0%B8%D0%B1%D0%BB%D0%B8%D1%8F" TargetMode="External"/><Relationship Id="rId4" Type="http://schemas.openxmlformats.org/officeDocument/2006/relationships/hyperlink" Target="https://ru.wikipedia.org/wiki/%D0%92%D0%B5%D1%82%D1%85%D0%B8%D0%B9_%D0%97%D0%B0%D0%B2%D0%B5%D1%82"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ru.wikipedia.org/wiki/%D0%9E%D1%82%D0%BA%D1%80%D0%BE%D0%B2%D0%B5%D0%BD%D0%B8%D0%B5" TargetMode="External"/><Relationship Id="rId2" Type="http://schemas.openxmlformats.org/officeDocument/2006/relationships/hyperlink" Target="https://ru.wikipedia.org/wiki/%D0%A1_%D1%85%D1%80%D0%B8%D1%81%D1%82%D0%B8%D0%B0%D0%BD%D1%81%D0%BA%D0%BE%D0%B9_%D1%82%D0%BE%D1%87%D0%BA%D0%B8_%D0%B7%D1%80%D0%B5%D0%BD%D0%B8%D1%8F" TargetMode="Externa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https://ru.wikipedia.org/wiki/%D0%91%D0%BE%D0%B3"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hyperlink" Target="https://ru.wikipedia.org/wiki/%D0%98%D0%B8%D1%81%D1%83%D1%81_%D0%A5%D1%80%D0%B8%D1%81%D1%82%D0%BE%D1%81" TargetMode="External"/><Relationship Id="rId3" Type="http://schemas.openxmlformats.org/officeDocument/2006/relationships/hyperlink" Target="https://ru.wikipedia.org/wiki/%D0%95%D0%B2%D0%B0%D0%BD%D0%B3%D0%B5%D0%BB%D0%B8%D0%B5" TargetMode="External"/><Relationship Id="rId7" Type="http://schemas.openxmlformats.org/officeDocument/2006/relationships/hyperlink" Target="https://ru.wikipedia.org/wiki/%D0%A0%D0%BE%D0%B6%D0%B4%D0%B5%D1%81%D1%82%D0%B2%D0%BE_%D0%A5%D1%80%D0%B8%D1%81%D1%82%D0%BE%D0%B2%D0%BE" TargetMode="Externa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hyperlink" Target="https://ru.wikipedia.org/wiki/%D0%94%D0%B5%D0%B2%D0%B0_%D0%9C%D0%B0%D1%80%D0%B8%D1%8F" TargetMode="External"/><Relationship Id="rId5" Type="http://schemas.openxmlformats.org/officeDocument/2006/relationships/hyperlink" Target="https://ru.wikipedia.org/wiki/%D0%90%D1%80%D1%85%D0%B0%D0%BD%D0%B3%D0%B5%D0%BB_%D0%93%D0%B0%D0%B2%D1%80%D0%B8%D0%B8%D0%BB" TargetMode="External"/><Relationship Id="rId4" Type="http://schemas.openxmlformats.org/officeDocument/2006/relationships/hyperlink" Target="https://ru.wikipedia.org/wiki/%D0%A5%D1%80%D0%B8%D1%81%D1%82%D0%B8%D0%B0%D0%BD%D1%81%D0%BA%D0%B8%D0%B5_%D0%BF%D1%80%D0%B0%D0%B7%D0%B4%D0%BD%D0%B8%D0%BA%D0%B8"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ytimg.com/vi/CbJDHVRqIO4/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52" y="0"/>
            <a:ext cx="904032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67544" y="0"/>
            <a:ext cx="8064896" cy="5878532"/>
          </a:xfrm>
          <a:prstGeom prst="rect">
            <a:avLst/>
          </a:prstGeom>
          <a:noFill/>
        </p:spPr>
        <p:txBody>
          <a:bodyPr wrap="square" rtlCol="0">
            <a:spAutoFit/>
          </a:bodyPr>
          <a:lstStyle/>
          <a:p>
            <a:pPr algn="ctr"/>
            <a:r>
              <a:rPr lang="ru-RU" sz="3200" b="1" i="1" dirty="0" smtClean="0">
                <a:solidFill>
                  <a:schemeClr val="accent2">
                    <a:lumMod val="50000"/>
                  </a:schemeClr>
                </a:solidFill>
              </a:rPr>
              <a:t>Презентация к уроку ОРКСЭ</a:t>
            </a:r>
          </a:p>
          <a:p>
            <a:pPr algn="ctr"/>
            <a:r>
              <a:rPr lang="ru-RU" sz="3200" b="1" i="1" dirty="0">
                <a:solidFill>
                  <a:schemeClr val="accent2">
                    <a:lumMod val="50000"/>
                  </a:schemeClr>
                </a:solidFill>
              </a:rPr>
              <a:t>д</a:t>
            </a:r>
            <a:r>
              <a:rPr lang="ru-RU" sz="3200" b="1" i="1" dirty="0" smtClean="0">
                <a:solidFill>
                  <a:schemeClr val="accent2">
                    <a:lumMod val="50000"/>
                  </a:schemeClr>
                </a:solidFill>
              </a:rPr>
              <a:t>ля 4 класса</a:t>
            </a:r>
          </a:p>
          <a:p>
            <a:pPr algn="ctr"/>
            <a:r>
              <a:rPr lang="ru-RU" sz="6000" b="1" i="1" dirty="0" smtClean="0">
                <a:solidFill>
                  <a:schemeClr val="accent3">
                    <a:lumMod val="50000"/>
                  </a:schemeClr>
                </a:solidFill>
              </a:rPr>
              <a:t>«Иисус Христос и Новый завет»</a:t>
            </a:r>
          </a:p>
          <a:p>
            <a:pPr algn="ctr"/>
            <a:r>
              <a:rPr lang="ru-RU" sz="2800" b="1" i="1" dirty="0" smtClean="0">
                <a:solidFill>
                  <a:schemeClr val="tx1">
                    <a:lumMod val="95000"/>
                    <a:lumOff val="5000"/>
                  </a:schemeClr>
                </a:solidFill>
              </a:rPr>
              <a:t>Автор:  </a:t>
            </a:r>
            <a:r>
              <a:rPr lang="ru-RU" sz="2800" b="1" i="1" dirty="0" err="1" smtClean="0">
                <a:solidFill>
                  <a:schemeClr val="tx1">
                    <a:lumMod val="95000"/>
                    <a:lumOff val="5000"/>
                  </a:schemeClr>
                </a:solidFill>
              </a:rPr>
              <a:t>Саяпина</a:t>
            </a:r>
            <a:r>
              <a:rPr lang="ru-RU" sz="2800" b="1" i="1" dirty="0" smtClean="0">
                <a:solidFill>
                  <a:schemeClr val="tx1">
                    <a:lumMod val="95000"/>
                    <a:lumOff val="5000"/>
                  </a:schemeClr>
                </a:solidFill>
              </a:rPr>
              <a:t> Надежда Петровна</a:t>
            </a:r>
          </a:p>
          <a:p>
            <a:pPr algn="ctr"/>
            <a:r>
              <a:rPr lang="ru-RU" sz="2800" b="1" i="1" dirty="0" smtClean="0">
                <a:solidFill>
                  <a:schemeClr val="tx1">
                    <a:lumMod val="95000"/>
                    <a:lumOff val="5000"/>
                  </a:schemeClr>
                </a:solidFill>
              </a:rPr>
              <a:t>Учитель начальных классов</a:t>
            </a:r>
          </a:p>
          <a:p>
            <a:pPr algn="ctr"/>
            <a:r>
              <a:rPr lang="ru-RU" sz="2800" b="1" i="1" dirty="0" smtClean="0">
                <a:solidFill>
                  <a:schemeClr val="tx1">
                    <a:lumMod val="95000"/>
                    <a:lumOff val="5000"/>
                  </a:schemeClr>
                </a:solidFill>
              </a:rPr>
              <a:t>МОУ СОШ № 42</a:t>
            </a:r>
          </a:p>
          <a:p>
            <a:pPr algn="ctr"/>
            <a:r>
              <a:rPr lang="ru-RU" sz="2800" b="1" i="1" dirty="0" smtClean="0">
                <a:solidFill>
                  <a:schemeClr val="tx1">
                    <a:lumMod val="95000"/>
                    <a:lumOff val="5000"/>
                  </a:schemeClr>
                </a:solidFill>
              </a:rPr>
              <a:t>г. Комсомольск-на-Амуре</a:t>
            </a:r>
          </a:p>
          <a:p>
            <a:pPr algn="ctr"/>
            <a:endParaRPr lang="ru-RU" sz="2000" b="1" i="1" dirty="0" smtClean="0">
              <a:solidFill>
                <a:schemeClr val="accent2">
                  <a:lumMod val="50000"/>
                </a:schemeClr>
              </a:solidFill>
            </a:endParaRPr>
          </a:p>
          <a:p>
            <a:pPr algn="ctr"/>
            <a:r>
              <a:rPr lang="ru-RU" sz="6000" b="1" i="1" dirty="0" smtClean="0">
                <a:solidFill>
                  <a:schemeClr val="accent2">
                    <a:lumMod val="50000"/>
                  </a:schemeClr>
                </a:solidFill>
              </a:rPr>
              <a:t>2024 г</a:t>
            </a:r>
            <a:endParaRPr lang="ru-RU" sz="6000" b="1" i="1" dirty="0">
              <a:solidFill>
                <a:schemeClr val="accent2">
                  <a:lumMod val="50000"/>
                </a:schemeClr>
              </a:solidFill>
            </a:endParaRPr>
          </a:p>
        </p:txBody>
      </p:sp>
    </p:spTree>
    <p:extLst>
      <p:ext uri="{BB962C8B-B14F-4D97-AF65-F5344CB8AC3E}">
        <p14:creationId xmlns:p14="http://schemas.microsoft.com/office/powerpoint/2010/main" val="2101823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cf2.ppt-online.org/files2/slide/5/5oh0aAfj4JQzn3vepYLKEwgWXx7SuPFRHqlrB6bcND/slid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49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2688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c.pics.livejournal.com/bepowerback/76977204/487299/487299_origin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2012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s://ic.pics.livejournal.com/prajt/77668385/910951/910951_1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420887"/>
            <a:ext cx="6120680" cy="408045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7544" y="260648"/>
            <a:ext cx="8208912" cy="1938992"/>
          </a:xfrm>
          <a:prstGeom prst="rect">
            <a:avLst/>
          </a:prstGeom>
          <a:noFill/>
        </p:spPr>
        <p:txBody>
          <a:bodyPr wrap="square" rtlCol="0">
            <a:spAutoFit/>
          </a:bodyPr>
          <a:lstStyle/>
          <a:p>
            <a:pPr algn="ctr"/>
            <a:r>
              <a:rPr lang="ru-RU" sz="2400" b="1" dirty="0">
                <a:solidFill>
                  <a:schemeClr val="accent2">
                    <a:lumMod val="50000"/>
                  </a:schemeClr>
                </a:solidFill>
              </a:rPr>
              <a:t>Рождение Иисуса Христа </a:t>
            </a:r>
            <a:endParaRPr lang="ru-RU" sz="2400" b="1" dirty="0" smtClean="0">
              <a:solidFill>
                <a:schemeClr val="accent2">
                  <a:lumMod val="50000"/>
                </a:schemeClr>
              </a:solidFill>
            </a:endParaRPr>
          </a:p>
          <a:p>
            <a:pPr algn="just"/>
            <a:r>
              <a:rPr lang="ru-RU" sz="2400" b="1" dirty="0" smtClean="0">
                <a:solidFill>
                  <a:schemeClr val="accent3">
                    <a:lumMod val="50000"/>
                  </a:schemeClr>
                </a:solidFill>
              </a:rPr>
              <a:t>С </a:t>
            </a:r>
            <a:r>
              <a:rPr lang="ru-RU" sz="2400" b="1" dirty="0">
                <a:solidFill>
                  <a:schemeClr val="accent3">
                    <a:lumMod val="50000"/>
                  </a:schemeClr>
                </a:solidFill>
              </a:rPr>
              <a:t>Его рождением на земле наступила новая эра. Даже наше летоисчисление начинается с Рождества Иисуса Христа. </a:t>
            </a:r>
            <a:endParaRPr lang="ru-RU" sz="2400" b="1" dirty="0" smtClean="0">
              <a:solidFill>
                <a:schemeClr val="accent3">
                  <a:lumMod val="50000"/>
                </a:schemeClr>
              </a:solidFill>
            </a:endParaRPr>
          </a:p>
          <a:p>
            <a:pPr algn="just"/>
            <a:r>
              <a:rPr lang="ru-RU" sz="2400" b="1" dirty="0" smtClean="0">
                <a:solidFill>
                  <a:schemeClr val="accent3">
                    <a:lumMod val="50000"/>
                  </a:schemeClr>
                </a:solidFill>
              </a:rPr>
              <a:t>В </a:t>
            </a:r>
            <a:r>
              <a:rPr lang="ru-RU" sz="2400" b="1" dirty="0">
                <a:solidFill>
                  <a:schemeClr val="accent3">
                    <a:lumMod val="50000"/>
                  </a:schemeClr>
                </a:solidFill>
              </a:rPr>
              <a:t>память данного события совершается </a:t>
            </a:r>
            <a:r>
              <a:rPr lang="ru-RU" sz="2400" b="1" dirty="0" smtClean="0">
                <a:solidFill>
                  <a:schemeClr val="accent3">
                    <a:lumMod val="50000"/>
                  </a:schemeClr>
                </a:solidFill>
              </a:rPr>
              <a:t>празднование Рождества </a:t>
            </a:r>
            <a:r>
              <a:rPr lang="ru-RU" sz="2400" b="1" dirty="0">
                <a:solidFill>
                  <a:schemeClr val="accent3">
                    <a:lumMod val="50000"/>
                  </a:schemeClr>
                </a:solidFill>
              </a:rPr>
              <a:t>Христова.</a:t>
            </a:r>
          </a:p>
        </p:txBody>
      </p:sp>
    </p:spTree>
    <p:extLst>
      <p:ext uri="{BB962C8B-B14F-4D97-AF65-F5344CB8AC3E}">
        <p14:creationId xmlns:p14="http://schemas.microsoft.com/office/powerpoint/2010/main" val="94428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59346"/>
            <a:ext cx="8712967" cy="2677656"/>
          </a:xfrm>
          <a:prstGeom prst="rect">
            <a:avLst/>
          </a:prstGeom>
          <a:noFill/>
        </p:spPr>
        <p:txBody>
          <a:bodyPr wrap="square" rtlCol="0">
            <a:spAutoFit/>
          </a:bodyPr>
          <a:lstStyle/>
          <a:p>
            <a:r>
              <a:rPr lang="ru-RU" sz="2400" b="1" dirty="0">
                <a:solidFill>
                  <a:schemeClr val="accent4">
                    <a:lumMod val="50000"/>
                  </a:schemeClr>
                </a:solidFill>
              </a:rPr>
              <a:t>В Евангелии не сказано, сколько именно волхвов пришло </a:t>
            </a:r>
            <a:r>
              <a:rPr lang="ru-RU" sz="2400" b="1" dirty="0" smtClean="0">
                <a:solidFill>
                  <a:schemeClr val="accent4">
                    <a:lumMod val="50000"/>
                  </a:schemeClr>
                </a:solidFill>
              </a:rPr>
              <a:t>к Младенцу</a:t>
            </a:r>
            <a:r>
              <a:rPr lang="ru-RU" sz="2400" b="1" dirty="0">
                <a:solidFill>
                  <a:schemeClr val="accent4">
                    <a:lumMod val="50000"/>
                  </a:schemeClr>
                </a:solidFill>
              </a:rPr>
              <a:t>, но принято считать, что их было трое — по числу даров. Их имена — </a:t>
            </a:r>
            <a:r>
              <a:rPr lang="ru-RU" sz="2400" b="1" dirty="0" err="1">
                <a:solidFill>
                  <a:schemeClr val="accent4">
                    <a:lumMod val="50000"/>
                  </a:schemeClr>
                </a:solidFill>
              </a:rPr>
              <a:t>Каспар</a:t>
            </a:r>
            <a:r>
              <a:rPr lang="ru-RU" sz="2400" b="1" dirty="0">
                <a:solidFill>
                  <a:schemeClr val="accent4">
                    <a:lumMod val="50000"/>
                  </a:schemeClr>
                </a:solidFill>
              </a:rPr>
              <a:t>, Мельхиор и Валтасар </a:t>
            </a:r>
            <a:r>
              <a:rPr lang="ru-RU" sz="2400" b="1" dirty="0" smtClean="0">
                <a:solidFill>
                  <a:schemeClr val="accent4">
                    <a:lumMod val="50000"/>
                  </a:schemeClr>
                </a:solidFill>
              </a:rPr>
              <a:t>.</a:t>
            </a:r>
          </a:p>
          <a:p>
            <a:r>
              <a:rPr lang="ru-RU" sz="2400" b="1" dirty="0" smtClean="0">
                <a:solidFill>
                  <a:schemeClr val="accent4">
                    <a:lumMod val="50000"/>
                  </a:schemeClr>
                </a:solidFill>
              </a:rPr>
              <a:t> В </a:t>
            </a:r>
            <a:r>
              <a:rPr lang="ru-RU" sz="2400" b="1" dirty="0">
                <a:solidFill>
                  <a:schemeClr val="accent4">
                    <a:lumMod val="50000"/>
                  </a:schemeClr>
                </a:solidFill>
              </a:rPr>
              <a:t>некоторых повествованиях имеются данные и об их внешнем виде: </a:t>
            </a:r>
            <a:r>
              <a:rPr lang="ru-RU" sz="2400" b="1" dirty="0" err="1">
                <a:solidFill>
                  <a:schemeClr val="accent4">
                    <a:lumMod val="50000"/>
                  </a:schemeClr>
                </a:solidFill>
              </a:rPr>
              <a:t>Каспар</a:t>
            </a:r>
            <a:r>
              <a:rPr lang="ru-RU" sz="2400" b="1" dirty="0">
                <a:solidFill>
                  <a:schemeClr val="accent4">
                    <a:lumMod val="50000"/>
                  </a:schemeClr>
                </a:solidFill>
              </a:rPr>
              <a:t> оказывается «безбородым юношей», Валтасар— «бородатым старцем», а Мельхиор— «темнокожим» или «черным», происходящем из Эфиопии.</a:t>
            </a:r>
          </a:p>
        </p:txBody>
      </p:sp>
      <p:pic>
        <p:nvPicPr>
          <p:cNvPr id="8196" name="Picture 4" descr="https://psdsale.com/components/com_jshopping/files/img_products/8050n-poklonenie-volkhvov.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914"/>
          <a:stretch/>
        </p:blipFill>
        <p:spPr bwMode="auto">
          <a:xfrm>
            <a:off x="2483768" y="2837002"/>
            <a:ext cx="3456384" cy="371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2616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pinimg.com/736x/53/82/52/5382528606e59b0d3a3abb8c7e43a03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644" y="188640"/>
            <a:ext cx="4536504" cy="6151192"/>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s://stihi.ru/pics/2021/02/12/75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864365"/>
            <a:ext cx="3528392" cy="34754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004048" y="188640"/>
            <a:ext cx="3816424" cy="2308324"/>
          </a:xfrm>
          <a:prstGeom prst="rect">
            <a:avLst/>
          </a:prstGeom>
          <a:noFill/>
        </p:spPr>
        <p:txBody>
          <a:bodyPr wrap="square" rtlCol="0">
            <a:spAutoFit/>
          </a:bodyPr>
          <a:lstStyle/>
          <a:p>
            <a:r>
              <a:rPr lang="ru-RU" sz="2400" b="1" i="1" dirty="0">
                <a:solidFill>
                  <a:srgbClr val="C00000"/>
                </a:solidFill>
              </a:rPr>
              <a:t>Вифлеемская звезда </a:t>
            </a:r>
            <a:r>
              <a:rPr lang="ru-RU" sz="2400" dirty="0"/>
              <a:t>— </a:t>
            </a:r>
            <a:r>
              <a:rPr lang="ru-RU" sz="2400" b="1" dirty="0"/>
              <a:t>небесное тело, которое по Евангелию, возникло на небе в момент рождения Иисуса Христа и указало волхвам путь к Его вертепу</a:t>
            </a:r>
            <a:endParaRPr lang="ru-RU" sz="2400" dirty="0"/>
          </a:p>
        </p:txBody>
      </p:sp>
    </p:spTree>
    <p:extLst>
      <p:ext uri="{BB962C8B-B14F-4D97-AF65-F5344CB8AC3E}">
        <p14:creationId xmlns:p14="http://schemas.microsoft.com/office/powerpoint/2010/main" val="1979744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s://ic.pics.livejournal.com/ext_5487975/86936163/55651/55651_8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728692"/>
            <a:ext cx="5904656" cy="393397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9512" y="188640"/>
            <a:ext cx="8568952" cy="2554545"/>
          </a:xfrm>
          <a:prstGeom prst="rect">
            <a:avLst/>
          </a:prstGeom>
          <a:noFill/>
        </p:spPr>
        <p:txBody>
          <a:bodyPr wrap="square" rtlCol="0">
            <a:spAutoFit/>
          </a:bodyPr>
          <a:lstStyle/>
          <a:p>
            <a:pPr algn="just"/>
            <a:r>
              <a:rPr lang="ru-RU" sz="3200" b="1" i="1" dirty="0" smtClean="0">
                <a:solidFill>
                  <a:schemeClr val="accent3">
                    <a:lumMod val="50000"/>
                  </a:schemeClr>
                </a:solidFill>
              </a:rPr>
              <a:t>Вифлеемская </a:t>
            </a:r>
            <a:r>
              <a:rPr lang="ru-RU" sz="3200" b="1" i="1" dirty="0">
                <a:solidFill>
                  <a:schemeClr val="accent3">
                    <a:lumMod val="50000"/>
                  </a:schemeClr>
                </a:solidFill>
              </a:rPr>
              <a:t>Звезда упоминается в Евангелие, как благая весть о рождении Иисуса Христа. Согласно Писанию, в момент рождения Иисуса Христа на востоке ярко воссияла восьмиконечная Звезда.</a:t>
            </a:r>
          </a:p>
        </p:txBody>
      </p:sp>
    </p:spTree>
    <p:extLst>
      <p:ext uri="{BB962C8B-B14F-4D97-AF65-F5344CB8AC3E}">
        <p14:creationId xmlns:p14="http://schemas.microsoft.com/office/powerpoint/2010/main" val="260320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ru.revivalplan.com/wp-content/uploads/2020/04/Day_85_Jesus_Pilate_1920-copy.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4526"/>
          <a:stretch/>
        </p:blipFill>
        <p:spPr bwMode="auto">
          <a:xfrm>
            <a:off x="329274" y="287930"/>
            <a:ext cx="3399924" cy="253394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dirksen-lawyer.ru/wp-content/uploads/2019/01/26905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274" y="3662427"/>
            <a:ext cx="3399924" cy="27964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95936" y="287930"/>
            <a:ext cx="4968552" cy="6555641"/>
          </a:xfrm>
          <a:prstGeom prst="rect">
            <a:avLst/>
          </a:prstGeom>
          <a:noFill/>
        </p:spPr>
        <p:txBody>
          <a:bodyPr wrap="square" rtlCol="0">
            <a:spAutoFit/>
          </a:bodyPr>
          <a:lstStyle/>
          <a:p>
            <a:r>
              <a:rPr lang="ru-RU" sz="2800" b="1" i="1" dirty="0">
                <a:solidFill>
                  <a:schemeClr val="accent2">
                    <a:lumMod val="50000"/>
                  </a:schemeClr>
                </a:solidFill>
              </a:rPr>
              <a:t>Память 14 тысяч убиенных Вифлеемских младенцев чтит Церковь 11 января. Невинные дети, погубленные по приказу царя Ирода, стали первыми мучениками за Христа. Масштаб этого великого злодеяния, совершенного сразу после рождения Иисуса Христа, ужасает – показывает степень извращенности человеческого мира и его вопиющую потребность в приходе Спасителя.</a:t>
            </a:r>
            <a:endParaRPr lang="ru-RU" sz="2800" b="1" dirty="0">
              <a:solidFill>
                <a:schemeClr val="accent2">
                  <a:lumMod val="50000"/>
                </a:schemeClr>
              </a:solidFill>
            </a:endParaRPr>
          </a:p>
        </p:txBody>
      </p:sp>
    </p:spTree>
    <p:extLst>
      <p:ext uri="{BB962C8B-B14F-4D97-AF65-F5344CB8AC3E}">
        <p14:creationId xmlns:p14="http://schemas.microsoft.com/office/powerpoint/2010/main" val="27727985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ic.pics.livejournal.com/a_avvakum/32224766/128274/128274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25" y="-1"/>
            <a:ext cx="9108975" cy="503626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5025" y="5157192"/>
            <a:ext cx="8785447" cy="1569660"/>
          </a:xfrm>
          <a:prstGeom prst="rect">
            <a:avLst/>
          </a:prstGeom>
          <a:noFill/>
        </p:spPr>
        <p:txBody>
          <a:bodyPr wrap="square" rtlCol="0">
            <a:spAutoFit/>
          </a:bodyPr>
          <a:lstStyle/>
          <a:p>
            <a:pPr algn="ctr"/>
            <a:r>
              <a:rPr lang="ru-RU" sz="3200" b="1" i="1" dirty="0">
                <a:solidFill>
                  <a:schemeClr val="accent3">
                    <a:lumMod val="50000"/>
                  </a:schemeClr>
                </a:solidFill>
              </a:rPr>
              <a:t>В</a:t>
            </a:r>
            <a:r>
              <a:rPr lang="ru-RU" sz="3200" b="1" i="1" dirty="0" smtClean="0">
                <a:solidFill>
                  <a:schemeClr val="accent3">
                    <a:lumMod val="50000"/>
                  </a:schemeClr>
                </a:solidFill>
              </a:rPr>
              <a:t> </a:t>
            </a:r>
            <a:r>
              <a:rPr lang="ru-RU" sz="3200" b="1" i="1" dirty="0">
                <a:solidFill>
                  <a:schemeClr val="accent3">
                    <a:lumMod val="50000"/>
                  </a:schemeClr>
                </a:solidFill>
              </a:rPr>
              <a:t>Евангелии </a:t>
            </a:r>
            <a:r>
              <a:rPr lang="ru-RU" sz="3200" b="1" i="1" dirty="0" smtClean="0">
                <a:solidFill>
                  <a:schemeClr val="accent3">
                    <a:lumMod val="50000"/>
                  </a:schemeClr>
                </a:solidFill>
              </a:rPr>
              <a:t> </a:t>
            </a:r>
            <a:r>
              <a:rPr lang="ru-RU" sz="3200" b="1" i="1" dirty="0">
                <a:solidFill>
                  <a:schemeClr val="accent3">
                    <a:lumMod val="50000"/>
                  </a:schemeClr>
                </a:solidFill>
              </a:rPr>
              <a:t>акцентируется внимание на избиении «всех младенцев» – и не только в Вифлееме, но и «во всех пределах его</a:t>
            </a:r>
            <a:r>
              <a:rPr lang="ru-RU" sz="3200" b="1" i="1" dirty="0" smtClean="0">
                <a:solidFill>
                  <a:schemeClr val="accent3">
                    <a:lumMod val="50000"/>
                  </a:schemeClr>
                </a:solidFill>
              </a:rPr>
              <a:t>»</a:t>
            </a:r>
            <a:endParaRPr lang="ru-RU" sz="3200" b="1" i="1" dirty="0">
              <a:solidFill>
                <a:schemeClr val="accent3">
                  <a:lumMod val="50000"/>
                </a:schemeClr>
              </a:solidFill>
            </a:endParaRPr>
          </a:p>
        </p:txBody>
      </p:sp>
    </p:spTree>
    <p:extLst>
      <p:ext uri="{BB962C8B-B14F-4D97-AF65-F5344CB8AC3E}">
        <p14:creationId xmlns:p14="http://schemas.microsoft.com/office/powerpoint/2010/main" val="3787863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myverasite.ru/wp-content/uploads/2019/10/Zavety-v-Biblii-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792"/>
            <a:ext cx="9144000" cy="6825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692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imgflip.com/1ru8n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52" y="79113"/>
            <a:ext cx="4037892" cy="4759834"/>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s://cdn.100sp.ru/pictures/1880496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136145"/>
            <a:ext cx="3429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55576" y="5069989"/>
            <a:ext cx="8208912" cy="1323439"/>
          </a:xfrm>
          <a:prstGeom prst="rect">
            <a:avLst/>
          </a:prstGeom>
          <a:noFill/>
        </p:spPr>
        <p:txBody>
          <a:bodyPr wrap="square" rtlCol="0">
            <a:spAutoFit/>
          </a:bodyPr>
          <a:lstStyle/>
          <a:p>
            <a:r>
              <a:rPr lang="ru-RU" sz="4000" b="1" i="1" dirty="0">
                <a:solidFill>
                  <a:schemeClr val="accent1">
                    <a:lumMod val="50000"/>
                  </a:schemeClr>
                </a:solidFill>
              </a:rPr>
              <a:t>Он мог исцелить “всякую болезнь и всякую немощь в людях” </a:t>
            </a:r>
          </a:p>
        </p:txBody>
      </p:sp>
    </p:spTree>
    <p:extLst>
      <p:ext uri="{BB962C8B-B14F-4D97-AF65-F5344CB8AC3E}">
        <p14:creationId xmlns:p14="http://schemas.microsoft.com/office/powerpoint/2010/main" val="119172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bookprose.ru/pictures/101214935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548680"/>
            <a:ext cx="4055567" cy="58091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788024" y="548680"/>
            <a:ext cx="3888432" cy="5632311"/>
          </a:xfrm>
          <a:prstGeom prst="rect">
            <a:avLst/>
          </a:prstGeom>
          <a:noFill/>
        </p:spPr>
        <p:txBody>
          <a:bodyPr wrap="square" rtlCol="0">
            <a:spAutoFit/>
          </a:bodyPr>
          <a:lstStyle/>
          <a:p>
            <a:r>
              <a:rPr lang="ru-RU" sz="3600" b="1" i="1" dirty="0" err="1">
                <a:solidFill>
                  <a:schemeClr val="accent3">
                    <a:lumMod val="50000"/>
                  </a:schemeClr>
                </a:solidFill>
              </a:rPr>
              <a:t>Но́вый</a:t>
            </a:r>
            <a:r>
              <a:rPr lang="ru-RU" sz="3600" b="1" i="1" dirty="0">
                <a:solidFill>
                  <a:schemeClr val="accent3">
                    <a:lumMod val="50000"/>
                  </a:schemeClr>
                </a:solidFill>
              </a:rPr>
              <a:t> </a:t>
            </a:r>
            <a:r>
              <a:rPr lang="ru-RU" sz="3600" b="1" i="1" dirty="0" err="1" smtClean="0">
                <a:solidFill>
                  <a:schemeClr val="accent3">
                    <a:lumMod val="50000"/>
                  </a:schemeClr>
                </a:solidFill>
              </a:rPr>
              <a:t>Заве́т</a:t>
            </a:r>
            <a:r>
              <a:rPr lang="ru-RU" sz="3600" b="1" i="1" dirty="0">
                <a:solidFill>
                  <a:schemeClr val="accent3">
                    <a:lumMod val="50000"/>
                  </a:schemeClr>
                </a:solidFill>
              </a:rPr>
              <a:t> — собрание из двадцати семи </a:t>
            </a:r>
            <a:r>
              <a:rPr lang="ru-RU" sz="3600" b="1" i="1" dirty="0">
                <a:solidFill>
                  <a:schemeClr val="accent3">
                    <a:lumMod val="50000"/>
                  </a:schemeClr>
                </a:solidFill>
                <a:hlinkClick r:id="rId3" tooltip="Книга"/>
              </a:rPr>
              <a:t>книг</a:t>
            </a:r>
            <a:r>
              <a:rPr lang="ru-RU" sz="3600" b="1" i="1" dirty="0">
                <a:solidFill>
                  <a:schemeClr val="accent3">
                    <a:lumMod val="50000"/>
                  </a:schemeClr>
                </a:solidFill>
              </a:rPr>
              <a:t>, представляющее собой одну из двух, наряду с </a:t>
            </a:r>
            <a:r>
              <a:rPr lang="ru-RU" sz="3600" b="1" i="1" dirty="0">
                <a:solidFill>
                  <a:schemeClr val="accent3">
                    <a:lumMod val="50000"/>
                  </a:schemeClr>
                </a:solidFill>
                <a:hlinkClick r:id="rId4" tooltip="Ветхий Завет"/>
              </a:rPr>
              <a:t>Ветхим Заветом</a:t>
            </a:r>
            <a:r>
              <a:rPr lang="ru-RU" sz="3600" b="1" i="1" dirty="0">
                <a:solidFill>
                  <a:schemeClr val="accent3">
                    <a:lumMod val="50000"/>
                  </a:schemeClr>
                </a:solidFill>
              </a:rPr>
              <a:t>, частей </a:t>
            </a:r>
            <a:r>
              <a:rPr lang="ru-RU" sz="3600" b="1" i="1" dirty="0">
                <a:solidFill>
                  <a:schemeClr val="accent3">
                    <a:lumMod val="50000"/>
                  </a:schemeClr>
                </a:solidFill>
                <a:hlinkClick r:id="rId5" tooltip="Библия"/>
              </a:rPr>
              <a:t>Библии</a:t>
            </a:r>
            <a:r>
              <a:rPr lang="ru-RU" sz="3600" b="1" i="1" dirty="0">
                <a:solidFill>
                  <a:schemeClr val="accent3">
                    <a:lumMod val="50000"/>
                  </a:schemeClr>
                </a:solidFill>
              </a:rPr>
              <a:t>.</a:t>
            </a:r>
          </a:p>
        </p:txBody>
      </p:sp>
    </p:spTree>
    <p:extLst>
      <p:ext uri="{BB962C8B-B14F-4D97-AF65-F5344CB8AC3E}">
        <p14:creationId xmlns:p14="http://schemas.microsoft.com/office/powerpoint/2010/main" val="34322437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i09.fotocdn.net/s113/b01b8c7a228db19e/gallery_xl/256245228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3521223"/>
            <a:ext cx="4176464" cy="318455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0800000" flipH="1" flipV="1">
            <a:off x="179512" y="412679"/>
            <a:ext cx="8964488" cy="3108543"/>
          </a:xfrm>
          <a:prstGeom prst="rect">
            <a:avLst/>
          </a:prstGeom>
          <a:noFill/>
        </p:spPr>
        <p:txBody>
          <a:bodyPr wrap="square" rtlCol="0">
            <a:spAutoFit/>
          </a:bodyPr>
          <a:lstStyle/>
          <a:p>
            <a:r>
              <a:rPr lang="ru-RU" sz="2800" b="1" i="1" dirty="0">
                <a:solidFill>
                  <a:schemeClr val="accent2">
                    <a:lumMod val="50000"/>
                  </a:schemeClr>
                </a:solidFill>
              </a:rPr>
              <a:t>Иисус Христос в течение своей земной жизни явил много неординарных чудес, а то, что Он ходил по воде – достоверный факт</a:t>
            </a:r>
            <a:r>
              <a:rPr lang="ru-RU" sz="2800" b="1" i="1" dirty="0" smtClean="0">
                <a:solidFill>
                  <a:schemeClr val="accent2">
                    <a:lumMod val="50000"/>
                  </a:schemeClr>
                </a:solidFill>
              </a:rPr>
              <a:t>!</a:t>
            </a:r>
          </a:p>
          <a:p>
            <a:r>
              <a:rPr lang="ru-RU" sz="2800" b="1" i="1" dirty="0">
                <a:solidFill>
                  <a:schemeClr val="accent1">
                    <a:lumMod val="50000"/>
                  </a:schemeClr>
                </a:solidFill>
              </a:rPr>
              <a:t> ... Долго смотрел Пётр на реку и на идущего по воде человека, не поверил своим глазам и думал, что это привидение. Но рассмотрев хорошо и </a:t>
            </a:r>
            <a:r>
              <a:rPr lang="ru-RU" sz="2800" b="1" i="1" dirty="0" err="1">
                <a:solidFill>
                  <a:schemeClr val="accent1">
                    <a:lumMod val="50000"/>
                  </a:schemeClr>
                </a:solidFill>
              </a:rPr>
              <a:t>увидя</a:t>
            </a:r>
            <a:r>
              <a:rPr lang="ru-RU" sz="2800" b="1" i="1" dirty="0">
                <a:solidFill>
                  <a:schemeClr val="accent1">
                    <a:lumMod val="50000"/>
                  </a:schemeClr>
                </a:solidFill>
              </a:rPr>
              <a:t>, что это не призрак. </a:t>
            </a:r>
          </a:p>
        </p:txBody>
      </p:sp>
      <p:pic>
        <p:nvPicPr>
          <p:cNvPr id="21508" name="Picture 4" descr="https://otvet.imgsmail.ru/download/9620677_ea8fe459e3b88a4735c6036f5584b424_8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898" y="3601332"/>
            <a:ext cx="3024336"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3337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roberttbarrett.com/wp-content/uploads/2015/04/Feeding-the-Five-Thousand1-1024x8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996952"/>
            <a:ext cx="4470121" cy="35446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2752" y="116632"/>
            <a:ext cx="8940243" cy="2554545"/>
          </a:xfrm>
          <a:prstGeom prst="rect">
            <a:avLst/>
          </a:prstGeom>
          <a:noFill/>
        </p:spPr>
        <p:txBody>
          <a:bodyPr wrap="square" rtlCol="0">
            <a:spAutoFit/>
          </a:bodyPr>
          <a:lstStyle/>
          <a:p>
            <a:pPr algn="ctr"/>
            <a:r>
              <a:rPr lang="ru-RU" sz="3200" b="1" i="1" dirty="0">
                <a:solidFill>
                  <a:schemeClr val="accent2">
                    <a:lumMod val="50000"/>
                  </a:schemeClr>
                </a:solidFill>
              </a:rPr>
              <a:t>За период Своей </a:t>
            </a:r>
            <a:r>
              <a:rPr lang="ru-RU" sz="3200" b="1" i="1" dirty="0" smtClean="0">
                <a:solidFill>
                  <a:schemeClr val="accent2">
                    <a:lumMod val="50000"/>
                  </a:schemeClr>
                </a:solidFill>
              </a:rPr>
              <a:t>земной жизни</a:t>
            </a:r>
            <a:r>
              <a:rPr lang="ru-RU" sz="3200" b="1" i="1" dirty="0">
                <a:solidFill>
                  <a:schemeClr val="accent2">
                    <a:lumMod val="50000"/>
                  </a:schemeClr>
                </a:solidFill>
              </a:rPr>
              <a:t>, Иисус Христос совершил действительно очень много великих чудес и, одним из них стало именно насыщение пяти тысяч людей двумя рыбами и пятью хлебами.</a:t>
            </a:r>
          </a:p>
        </p:txBody>
      </p:sp>
    </p:spTree>
    <p:extLst>
      <p:ext uri="{BB962C8B-B14F-4D97-AF65-F5344CB8AC3E}">
        <p14:creationId xmlns:p14="http://schemas.microsoft.com/office/powerpoint/2010/main" val="3804183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avatars.mds.yandex.net/get-images-cbir/910719/1aZCBctkAlHTUyLSLcUV9g2958/oc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0" y="-3770"/>
            <a:ext cx="9136360" cy="6852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7657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fsd.videouroki.net/products/conspekty/opk4-5/5-bibliya-i-evangelie.files/image0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692"/>
            <a:ext cx="8964488" cy="46944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9512" y="5157192"/>
            <a:ext cx="8712968" cy="1077218"/>
          </a:xfrm>
          <a:prstGeom prst="rect">
            <a:avLst/>
          </a:prstGeom>
          <a:noFill/>
        </p:spPr>
        <p:txBody>
          <a:bodyPr wrap="square" rtlCol="0">
            <a:spAutoFit/>
          </a:bodyPr>
          <a:lstStyle/>
          <a:p>
            <a:pPr algn="ctr"/>
            <a:r>
              <a:rPr lang="ru-RU" sz="3200" b="1" i="1" dirty="0" err="1">
                <a:solidFill>
                  <a:schemeClr val="accent2">
                    <a:lumMod val="50000"/>
                  </a:schemeClr>
                </a:solidFill>
              </a:rPr>
              <a:t>Двена́дцать</a:t>
            </a:r>
            <a:r>
              <a:rPr lang="ru-RU" sz="3200" b="1" i="1" dirty="0">
                <a:solidFill>
                  <a:schemeClr val="accent2">
                    <a:lumMod val="50000"/>
                  </a:schemeClr>
                </a:solidFill>
              </a:rPr>
              <a:t> </a:t>
            </a:r>
            <a:r>
              <a:rPr lang="ru-RU" sz="3200" b="1" i="1" dirty="0" err="1">
                <a:solidFill>
                  <a:schemeClr val="accent2">
                    <a:lumMod val="50000"/>
                  </a:schemeClr>
                </a:solidFill>
              </a:rPr>
              <a:t>апо́столов</a:t>
            </a:r>
            <a:r>
              <a:rPr lang="ru-RU" sz="3200" b="1" i="1" dirty="0">
                <a:solidFill>
                  <a:schemeClr val="accent2">
                    <a:lumMod val="50000"/>
                  </a:schemeClr>
                </a:solidFill>
              </a:rPr>
              <a:t> — двенадцать ближайших учеников Иисуса Христа </a:t>
            </a:r>
          </a:p>
        </p:txBody>
      </p:sp>
    </p:spTree>
    <p:extLst>
      <p:ext uri="{BB962C8B-B14F-4D97-AF65-F5344CB8AC3E}">
        <p14:creationId xmlns:p14="http://schemas.microsoft.com/office/powerpoint/2010/main" val="2245701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kolokol-kaluga.ru/images/detailed/1022/01a5cc3c-59c4-11e4-a40b-94de807b73b3_4c6dec7f-b07f-11e6-a0b3-00155d00d308.jpeg"/>
          <p:cNvPicPr>
            <a:picLocks noChangeAspect="1" noChangeArrowheads="1"/>
          </p:cNvPicPr>
          <p:nvPr/>
        </p:nvPicPr>
        <p:blipFill rotWithShape="1">
          <a:blip r:embed="rId2">
            <a:extLst>
              <a:ext uri="{28A0092B-C50C-407E-A947-70E740481C1C}">
                <a14:useLocalDpi xmlns:a14="http://schemas.microsoft.com/office/drawing/2010/main" val="0"/>
              </a:ext>
            </a:extLst>
          </a:blip>
          <a:srcRect l="7893" r="7029"/>
          <a:stretch/>
        </p:blipFill>
        <p:spPr bwMode="auto">
          <a:xfrm>
            <a:off x="35446" y="332656"/>
            <a:ext cx="5175972" cy="60837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181330" y="764704"/>
            <a:ext cx="3783158" cy="3539430"/>
          </a:xfrm>
          <a:prstGeom prst="rect">
            <a:avLst/>
          </a:prstGeom>
          <a:noFill/>
        </p:spPr>
        <p:txBody>
          <a:bodyPr wrap="square" rtlCol="0">
            <a:spAutoFit/>
          </a:bodyPr>
          <a:lstStyle/>
          <a:p>
            <a:r>
              <a:rPr lang="ru-RU" sz="3200" b="1" i="1" dirty="0">
                <a:solidFill>
                  <a:schemeClr val="accent2">
                    <a:lumMod val="50000"/>
                  </a:schemeClr>
                </a:solidFill>
              </a:rPr>
              <a:t>12 апостолов - ближайшие ученики </a:t>
            </a:r>
            <a:r>
              <a:rPr lang="ru-RU" sz="3200" b="1" i="1" dirty="0" smtClean="0">
                <a:solidFill>
                  <a:schemeClr val="accent2">
                    <a:lumMod val="50000"/>
                  </a:schemeClr>
                </a:solidFill>
              </a:rPr>
              <a:t>Иисуса</a:t>
            </a:r>
          </a:p>
          <a:p>
            <a:r>
              <a:rPr lang="ru-RU" sz="3200" b="1" i="1" dirty="0">
                <a:solidFill>
                  <a:schemeClr val="accent2">
                    <a:lumMod val="50000"/>
                  </a:schemeClr>
                </a:solidFill>
              </a:rPr>
              <a:t> Христа, распространившие христианское учение по миру. </a:t>
            </a:r>
          </a:p>
        </p:txBody>
      </p:sp>
    </p:spTree>
    <p:extLst>
      <p:ext uri="{BB962C8B-B14F-4D97-AF65-F5344CB8AC3E}">
        <p14:creationId xmlns:p14="http://schemas.microsoft.com/office/powerpoint/2010/main" val="8399319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175" y="465138"/>
            <a:ext cx="7623249" cy="2554545"/>
          </a:xfrm>
          <a:prstGeom prst="rect">
            <a:avLst/>
          </a:prstGeom>
          <a:noFill/>
        </p:spPr>
        <p:txBody>
          <a:bodyPr wrap="square" rtlCol="0">
            <a:spAutoFit/>
          </a:bodyPr>
          <a:lstStyle/>
          <a:p>
            <a:pPr algn="ctr"/>
            <a:r>
              <a:rPr lang="ru-RU" sz="3200" b="1" i="1" dirty="0">
                <a:solidFill>
                  <a:schemeClr val="accent1">
                    <a:lumMod val="50000"/>
                  </a:schemeClr>
                </a:solidFill>
              </a:rPr>
              <a:t>С </a:t>
            </a:r>
            <a:r>
              <a:rPr lang="ru-RU" sz="3200" b="1" i="1" dirty="0">
                <a:solidFill>
                  <a:schemeClr val="accent1">
                    <a:lumMod val="50000"/>
                  </a:schemeClr>
                </a:solidFill>
                <a:hlinkClick r:id="rId2" tooltip="С христианской точки зрения"/>
              </a:rPr>
              <a:t>христианской</a:t>
            </a:r>
            <a:r>
              <a:rPr lang="ru-RU" sz="3200" b="1" i="1" dirty="0">
                <a:solidFill>
                  <a:schemeClr val="accent1">
                    <a:lumMod val="50000"/>
                  </a:schemeClr>
                </a:solidFill>
              </a:rPr>
              <a:t> точки зрения, Новый Завет является Божиим </a:t>
            </a:r>
            <a:r>
              <a:rPr lang="ru-RU" sz="3200" b="1" i="1" dirty="0">
                <a:solidFill>
                  <a:schemeClr val="accent1">
                    <a:lumMod val="50000"/>
                  </a:schemeClr>
                </a:solidFill>
                <a:hlinkClick r:id="rId3" tooltip="Откровение"/>
              </a:rPr>
              <a:t>Откровением</a:t>
            </a:r>
            <a:r>
              <a:rPr lang="ru-RU" sz="3200" b="1" i="1" dirty="0">
                <a:solidFill>
                  <a:schemeClr val="accent1">
                    <a:lumMod val="50000"/>
                  </a:schemeClr>
                </a:solidFill>
              </a:rPr>
              <a:t> и представляет собой центральное открытие </a:t>
            </a:r>
            <a:r>
              <a:rPr lang="ru-RU" sz="3200" b="1" i="1" dirty="0">
                <a:solidFill>
                  <a:schemeClr val="accent1">
                    <a:lumMod val="50000"/>
                  </a:schemeClr>
                </a:solidFill>
                <a:hlinkClick r:id="rId4" tooltip="Бог"/>
              </a:rPr>
              <a:t>Богом</a:t>
            </a:r>
            <a:r>
              <a:rPr lang="ru-RU" sz="3200" b="1" i="1" dirty="0">
                <a:solidFill>
                  <a:schemeClr val="accent1">
                    <a:lumMod val="50000"/>
                  </a:schemeClr>
                </a:solidFill>
              </a:rPr>
              <a:t> </a:t>
            </a:r>
            <a:endParaRPr lang="ru-RU" sz="3200" b="1" i="1" dirty="0" smtClean="0">
              <a:solidFill>
                <a:schemeClr val="accent1">
                  <a:lumMod val="50000"/>
                </a:schemeClr>
              </a:solidFill>
            </a:endParaRPr>
          </a:p>
          <a:p>
            <a:pPr algn="ctr"/>
            <a:r>
              <a:rPr lang="ru-RU" sz="3200" b="1" i="1" dirty="0" smtClean="0">
                <a:solidFill>
                  <a:schemeClr val="accent1">
                    <a:lumMod val="50000"/>
                  </a:schemeClr>
                </a:solidFill>
              </a:rPr>
              <a:t>Самого </a:t>
            </a:r>
            <a:r>
              <a:rPr lang="ru-RU" sz="3200" b="1" i="1" dirty="0">
                <a:solidFill>
                  <a:schemeClr val="accent1">
                    <a:lumMod val="50000"/>
                  </a:schemeClr>
                </a:solidFill>
              </a:rPr>
              <a:t>Себя и Своей воли </a:t>
            </a:r>
            <a:r>
              <a:rPr lang="ru-RU" sz="3200" b="1" i="1" dirty="0" smtClean="0">
                <a:solidFill>
                  <a:schemeClr val="accent1">
                    <a:lumMod val="50000"/>
                  </a:schemeClr>
                </a:solidFill>
              </a:rPr>
              <a:t>людям</a:t>
            </a:r>
            <a:endParaRPr lang="ru-RU" sz="3200" b="1" i="1" dirty="0">
              <a:solidFill>
                <a:schemeClr val="accent1">
                  <a:lumMod val="50000"/>
                </a:schemeClr>
              </a:solidFill>
            </a:endParaRPr>
          </a:p>
        </p:txBody>
      </p:sp>
      <p:sp>
        <p:nvSpPr>
          <p:cNvPr id="3" name="AutoShape 2" descr="https://book-present.ru/wp-content/uploads/2020/03/podarochnoe-izdanie-bibliya-knigi-vethogo-zaveta-i-novogo-zaveta-v-3-tomah-kozhanyj-pereplet-4.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4" descr="https://pudavoff-shop.ru/data/big/1_(6)_3.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https://cv5.litres.ru/pub/c/pdf-kniga/cover_max1500/7636354-elena-trostnikova-illustrirovannyy-novyy-zavet.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https://www.varnitsy.spb.ru/upload/iblock/c7f/NoviyZavetBig5.png"/>
          <p:cNvPicPr>
            <a:picLocks noChangeAspect="1" noChangeArrowheads="1"/>
          </p:cNvPicPr>
          <p:nvPr/>
        </p:nvPicPr>
        <p:blipFill rotWithShape="1">
          <a:blip r:embed="rId5">
            <a:extLst>
              <a:ext uri="{28A0092B-C50C-407E-A947-70E740481C1C}">
                <a14:useLocalDpi xmlns:a14="http://schemas.microsoft.com/office/drawing/2010/main" val="0"/>
              </a:ext>
            </a:extLst>
          </a:blip>
          <a:srcRect l="1861" t="12703" r="2530" b="11443"/>
          <a:stretch/>
        </p:blipFill>
        <p:spPr bwMode="auto">
          <a:xfrm>
            <a:off x="1331640" y="3001749"/>
            <a:ext cx="5856586" cy="3611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2574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age2.thematicnews.com/uploads/topics/preview/00/15/97/40/e173732b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72219" y="5013176"/>
            <a:ext cx="1556792" cy="155679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3528" y="0"/>
            <a:ext cx="8640960" cy="5509200"/>
          </a:xfrm>
          <a:prstGeom prst="rect">
            <a:avLst/>
          </a:prstGeom>
          <a:noFill/>
        </p:spPr>
        <p:txBody>
          <a:bodyPr wrap="square" rtlCol="0">
            <a:spAutoFit/>
          </a:bodyPr>
          <a:lstStyle/>
          <a:p>
            <a:r>
              <a:rPr lang="ru-RU" sz="3200" b="1" i="1" dirty="0" err="1">
                <a:solidFill>
                  <a:schemeClr val="accent2">
                    <a:lumMod val="50000"/>
                  </a:schemeClr>
                </a:solidFill>
              </a:rPr>
              <a:t>Ева́нгелие</a:t>
            </a:r>
            <a:r>
              <a:rPr lang="ru-RU" sz="3200" b="1" i="1" dirty="0">
                <a:solidFill>
                  <a:schemeClr val="accent2">
                    <a:lumMod val="50000"/>
                  </a:schemeClr>
                </a:solidFill>
              </a:rPr>
              <a:t> — в христианстве ― весть о наступлении Царства Божия и спасении рода человеческого, провозглашённая Иисусом Христом и апостолами. </a:t>
            </a:r>
            <a:endParaRPr lang="ru-RU" sz="3200" b="1" i="1" dirty="0" smtClean="0">
              <a:solidFill>
                <a:schemeClr val="accent2">
                  <a:lumMod val="50000"/>
                </a:schemeClr>
              </a:solidFill>
            </a:endParaRPr>
          </a:p>
          <a:p>
            <a:r>
              <a:rPr lang="ru-RU" sz="3200" b="1" dirty="0" smtClean="0">
                <a:solidFill>
                  <a:schemeClr val="accent2">
                    <a:lumMod val="50000"/>
                  </a:schemeClr>
                </a:solidFill>
              </a:rPr>
              <a:t>В </a:t>
            </a:r>
            <a:r>
              <a:rPr lang="ru-RU" sz="3200" b="1" dirty="0">
                <a:solidFill>
                  <a:schemeClr val="accent2">
                    <a:lumMod val="50000"/>
                  </a:schemeClr>
                </a:solidFill>
              </a:rPr>
              <a:t>узком смысле Евангелием называются повествования о рождении, земном служении, чудесах, крестной смерти, воскресении и вознесении Иисуса Христа, которые ко II веку оформились в виде четырёх канонических книг — Евангелий от евангелистов Матфея, Марка, Луки и Иоанна.</a:t>
            </a:r>
          </a:p>
        </p:txBody>
      </p:sp>
    </p:spTree>
    <p:extLst>
      <p:ext uri="{BB962C8B-B14F-4D97-AF65-F5344CB8AC3E}">
        <p14:creationId xmlns:p14="http://schemas.microsoft.com/office/powerpoint/2010/main" val="1562402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semyaivera.ru/wp-content/uploads/2020/02/matfej-mark-luka-i-ioann.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semyaivera.ru/wp-content/uploads/2020/02/matfej-mark-luka-i-ioann.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6" descr="https://semyaivera.ru/wp-content/uploads/2020/02/matfej-mark-luka-i-ioann.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8" descr="https://shareslide.ru/img/thumbs/58a9ca54e07c15d409cd274042eb5fec-800x.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shareslide.ru/img/thumbs/58a9ca54e07c15d409cd274042eb5fec-800x.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4" name="Picture 12" descr="https://image.jimcdn.com/app/cms/image/transf/none/path/s163d9883a347c223/image/i467ab7f11354ee28/version/1486486202/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7937"/>
            <a:ext cx="8916592" cy="6687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096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s://www.churchofjesuschrist.org/bc/content/shared/content/images/gospel-library/manual/PD60004369/VRL_15053_518317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756440"/>
            <a:ext cx="4320480" cy="43341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16016" y="476672"/>
            <a:ext cx="4427984" cy="4893647"/>
          </a:xfrm>
          <a:prstGeom prst="rect">
            <a:avLst/>
          </a:prstGeom>
          <a:noFill/>
        </p:spPr>
        <p:txBody>
          <a:bodyPr wrap="square" rtlCol="0">
            <a:spAutoFit/>
          </a:bodyPr>
          <a:lstStyle/>
          <a:p>
            <a:r>
              <a:rPr lang="ru-RU" sz="2400" b="1" dirty="0">
                <a:solidFill>
                  <a:schemeClr val="tx2">
                    <a:lumMod val="50000"/>
                  </a:schemeClr>
                </a:solidFill>
              </a:rPr>
              <a:t>Святой Иосиф </a:t>
            </a:r>
            <a:r>
              <a:rPr lang="ru-RU" sz="2400" b="1" dirty="0" err="1">
                <a:solidFill>
                  <a:schemeClr val="tx2">
                    <a:lumMod val="50000"/>
                  </a:schemeClr>
                </a:solidFill>
              </a:rPr>
              <a:t>Обручник</a:t>
            </a:r>
            <a:r>
              <a:rPr lang="ru-RU" sz="2400" b="1" dirty="0">
                <a:solidFill>
                  <a:schemeClr val="tx2">
                    <a:lumMod val="50000"/>
                  </a:schemeClr>
                </a:solidFill>
              </a:rPr>
              <a:t>– супруг Девы Марии, земной отец и воспитатель Иисуса Христа; прозван </a:t>
            </a:r>
            <a:r>
              <a:rPr lang="ru-RU" sz="2400" b="1" dirty="0" err="1">
                <a:solidFill>
                  <a:schemeClr val="tx2">
                    <a:lumMod val="50000"/>
                  </a:schemeClr>
                </a:solidFill>
              </a:rPr>
              <a:t>Обручником</a:t>
            </a:r>
            <a:r>
              <a:rPr lang="ru-RU" sz="2400" b="1" dirty="0">
                <a:solidFill>
                  <a:schemeClr val="tx2">
                    <a:lumMod val="50000"/>
                  </a:schemeClr>
                </a:solidFill>
              </a:rPr>
              <a:t> потому, что был, согласно христианским догматам, лишь обручен с Девой Марией </a:t>
            </a:r>
            <a:r>
              <a:rPr lang="ru-RU" sz="2400" b="1" dirty="0" smtClean="0">
                <a:solidFill>
                  <a:schemeClr val="tx2">
                    <a:lumMod val="50000"/>
                  </a:schemeClr>
                </a:solidFill>
              </a:rPr>
              <a:t>. </a:t>
            </a:r>
            <a:r>
              <a:rPr lang="ru-RU" sz="2400" b="1" dirty="0">
                <a:solidFill>
                  <a:schemeClr val="tx2">
                    <a:lumMod val="50000"/>
                  </a:schemeClr>
                </a:solidFill>
              </a:rPr>
              <a:t>Он по прямой линии происходил из рода Давида-царя, но находился в бедности и, проживая в глухом городке Назарете, занимался плотничеством.</a:t>
            </a:r>
          </a:p>
        </p:txBody>
      </p:sp>
    </p:spTree>
    <p:extLst>
      <p:ext uri="{BB962C8B-B14F-4D97-AF65-F5344CB8AC3E}">
        <p14:creationId xmlns:p14="http://schemas.microsoft.com/office/powerpoint/2010/main" val="186767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i.pinimg.com/736x/8d/ea/fa/8deafae7c7f86bcdfac6ee4082eca72e--mama-mary-biblical-ar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20" y="3429000"/>
            <a:ext cx="2376264" cy="32063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520" y="116632"/>
            <a:ext cx="9289032" cy="3539430"/>
          </a:xfrm>
          <a:prstGeom prst="rect">
            <a:avLst/>
          </a:prstGeom>
          <a:noFill/>
        </p:spPr>
        <p:txBody>
          <a:bodyPr wrap="square" rtlCol="0">
            <a:spAutoFit/>
          </a:bodyPr>
          <a:lstStyle/>
          <a:p>
            <a:r>
              <a:rPr lang="vi-VN" sz="3200" b="1" dirty="0">
                <a:solidFill>
                  <a:schemeClr val="accent2">
                    <a:lumMod val="50000"/>
                  </a:schemeClr>
                </a:solidFill>
              </a:rPr>
              <a:t>Благове́щение Пресвятой Богородицы</a:t>
            </a:r>
            <a:r>
              <a:rPr lang="ru-RU" sz="3200" b="1" dirty="0">
                <a:solidFill>
                  <a:schemeClr val="accent2">
                    <a:lumMod val="50000"/>
                  </a:schemeClr>
                </a:solidFill>
              </a:rPr>
              <a:t> </a:t>
            </a:r>
            <a:r>
              <a:rPr lang="ru-RU" sz="3200" b="1" dirty="0" smtClean="0">
                <a:solidFill>
                  <a:schemeClr val="accent2">
                    <a:lumMod val="50000"/>
                  </a:schemeClr>
                </a:solidFill>
              </a:rPr>
              <a:t>(</a:t>
            </a:r>
            <a:r>
              <a:rPr lang="ru-RU" sz="3200" b="1" dirty="0">
                <a:solidFill>
                  <a:schemeClr val="accent2">
                    <a:lumMod val="50000"/>
                  </a:schemeClr>
                </a:solidFill>
              </a:rPr>
              <a:t> </a:t>
            </a:r>
            <a:r>
              <a:rPr lang="ru-RU" sz="3200" b="1" i="1" dirty="0">
                <a:solidFill>
                  <a:schemeClr val="accent2">
                    <a:lumMod val="50000"/>
                  </a:schemeClr>
                </a:solidFill>
              </a:rPr>
              <a:t>возвещение</a:t>
            </a:r>
            <a:r>
              <a:rPr lang="ru-RU" sz="3200" b="1" dirty="0">
                <a:solidFill>
                  <a:schemeClr val="accent2">
                    <a:lumMod val="50000"/>
                  </a:schemeClr>
                </a:solidFill>
              </a:rPr>
              <a:t>) — </a:t>
            </a:r>
            <a:r>
              <a:rPr lang="ru-RU" sz="3200" b="1" dirty="0">
                <a:solidFill>
                  <a:schemeClr val="accent2">
                    <a:lumMod val="50000"/>
                  </a:schemeClr>
                </a:solidFill>
                <a:hlinkClick r:id="rId3" tooltip="Евангелие"/>
              </a:rPr>
              <a:t>евангельское</a:t>
            </a:r>
            <a:r>
              <a:rPr lang="ru-RU" sz="3200" b="1" dirty="0">
                <a:solidFill>
                  <a:schemeClr val="accent2">
                    <a:lumMod val="50000"/>
                  </a:schemeClr>
                </a:solidFill>
              </a:rPr>
              <a:t> событие и посвящённый ему </a:t>
            </a:r>
            <a:r>
              <a:rPr lang="ru-RU" sz="3200" b="1" dirty="0">
                <a:solidFill>
                  <a:schemeClr val="accent2">
                    <a:lumMod val="50000"/>
                  </a:schemeClr>
                </a:solidFill>
                <a:hlinkClick r:id="rId4"/>
              </a:rPr>
              <a:t>христианский праздник</a:t>
            </a:r>
            <a:r>
              <a:rPr lang="ru-RU" sz="3200" b="1" dirty="0">
                <a:solidFill>
                  <a:schemeClr val="accent2">
                    <a:lumMod val="50000"/>
                  </a:schemeClr>
                </a:solidFill>
              </a:rPr>
              <a:t>; возвещение </a:t>
            </a:r>
            <a:r>
              <a:rPr lang="ru-RU" sz="3200" b="1" dirty="0">
                <a:solidFill>
                  <a:schemeClr val="accent2">
                    <a:lumMod val="50000"/>
                  </a:schemeClr>
                </a:solidFill>
                <a:hlinkClick r:id="rId5" tooltip="Архангел Гавриил"/>
              </a:rPr>
              <a:t>архангелом Гавриилом</a:t>
            </a:r>
            <a:r>
              <a:rPr lang="ru-RU" sz="3200" b="1" dirty="0">
                <a:solidFill>
                  <a:schemeClr val="accent2">
                    <a:lumMod val="50000"/>
                  </a:schemeClr>
                </a:solidFill>
              </a:rPr>
              <a:t> </a:t>
            </a:r>
            <a:r>
              <a:rPr lang="ru-RU" sz="3200" b="1" dirty="0">
                <a:solidFill>
                  <a:schemeClr val="accent2">
                    <a:lumMod val="50000"/>
                  </a:schemeClr>
                </a:solidFill>
                <a:hlinkClick r:id="rId6" tooltip="Дева Мария"/>
              </a:rPr>
              <a:t>Деве </a:t>
            </a:r>
            <a:r>
              <a:rPr lang="ru-RU" sz="3200" b="1" dirty="0" smtClean="0">
                <a:solidFill>
                  <a:schemeClr val="accent2">
                    <a:lumMod val="50000"/>
                  </a:schemeClr>
                </a:solidFill>
                <a:hlinkClick r:id="rId6" tooltip="Дева Мария"/>
              </a:rPr>
              <a:t>Марии</a:t>
            </a:r>
            <a:endParaRPr lang="ru-RU" sz="3200" b="1" dirty="0" smtClean="0">
              <a:solidFill>
                <a:schemeClr val="accent2">
                  <a:lumMod val="50000"/>
                </a:schemeClr>
              </a:solidFill>
            </a:endParaRPr>
          </a:p>
          <a:p>
            <a:r>
              <a:rPr lang="ru-RU" sz="3200" b="1" dirty="0">
                <a:solidFill>
                  <a:schemeClr val="accent2">
                    <a:lumMod val="50000"/>
                  </a:schemeClr>
                </a:solidFill>
              </a:rPr>
              <a:t> о будущем </a:t>
            </a:r>
            <a:r>
              <a:rPr lang="ru-RU" sz="3200" b="1" dirty="0">
                <a:solidFill>
                  <a:schemeClr val="accent2">
                    <a:lumMod val="50000"/>
                  </a:schemeClr>
                </a:solidFill>
                <a:hlinkClick r:id="rId7" tooltip="Рождество Христово"/>
              </a:rPr>
              <a:t>рождении по плоти</a:t>
            </a:r>
            <a:r>
              <a:rPr lang="ru-RU" sz="3200" b="1" dirty="0">
                <a:solidFill>
                  <a:schemeClr val="accent2">
                    <a:lumMod val="50000"/>
                  </a:schemeClr>
                </a:solidFill>
              </a:rPr>
              <a:t> от неё </a:t>
            </a:r>
            <a:r>
              <a:rPr lang="ru-RU" sz="3200" b="1" dirty="0">
                <a:solidFill>
                  <a:schemeClr val="accent2">
                    <a:lumMod val="50000"/>
                  </a:schemeClr>
                </a:solidFill>
                <a:hlinkClick r:id="rId8" tooltip="Иисус Христос"/>
              </a:rPr>
              <a:t>Иисуса Христа</a:t>
            </a:r>
            <a:r>
              <a:rPr lang="ru-RU" sz="3200" dirty="0">
                <a:solidFill>
                  <a:schemeClr val="accent4">
                    <a:lumMod val="50000"/>
                  </a:schemeClr>
                </a:solidFill>
              </a:rPr>
              <a:t>.</a:t>
            </a:r>
          </a:p>
        </p:txBody>
      </p:sp>
    </p:spTree>
    <p:extLst>
      <p:ext uri="{BB962C8B-B14F-4D97-AF65-F5344CB8AC3E}">
        <p14:creationId xmlns:p14="http://schemas.microsoft.com/office/powerpoint/2010/main" val="4105348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mypresentation.ru/documents_6/eab7a0ee13a28fac1c71b6a828851299/img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522" y="167117"/>
            <a:ext cx="8440942" cy="6330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067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shareslide.ru/img/thumbs/6af5054f8c91be7b0fd7749c621261a8-800x.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shareslide.ru/img/thumbs/6af5054f8c91be7b0fd7749c621261a8-800x.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6" descr="https://shareslide.ru/img/thumbs/6af5054f8c91be7b0fd7749c621261a8-800x.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8" descr="https://shareslide.ru/img/thumbs/6af5054f8c91be7b0fd7749c621261a8-800x.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134" name="Picture 14" descr="https://exoticluxurycat.ru/wp-content/uploads/5/5/d/55de96ceb1f71a4e195ed09a9657a97c.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7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193</Words>
  <Application>Microsoft Office PowerPoint</Application>
  <PresentationFormat>Экран (4:3)</PresentationFormat>
  <Paragraphs>33</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ЕГЭ</dc:creator>
  <cp:lastModifiedBy>ЕГЭ</cp:lastModifiedBy>
  <cp:revision>13</cp:revision>
  <dcterms:created xsi:type="dcterms:W3CDTF">2022-09-26T04:12:40Z</dcterms:created>
  <dcterms:modified xsi:type="dcterms:W3CDTF">2024-01-30T04:30:49Z</dcterms:modified>
</cp:coreProperties>
</file>