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85" r:id="rId2"/>
    <p:sldId id="256" r:id="rId3"/>
    <p:sldId id="257" r:id="rId4"/>
    <p:sldId id="258" r:id="rId5"/>
    <p:sldId id="259" r:id="rId6"/>
    <p:sldId id="264" r:id="rId7"/>
    <p:sldId id="268" r:id="rId8"/>
    <p:sldId id="280" r:id="rId9"/>
  </p:sldIdLst>
  <p:sldSz cx="9753600" cy="7315200"/>
  <p:notesSz cx="6858000" cy="9144000"/>
  <p:embeddedFontLst>
    <p:embeddedFont>
      <p:font typeface="Century Gothic" panose="020B0502020202020204" pitchFamily="34" charset="0"/>
      <p:regular r:id="rId10"/>
      <p:bold r:id="rId11"/>
      <p:italic r:id="rId12"/>
      <p:boldItalic r:id="rId13"/>
    </p:embeddedFont>
    <p:embeddedFont>
      <p:font typeface="Times New Roman Bold" panose="020B0604020202020204" charset="0"/>
      <p:bold r:id="rId14"/>
    </p:embeddedFont>
    <p:embeddedFont>
      <p:font typeface="Times New Roman Bold Italics" panose="020B0604020202020204" charset="0"/>
      <p:boldItalic r:id="rId15"/>
    </p:embeddedFont>
    <p:embeddedFont>
      <p:font typeface="Wingdings 3" panose="05040102010807070707" pitchFamily="18" charset="2"/>
      <p:regular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99" d="100"/>
          <a:sy n="99" d="100"/>
        </p:scale>
        <p:origin x="175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1911" y="2682242"/>
            <a:ext cx="7040481" cy="2413633"/>
          </a:xfrm>
        </p:spPr>
        <p:txBody>
          <a:bodyPr anchor="b">
            <a:normAutofit/>
          </a:bodyPr>
          <a:lstStyle>
            <a:lvl1pPr>
              <a:defRPr sz="57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911" y="5095872"/>
            <a:ext cx="7040481" cy="1201369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3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3833" y="4609236"/>
            <a:ext cx="1488505" cy="833900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1556" y="4831511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5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0" y="650240"/>
            <a:ext cx="7031451" cy="3324843"/>
          </a:xfrm>
        </p:spPr>
        <p:txBody>
          <a:bodyPr anchor="ctr">
            <a:normAutofit/>
          </a:bodyPr>
          <a:lstStyle>
            <a:lvl1pPr algn="l">
              <a:defRPr sz="51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1910" y="4644316"/>
            <a:ext cx="7031451" cy="1659588"/>
          </a:xfrm>
        </p:spPr>
        <p:txBody>
          <a:bodyPr anchor="ctr">
            <a:normAutofit/>
          </a:bodyPr>
          <a:lstStyle>
            <a:lvl1pPr marL="0" indent="0" algn="l"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3377629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5310" y="3460416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0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998" y="650240"/>
            <a:ext cx="6516893" cy="3088640"/>
          </a:xfrm>
        </p:spPr>
        <p:txBody>
          <a:bodyPr anchor="ctr">
            <a:normAutofit/>
          </a:bodyPr>
          <a:lstStyle>
            <a:lvl1pPr algn="l">
              <a:defRPr sz="51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77037" y="3738880"/>
            <a:ext cx="6030814" cy="406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0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87695" indent="0">
              <a:buFontTx/>
              <a:buNone/>
              <a:defRPr/>
            </a:lvl2pPr>
            <a:lvl3pPr marL="975390" indent="0">
              <a:buFontTx/>
              <a:buNone/>
              <a:defRPr/>
            </a:lvl3pPr>
            <a:lvl4pPr marL="1463086" indent="0">
              <a:buFontTx/>
              <a:buNone/>
              <a:defRPr/>
            </a:lvl4pPr>
            <a:lvl5pPr marL="19507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1910" y="4644316"/>
            <a:ext cx="7031451" cy="1659588"/>
          </a:xfrm>
        </p:spPr>
        <p:txBody>
          <a:bodyPr anchor="ctr">
            <a:normAutofit/>
          </a:bodyPr>
          <a:lstStyle>
            <a:lvl1pPr marL="0" indent="0" algn="l"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62" y="3377629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5310" y="3460416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28871" y="691205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/>
          <a:p>
            <a:pPr lvl="0"/>
            <a:r>
              <a:rPr lang="en-US" sz="853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14169" y="3098993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/>
          <a:p>
            <a:pPr lvl="0"/>
            <a:r>
              <a:rPr lang="en-US" sz="853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5429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0" y="2600962"/>
            <a:ext cx="7031451" cy="2906501"/>
          </a:xfrm>
        </p:spPr>
        <p:txBody>
          <a:bodyPr anchor="b">
            <a:normAutofit/>
          </a:bodyPr>
          <a:lstStyle>
            <a:lvl1pPr algn="l">
              <a:defRPr sz="512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1910" y="5527040"/>
            <a:ext cx="7031451" cy="77826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2" y="5238038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5310" y="5315294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5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33998" y="650240"/>
            <a:ext cx="6516893" cy="3088640"/>
          </a:xfrm>
        </p:spPr>
        <p:txBody>
          <a:bodyPr anchor="ctr">
            <a:normAutofit/>
          </a:bodyPr>
          <a:lstStyle>
            <a:lvl1pPr algn="l">
              <a:defRPr sz="512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71909" y="4632960"/>
            <a:ext cx="7134178" cy="89408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560">
                <a:solidFill>
                  <a:schemeClr val="accent1"/>
                </a:solidFill>
              </a:defRPr>
            </a:lvl1pPr>
            <a:lvl2pPr marL="487695" indent="0">
              <a:buFontTx/>
              <a:buNone/>
              <a:defRPr/>
            </a:lvl2pPr>
            <a:lvl3pPr marL="975390" indent="0">
              <a:buFontTx/>
              <a:buNone/>
              <a:defRPr/>
            </a:lvl3pPr>
            <a:lvl4pPr marL="1463086" indent="0">
              <a:buFontTx/>
              <a:buNone/>
              <a:defRPr/>
            </a:lvl4pPr>
            <a:lvl5pPr marL="19507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1909" y="5527040"/>
            <a:ext cx="7134178" cy="77826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62" y="5238038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5310" y="5315294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28871" y="691205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/>
          <a:p>
            <a:pPr lvl="0"/>
            <a:r>
              <a:rPr lang="en-US" sz="853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14169" y="3098993"/>
            <a:ext cx="487807" cy="623761"/>
          </a:xfrm>
          <a:prstGeom prst="rect">
            <a:avLst/>
          </a:prstGeom>
        </p:spPr>
        <p:txBody>
          <a:bodyPr vert="horz" lIns="97536" tIns="48768" rIns="97536" bIns="48768" rtlCol="0" anchor="ctr">
            <a:noAutofit/>
          </a:bodyPr>
          <a:lstStyle/>
          <a:p>
            <a:pPr lvl="0"/>
            <a:r>
              <a:rPr lang="en-US" sz="853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0000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0" y="669234"/>
            <a:ext cx="7031450" cy="3072021"/>
          </a:xfrm>
        </p:spPr>
        <p:txBody>
          <a:bodyPr anchor="ctr">
            <a:normAutofit/>
          </a:bodyPr>
          <a:lstStyle>
            <a:lvl1pPr algn="l">
              <a:defRPr sz="512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071910" y="4632960"/>
            <a:ext cx="7031451" cy="89408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560">
                <a:solidFill>
                  <a:schemeClr val="accent1"/>
                </a:solidFill>
              </a:defRPr>
            </a:lvl1pPr>
            <a:lvl2pPr marL="487695" indent="0">
              <a:buFontTx/>
              <a:buNone/>
              <a:defRPr/>
            </a:lvl2pPr>
            <a:lvl3pPr marL="975390" indent="0">
              <a:buFontTx/>
              <a:buNone/>
              <a:defRPr/>
            </a:lvl3pPr>
            <a:lvl4pPr marL="1463086" indent="0">
              <a:buFontTx/>
              <a:buNone/>
              <a:defRPr/>
            </a:lvl4pPr>
            <a:lvl5pPr marL="1950781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1910" y="5527040"/>
            <a:ext cx="7031451" cy="77826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5238038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5310" y="5315294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3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57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7104" y="669234"/>
            <a:ext cx="1766541" cy="563607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1911" y="669234"/>
            <a:ext cx="5030771" cy="56360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4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882" y="665717"/>
            <a:ext cx="7028479" cy="136628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1910" y="2275840"/>
            <a:ext cx="7031451" cy="40294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74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0" y="2212866"/>
            <a:ext cx="7031451" cy="1566720"/>
          </a:xfrm>
        </p:spPr>
        <p:txBody>
          <a:bodyPr anchor="b"/>
          <a:lstStyle>
            <a:lvl1pPr algn="l">
              <a:defRPr sz="4267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1910" y="3820160"/>
            <a:ext cx="7031451" cy="917760"/>
          </a:xfrm>
        </p:spPr>
        <p:txBody>
          <a:bodyPr anchor="t"/>
          <a:lstStyle>
            <a:lvl1pPr marL="0" indent="0" algn="l">
              <a:buNone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87695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2" y="3377629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5310" y="3460416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1911" y="2279154"/>
            <a:ext cx="3410700" cy="401855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3128" y="2279154"/>
            <a:ext cx="3410233" cy="401855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5310" y="840302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3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6375" y="2375068"/>
            <a:ext cx="3066236" cy="614679"/>
          </a:xfrm>
        </p:spPr>
        <p:txBody>
          <a:bodyPr anchor="b">
            <a:noAutofit/>
          </a:bodyPr>
          <a:lstStyle>
            <a:lvl1pPr marL="0" indent="0">
              <a:buNone/>
              <a:defRPr sz="2560" b="0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1909" y="2989748"/>
            <a:ext cx="3410701" cy="331275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3232" y="2371625"/>
            <a:ext cx="3064788" cy="614679"/>
          </a:xfrm>
        </p:spPr>
        <p:txBody>
          <a:bodyPr anchor="b">
            <a:noAutofit/>
          </a:bodyPr>
          <a:lstStyle>
            <a:lvl1pPr marL="0" indent="0">
              <a:buNone/>
              <a:defRPr sz="2560" b="0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89296" y="2986304"/>
            <a:ext cx="3408725" cy="331275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5310" y="840302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5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880" y="665717"/>
            <a:ext cx="7028480" cy="136628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1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5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09" y="475827"/>
            <a:ext cx="2804890" cy="1041399"/>
          </a:xfrm>
        </p:spPr>
        <p:txBody>
          <a:bodyPr anchor="b"/>
          <a:lstStyle>
            <a:lvl1pPr algn="l">
              <a:defRPr sz="213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9727" y="475829"/>
            <a:ext cx="4043633" cy="5775961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1909" y="1705187"/>
            <a:ext cx="2804890" cy="4546598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758607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2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910" y="5120640"/>
            <a:ext cx="7031451" cy="604521"/>
          </a:xfrm>
        </p:spPr>
        <p:txBody>
          <a:bodyPr anchor="b">
            <a:normAutofit/>
          </a:bodyPr>
          <a:lstStyle>
            <a:lvl1pPr algn="l">
              <a:defRPr sz="256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1910" y="677296"/>
            <a:ext cx="7031451" cy="4111968"/>
          </a:xfrm>
        </p:spPr>
        <p:txBody>
          <a:bodyPr anchor="t">
            <a:normAutofit/>
          </a:bodyPr>
          <a:lstStyle>
            <a:lvl1pPr marL="0" indent="0" algn="ctr">
              <a:buNone/>
              <a:defRPr sz="1707"/>
            </a:lvl1pPr>
            <a:lvl2pPr marL="487695" indent="0">
              <a:buNone/>
              <a:defRPr sz="1707"/>
            </a:lvl2pPr>
            <a:lvl3pPr marL="975390" indent="0">
              <a:buNone/>
              <a:defRPr sz="1707"/>
            </a:lvl3pPr>
            <a:lvl4pPr marL="1463086" indent="0">
              <a:buNone/>
              <a:defRPr sz="1707"/>
            </a:lvl4pPr>
            <a:lvl5pPr marL="1950781" indent="0">
              <a:buNone/>
              <a:defRPr sz="1707"/>
            </a:lvl5pPr>
            <a:lvl6pPr marL="2438476" indent="0">
              <a:buNone/>
              <a:defRPr sz="1707"/>
            </a:lvl6pPr>
            <a:lvl7pPr marL="2926171" indent="0">
              <a:buNone/>
              <a:defRPr sz="1707"/>
            </a:lvl7pPr>
            <a:lvl8pPr marL="3413867" indent="0">
              <a:buNone/>
              <a:defRPr sz="1707"/>
            </a:lvl8pPr>
            <a:lvl9pPr marL="3901562" indent="0">
              <a:buNone/>
              <a:defRPr sz="1707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1910" y="5725161"/>
            <a:ext cx="7031451" cy="526626"/>
          </a:xfrm>
        </p:spPr>
        <p:txBody>
          <a:bodyPr>
            <a:normAutofit/>
          </a:bodyPr>
          <a:lstStyle>
            <a:lvl1pPr marL="0" indent="0">
              <a:buNone/>
              <a:defRPr sz="1280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2" y="5238038"/>
            <a:ext cx="1448913" cy="54187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5310" y="5315294"/>
            <a:ext cx="623977" cy="389467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43840"/>
            <a:ext cx="2113280" cy="7081203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1783" y="304"/>
            <a:ext cx="2082423" cy="7309833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95072" cy="7315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4880" y="665717"/>
            <a:ext cx="7028480" cy="136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1910" y="2275840"/>
            <a:ext cx="7031451" cy="4145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90560" y="6544096"/>
            <a:ext cx="817472" cy="3948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1909" y="6544863"/>
            <a:ext cx="6097587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45310" y="840302"/>
            <a:ext cx="623977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5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87695" rtl="0" eaLnBrk="1" latinLnBrk="0" hangingPunct="1">
        <a:spcBef>
          <a:spcPct val="0"/>
        </a:spcBef>
        <a:buNone/>
        <a:defRPr sz="384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71" indent="-365771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9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92505" indent="-304810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70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19238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49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06933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194629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682324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170019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714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45410" indent="-243848" algn="l" defTabSz="487695" rtl="0" eaLnBrk="1" latinLnBrk="0" hangingPunct="1">
        <a:spcBef>
          <a:spcPts val="1067"/>
        </a:spcBef>
        <a:spcAft>
          <a:spcPts val="0"/>
        </a:spcAft>
        <a:buClr>
          <a:schemeClr val="accent1"/>
        </a:buClr>
        <a:buFont typeface="Wingdings 3" charset="2"/>
        <a:buChar char=""/>
        <a:defRPr sz="128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487695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BC31CE-06E4-ADFE-FD05-A0C5EC722D2D}"/>
              </a:ext>
            </a:extLst>
          </p:cNvPr>
          <p:cNvSpPr txBox="1"/>
          <p:nvPr/>
        </p:nvSpPr>
        <p:spPr>
          <a:xfrm>
            <a:off x="2514600" y="1371600"/>
            <a:ext cx="5638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Характеристика главных героев в произведении </a:t>
            </a:r>
            <a:r>
              <a:rPr lang="en-US" sz="4000" dirty="0">
                <a:solidFill>
                  <a:srgbClr val="FF0000"/>
                </a:solidFill>
              </a:rPr>
              <a:t>“</a:t>
            </a:r>
            <a:r>
              <a:rPr lang="ru-RU" sz="4000" dirty="0">
                <a:solidFill>
                  <a:srgbClr val="FF0000"/>
                </a:solidFill>
              </a:rPr>
              <a:t>Горе от ума</a:t>
            </a:r>
            <a:r>
              <a:rPr lang="en-US" sz="4000" dirty="0">
                <a:solidFill>
                  <a:srgbClr val="FF0000"/>
                </a:solidFill>
              </a:rPr>
              <a:t>”</a:t>
            </a:r>
            <a:endParaRPr lang="ru-KG" sz="40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E1E0D3-2CAE-F825-57F9-07217B2143EF}"/>
              </a:ext>
            </a:extLst>
          </p:cNvPr>
          <p:cNvSpPr txBox="1"/>
          <p:nvPr/>
        </p:nvSpPr>
        <p:spPr>
          <a:xfrm>
            <a:off x="2209800" y="49530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Учитель русского языка и литературы</a:t>
            </a:r>
            <a:r>
              <a:rPr lang="en-US" dirty="0"/>
              <a:t>-</a:t>
            </a:r>
            <a:r>
              <a:rPr lang="ru-RU" dirty="0"/>
              <a:t> </a:t>
            </a:r>
            <a:r>
              <a:rPr lang="ru-RU" dirty="0" err="1"/>
              <a:t>Ашимбаева</a:t>
            </a:r>
            <a:r>
              <a:rPr lang="ru-RU" dirty="0"/>
              <a:t> </a:t>
            </a:r>
            <a:r>
              <a:rPr lang="ru-RU" dirty="0" err="1"/>
              <a:t>Айгул</a:t>
            </a:r>
            <a:r>
              <a:rPr lang="ru-RU" dirty="0"/>
              <a:t> </a:t>
            </a:r>
            <a:r>
              <a:rPr lang="ru-RU" dirty="0" err="1"/>
              <a:t>Надировна</a:t>
            </a:r>
            <a:r>
              <a:rPr lang="en-US" dirty="0"/>
              <a:t> </a:t>
            </a:r>
            <a:r>
              <a:rPr lang="ru-RU" dirty="0"/>
              <a:t> </a:t>
            </a: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148594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://happymodern.ru/wp-content/uploads/2017/12/interyer_v_stile_shato_028.png"/>
          <p:cNvSpPr/>
          <p:nvPr/>
        </p:nvSpPr>
        <p:spPr>
          <a:xfrm>
            <a:off x="0" y="0"/>
            <a:ext cx="9753600" cy="7335943"/>
          </a:xfrm>
          <a:custGeom>
            <a:avLst/>
            <a:gdLst/>
            <a:ahLst/>
            <a:cxnLst/>
            <a:rect l="l" t="t" r="r" b="b"/>
            <a:pathLst>
              <a:path w="9753600" h="7335943">
                <a:moveTo>
                  <a:pt x="0" y="0"/>
                </a:moveTo>
                <a:lnTo>
                  <a:pt x="9753600" y="0"/>
                </a:lnTo>
                <a:lnTo>
                  <a:pt x="9753600" y="7335943"/>
                </a:lnTo>
                <a:lnTo>
                  <a:pt x="0" y="73359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283"/>
            </a:stretch>
          </a:blipFill>
        </p:spPr>
      </p:sp>
      <p:sp>
        <p:nvSpPr>
          <p:cNvPr id="3" name="Freeform 3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1752"/>
            </a:stretch>
          </a:blipFill>
        </p:spPr>
      </p:sp>
      <p:sp>
        <p:nvSpPr>
          <p:cNvPr id="4" name="Freeform 4" descr="https://images.wbstatic.net/big/new/4330000/4331176-1.jpg"/>
          <p:cNvSpPr/>
          <p:nvPr/>
        </p:nvSpPr>
        <p:spPr>
          <a:xfrm>
            <a:off x="805948" y="510265"/>
            <a:ext cx="3756925" cy="6260681"/>
          </a:xfrm>
          <a:custGeom>
            <a:avLst/>
            <a:gdLst/>
            <a:ahLst/>
            <a:cxnLst/>
            <a:rect l="l" t="t" r="r" b="b"/>
            <a:pathLst>
              <a:path w="3756925" h="6260681">
                <a:moveTo>
                  <a:pt x="0" y="0"/>
                </a:moveTo>
                <a:lnTo>
                  <a:pt x="3756925" y="0"/>
                </a:lnTo>
                <a:lnTo>
                  <a:pt x="3756925" y="6260680"/>
                </a:lnTo>
                <a:lnTo>
                  <a:pt x="0" y="62606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352" b="1369"/>
            </a:stretch>
          </a:blipFill>
        </p:spPr>
      </p: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Freeform 10" descr="https://ds05.infourok.ru/uploads/ex/059d/000312dc-b46984fb/hello_html_m1265cdf4.jpg"/>
          <p:cNvSpPr/>
          <p:nvPr/>
        </p:nvSpPr>
        <p:spPr>
          <a:xfrm>
            <a:off x="5694601" y="1479868"/>
            <a:ext cx="3600027" cy="5430784"/>
          </a:xfrm>
          <a:custGeom>
            <a:avLst/>
            <a:gdLst/>
            <a:ahLst/>
            <a:cxnLst/>
            <a:rect l="l" t="t" r="r" b="b"/>
            <a:pathLst>
              <a:path w="3600027" h="5430784">
                <a:moveTo>
                  <a:pt x="0" y="0"/>
                </a:moveTo>
                <a:lnTo>
                  <a:pt x="3600026" y="0"/>
                </a:lnTo>
                <a:lnTo>
                  <a:pt x="3600026" y="5430784"/>
                </a:lnTo>
                <a:lnTo>
                  <a:pt x="0" y="54307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668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36537" y="497020"/>
            <a:ext cx="3315924" cy="523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Кем был Фамусов?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41195" y="2631996"/>
            <a:ext cx="5277167" cy="668655"/>
            <a:chOff x="0" y="0"/>
            <a:chExt cx="7036223" cy="891540"/>
          </a:xfrm>
        </p:grpSpPr>
        <p:sp>
          <p:nvSpPr>
            <p:cNvPr id="13" name="Freeform 13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Офицером в отставке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41195" y="3411088"/>
            <a:ext cx="5277167" cy="668655"/>
            <a:chOff x="0" y="0"/>
            <a:chExt cx="7036223" cy="891540"/>
          </a:xfrm>
        </p:grpSpPr>
        <p:sp>
          <p:nvSpPr>
            <p:cNvPr id="17" name="Freeform 17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Коллежским секретарём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41195" y="4168166"/>
            <a:ext cx="5277167" cy="668655"/>
            <a:chOff x="0" y="0"/>
            <a:chExt cx="7036223" cy="891540"/>
          </a:xfrm>
        </p:grpSpPr>
        <p:sp>
          <p:nvSpPr>
            <p:cNvPr id="21" name="Freeform 21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Доктором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41195" y="1863910"/>
            <a:ext cx="6275678" cy="668655"/>
            <a:chOff x="0" y="0"/>
            <a:chExt cx="8367570" cy="891540"/>
          </a:xfrm>
        </p:grpSpPr>
        <p:sp>
          <p:nvSpPr>
            <p:cNvPr id="25" name="Freeform 25"/>
            <p:cNvSpPr/>
            <p:nvPr/>
          </p:nvSpPr>
          <p:spPr>
            <a:xfrm>
              <a:off x="36068" y="36068"/>
              <a:ext cx="8295386" cy="819404"/>
            </a:xfrm>
            <a:custGeom>
              <a:avLst/>
              <a:gdLst/>
              <a:ahLst/>
              <a:cxnLst/>
              <a:rect l="l" t="t" r="r" b="b"/>
              <a:pathLst>
                <a:path w="8295386" h="819404">
                  <a:moveTo>
                    <a:pt x="0" y="0"/>
                  </a:moveTo>
                  <a:lnTo>
                    <a:pt x="8295386" y="0"/>
                  </a:lnTo>
                  <a:lnTo>
                    <a:pt x="8295386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0"/>
              <a:ext cx="8367523" cy="891540"/>
            </a:xfrm>
            <a:custGeom>
              <a:avLst/>
              <a:gdLst/>
              <a:ahLst/>
              <a:cxnLst/>
              <a:rect l="l" t="t" r="r" b="b"/>
              <a:pathLst>
                <a:path w="8367523" h="891540">
                  <a:moveTo>
                    <a:pt x="36068" y="0"/>
                  </a:moveTo>
                  <a:lnTo>
                    <a:pt x="8331454" y="0"/>
                  </a:lnTo>
                  <a:cubicBezTo>
                    <a:pt x="8351393" y="0"/>
                    <a:pt x="8367523" y="16129"/>
                    <a:pt x="8367523" y="36068"/>
                  </a:cubicBezTo>
                  <a:lnTo>
                    <a:pt x="8367523" y="855472"/>
                  </a:lnTo>
                  <a:cubicBezTo>
                    <a:pt x="8367523" y="875411"/>
                    <a:pt x="8351393" y="891540"/>
                    <a:pt x="8331454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8331454" y="819277"/>
                  </a:lnTo>
                  <a:lnTo>
                    <a:pt x="8331454" y="855345"/>
                  </a:lnTo>
                  <a:lnTo>
                    <a:pt x="8295386" y="855345"/>
                  </a:lnTo>
                  <a:lnTo>
                    <a:pt x="8295386" y="36068"/>
                  </a:lnTo>
                  <a:lnTo>
                    <a:pt x="8331454" y="36068"/>
                  </a:lnTo>
                  <a:lnTo>
                    <a:pt x="8331454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8367570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Управляющим в казённом месте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436537" y="497020"/>
            <a:ext cx="3783607" cy="523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Как звали Фамусова?</a:t>
            </a:r>
          </a:p>
        </p:txBody>
      </p:sp>
      <p:sp>
        <p:nvSpPr>
          <p:cNvPr id="11" name="Freeform 11" descr="https://ds05.infourok.ru/uploads/ex/059d/000312dc-b46984fb/hello_html_m1265cdf4.jpg"/>
          <p:cNvSpPr/>
          <p:nvPr/>
        </p:nvSpPr>
        <p:spPr>
          <a:xfrm>
            <a:off x="5694601" y="1479868"/>
            <a:ext cx="3600027" cy="5430784"/>
          </a:xfrm>
          <a:custGeom>
            <a:avLst/>
            <a:gdLst/>
            <a:ahLst/>
            <a:cxnLst/>
            <a:rect l="l" t="t" r="r" b="b"/>
            <a:pathLst>
              <a:path w="3600027" h="5430784">
                <a:moveTo>
                  <a:pt x="0" y="0"/>
                </a:moveTo>
                <a:lnTo>
                  <a:pt x="3600026" y="0"/>
                </a:lnTo>
                <a:lnTo>
                  <a:pt x="3600026" y="5430784"/>
                </a:lnTo>
                <a:lnTo>
                  <a:pt x="0" y="54307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668"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241195" y="2631996"/>
            <a:ext cx="5277167" cy="668655"/>
            <a:chOff x="0" y="0"/>
            <a:chExt cx="7036223" cy="891540"/>
          </a:xfrm>
        </p:grpSpPr>
        <p:sp>
          <p:nvSpPr>
            <p:cNvPr id="13" name="Freeform 13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Пётр Аркадьевич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41195" y="3411088"/>
            <a:ext cx="5277167" cy="668655"/>
            <a:chOff x="0" y="0"/>
            <a:chExt cx="7036223" cy="891540"/>
          </a:xfrm>
        </p:grpSpPr>
        <p:sp>
          <p:nvSpPr>
            <p:cNvPr id="17" name="Freeform 17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Андрей Андреевич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41195" y="1863910"/>
            <a:ext cx="5277167" cy="668655"/>
            <a:chOff x="0" y="0"/>
            <a:chExt cx="7036223" cy="891540"/>
          </a:xfrm>
        </p:grpSpPr>
        <p:sp>
          <p:nvSpPr>
            <p:cNvPr id="21" name="Freeform 21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Акакий Акакиевич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241195" y="4168166"/>
            <a:ext cx="5277167" cy="668655"/>
            <a:chOff x="0" y="0"/>
            <a:chExt cx="7036223" cy="891540"/>
          </a:xfrm>
        </p:grpSpPr>
        <p:sp>
          <p:nvSpPr>
            <p:cNvPr id="25" name="Freeform 25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Павел Афанасьевич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Freeform 10" descr="https://www.culture.ru/storage/images/3570e360014ce66edcdc1dbb0a6a04ca/965c10f502cef51c8922a1b5716a892e.jpeg"/>
          <p:cNvSpPr/>
          <p:nvPr/>
        </p:nvSpPr>
        <p:spPr>
          <a:xfrm>
            <a:off x="265139" y="1504289"/>
            <a:ext cx="3523356" cy="5096721"/>
          </a:xfrm>
          <a:custGeom>
            <a:avLst/>
            <a:gdLst/>
            <a:ahLst/>
            <a:cxnLst/>
            <a:rect l="l" t="t" r="r" b="b"/>
            <a:pathLst>
              <a:path w="3523356" h="5096721">
                <a:moveTo>
                  <a:pt x="0" y="0"/>
                </a:moveTo>
                <a:lnTo>
                  <a:pt x="3523356" y="0"/>
                </a:lnTo>
                <a:lnTo>
                  <a:pt x="3523356" y="5096721"/>
                </a:lnTo>
                <a:lnTo>
                  <a:pt x="0" y="50967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402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11692" y="189786"/>
            <a:ext cx="8551819" cy="983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Кем приходился Алексей Степанович Молчалин </a:t>
            </a:r>
          </a:p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Фамусову?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4004813" y="2631996"/>
            <a:ext cx="5277167" cy="668655"/>
            <a:chOff x="0" y="0"/>
            <a:chExt cx="7036223" cy="891540"/>
          </a:xfrm>
        </p:grpSpPr>
        <p:sp>
          <p:nvSpPr>
            <p:cNvPr id="13" name="Freeform 13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Был его воспитанником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4004813" y="4199413"/>
            <a:ext cx="5277167" cy="668655"/>
            <a:chOff x="0" y="0"/>
            <a:chExt cx="7036223" cy="891540"/>
          </a:xfrm>
        </p:grpSpPr>
        <p:sp>
          <p:nvSpPr>
            <p:cNvPr id="17" name="Freeform 17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Был его управляющим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004813" y="1863910"/>
            <a:ext cx="5277167" cy="668655"/>
            <a:chOff x="0" y="0"/>
            <a:chExt cx="7036223" cy="891540"/>
          </a:xfrm>
        </p:grpSpPr>
        <p:sp>
          <p:nvSpPr>
            <p:cNvPr id="21" name="Freeform 21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Был его племянником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004813" y="3411088"/>
            <a:ext cx="5277167" cy="668655"/>
            <a:chOff x="0" y="0"/>
            <a:chExt cx="7036223" cy="891540"/>
          </a:xfrm>
        </p:grpSpPr>
        <p:sp>
          <p:nvSpPr>
            <p:cNvPr id="25" name="Freeform 25"/>
            <p:cNvSpPr/>
            <p:nvPr/>
          </p:nvSpPr>
          <p:spPr>
            <a:xfrm>
              <a:off x="36068" y="36068"/>
              <a:ext cx="6964045" cy="819404"/>
            </a:xfrm>
            <a:custGeom>
              <a:avLst/>
              <a:gdLst/>
              <a:ahLst/>
              <a:cxnLst/>
              <a:rect l="l" t="t" r="r" b="b"/>
              <a:pathLst>
                <a:path w="6964045" h="819404">
                  <a:moveTo>
                    <a:pt x="0" y="0"/>
                  </a:moveTo>
                  <a:lnTo>
                    <a:pt x="6964045" y="0"/>
                  </a:lnTo>
                  <a:lnTo>
                    <a:pt x="6964045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0"/>
              <a:ext cx="7036181" cy="891540"/>
            </a:xfrm>
            <a:custGeom>
              <a:avLst/>
              <a:gdLst/>
              <a:ahLst/>
              <a:cxnLst/>
              <a:rect l="l" t="t" r="r" b="b"/>
              <a:pathLst>
                <a:path w="7036181" h="891540">
                  <a:moveTo>
                    <a:pt x="36068" y="0"/>
                  </a:moveTo>
                  <a:lnTo>
                    <a:pt x="7000113" y="0"/>
                  </a:lnTo>
                  <a:cubicBezTo>
                    <a:pt x="7020052" y="0"/>
                    <a:pt x="7036181" y="16129"/>
                    <a:pt x="7036181" y="36068"/>
                  </a:cubicBezTo>
                  <a:lnTo>
                    <a:pt x="7036181" y="855472"/>
                  </a:lnTo>
                  <a:cubicBezTo>
                    <a:pt x="7036181" y="875411"/>
                    <a:pt x="7020052" y="891540"/>
                    <a:pt x="7000113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7000113" y="819277"/>
                  </a:lnTo>
                  <a:lnTo>
                    <a:pt x="7000113" y="855345"/>
                  </a:lnTo>
                  <a:lnTo>
                    <a:pt x="6964045" y="855345"/>
                  </a:lnTo>
                  <a:lnTo>
                    <a:pt x="6964045" y="36068"/>
                  </a:lnTo>
                  <a:lnTo>
                    <a:pt x="7000113" y="36068"/>
                  </a:lnTo>
                  <a:lnTo>
                    <a:pt x="70001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7036223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Был его секретарём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Freeform 10" descr="https://ds05.infourok.ru/uploads/ex/0ef5/000308ac-34b8de42/img1.jpg"/>
          <p:cNvSpPr/>
          <p:nvPr/>
        </p:nvSpPr>
        <p:spPr>
          <a:xfrm>
            <a:off x="657734" y="1461982"/>
            <a:ext cx="3260422" cy="5363591"/>
          </a:xfrm>
          <a:custGeom>
            <a:avLst/>
            <a:gdLst/>
            <a:ahLst/>
            <a:cxnLst/>
            <a:rect l="l" t="t" r="r" b="b"/>
            <a:pathLst>
              <a:path w="3260422" h="5363591">
                <a:moveTo>
                  <a:pt x="0" y="0"/>
                </a:moveTo>
                <a:lnTo>
                  <a:pt x="3260423" y="0"/>
                </a:lnTo>
                <a:lnTo>
                  <a:pt x="3260423" y="5363591"/>
                </a:lnTo>
                <a:lnTo>
                  <a:pt x="0" y="53635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852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11692" y="189786"/>
            <a:ext cx="8072371" cy="983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Кому из персонажей комедии А.С. Грибоедова </a:t>
            </a:r>
          </a:p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принадлежит высказывание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93157" y="1403059"/>
            <a:ext cx="4181812" cy="5507593"/>
            <a:chOff x="0" y="0"/>
            <a:chExt cx="5575750" cy="7343457"/>
          </a:xfrm>
        </p:grpSpPr>
        <p:sp>
          <p:nvSpPr>
            <p:cNvPr id="13" name="Freeform 13"/>
            <p:cNvSpPr/>
            <p:nvPr/>
          </p:nvSpPr>
          <p:spPr>
            <a:xfrm>
              <a:off x="36068" y="36068"/>
              <a:ext cx="5503545" cy="7271258"/>
            </a:xfrm>
            <a:custGeom>
              <a:avLst/>
              <a:gdLst/>
              <a:ahLst/>
              <a:cxnLst/>
              <a:rect l="l" t="t" r="r" b="b"/>
              <a:pathLst>
                <a:path w="5503545" h="7271258">
                  <a:moveTo>
                    <a:pt x="0" y="0"/>
                  </a:moveTo>
                  <a:lnTo>
                    <a:pt x="5503545" y="0"/>
                  </a:lnTo>
                  <a:lnTo>
                    <a:pt x="5503545" y="7271258"/>
                  </a:lnTo>
                  <a:lnTo>
                    <a:pt x="0" y="7271258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5575681" cy="7343394"/>
            </a:xfrm>
            <a:custGeom>
              <a:avLst/>
              <a:gdLst/>
              <a:ahLst/>
              <a:cxnLst/>
              <a:rect l="l" t="t" r="r" b="b"/>
              <a:pathLst>
                <a:path w="5575681" h="7343394">
                  <a:moveTo>
                    <a:pt x="36068" y="0"/>
                  </a:moveTo>
                  <a:lnTo>
                    <a:pt x="5539613" y="0"/>
                  </a:lnTo>
                  <a:cubicBezTo>
                    <a:pt x="5559552" y="0"/>
                    <a:pt x="5575681" y="16129"/>
                    <a:pt x="5575681" y="36068"/>
                  </a:cubicBezTo>
                  <a:lnTo>
                    <a:pt x="5575681" y="7307326"/>
                  </a:lnTo>
                  <a:cubicBezTo>
                    <a:pt x="5575681" y="7327265"/>
                    <a:pt x="5559552" y="7343394"/>
                    <a:pt x="5539613" y="7343394"/>
                  </a:cubicBezTo>
                  <a:lnTo>
                    <a:pt x="36068" y="7343394"/>
                  </a:lnTo>
                  <a:cubicBezTo>
                    <a:pt x="16129" y="7343394"/>
                    <a:pt x="0" y="7327265"/>
                    <a:pt x="0" y="7307326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7307326"/>
                  </a:lnTo>
                  <a:lnTo>
                    <a:pt x="36068" y="7307326"/>
                  </a:lnTo>
                  <a:lnTo>
                    <a:pt x="36068" y="7271258"/>
                  </a:lnTo>
                  <a:lnTo>
                    <a:pt x="5539613" y="7271258"/>
                  </a:lnTo>
                  <a:lnTo>
                    <a:pt x="5539613" y="7307326"/>
                  </a:lnTo>
                  <a:lnTo>
                    <a:pt x="5503545" y="7307326"/>
                  </a:lnTo>
                  <a:lnTo>
                    <a:pt x="5503545" y="36068"/>
                  </a:lnTo>
                  <a:lnTo>
                    <a:pt x="5539613" y="36068"/>
                  </a:lnTo>
                  <a:lnTo>
                    <a:pt x="55396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66675"/>
              <a:ext cx="5575750" cy="74101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095"/>
                </a:lnSpc>
              </a:pPr>
              <a:r>
                <a:rPr lang="en-US" sz="3415">
                  <a:solidFill>
                    <a:srgbClr val="000000"/>
                  </a:solidFill>
                  <a:latin typeface="Times New Roman Bold Italics" panose="02030802070405090303"/>
                </a:rPr>
                <a:t>«Служить бы рад, прислуживаться тошно»?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4926515" y="2621042"/>
            <a:ext cx="4125039" cy="668655"/>
            <a:chOff x="0" y="0"/>
            <a:chExt cx="5500052" cy="891540"/>
          </a:xfrm>
        </p:grpSpPr>
        <p:sp>
          <p:nvSpPr>
            <p:cNvPr id="17" name="Freeform 17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Фамусову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926515" y="3400134"/>
            <a:ext cx="4125039" cy="668655"/>
            <a:chOff x="0" y="0"/>
            <a:chExt cx="5500052" cy="891540"/>
          </a:xfrm>
        </p:grpSpPr>
        <p:sp>
          <p:nvSpPr>
            <p:cNvPr id="21" name="Freeform 21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Молчалину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926515" y="4157213"/>
            <a:ext cx="4125039" cy="668655"/>
            <a:chOff x="0" y="0"/>
            <a:chExt cx="5500052" cy="891540"/>
          </a:xfrm>
        </p:grpSpPr>
        <p:sp>
          <p:nvSpPr>
            <p:cNvPr id="25" name="Freeform 25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Скалозубу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926515" y="1852957"/>
            <a:ext cx="4125039" cy="668655"/>
            <a:chOff x="0" y="0"/>
            <a:chExt cx="5500052" cy="891540"/>
          </a:xfrm>
        </p:grpSpPr>
        <p:sp>
          <p:nvSpPr>
            <p:cNvPr id="29" name="Freeform 29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Чацкому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5" name="Freeform 35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6" name="Freeform 36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Freeform 10" descr="https://ds05.infourok.ru/uploads/ex/0ef5/000308ac-34b8de42/img1.jpg"/>
          <p:cNvSpPr/>
          <p:nvPr/>
        </p:nvSpPr>
        <p:spPr>
          <a:xfrm>
            <a:off x="657734" y="1461982"/>
            <a:ext cx="3260422" cy="5363591"/>
          </a:xfrm>
          <a:custGeom>
            <a:avLst/>
            <a:gdLst/>
            <a:ahLst/>
            <a:cxnLst/>
            <a:rect l="l" t="t" r="r" b="b"/>
            <a:pathLst>
              <a:path w="3260422" h="5363591">
                <a:moveTo>
                  <a:pt x="0" y="0"/>
                </a:moveTo>
                <a:lnTo>
                  <a:pt x="3260423" y="0"/>
                </a:lnTo>
                <a:lnTo>
                  <a:pt x="3260423" y="5363591"/>
                </a:lnTo>
                <a:lnTo>
                  <a:pt x="0" y="53635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852"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11692" y="189786"/>
            <a:ext cx="8072371" cy="9834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Кому из персонажей комедии А.С. Грибоедова </a:t>
            </a:r>
          </a:p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принадлежит следующие слова: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93157" y="1403059"/>
            <a:ext cx="4181812" cy="5507593"/>
            <a:chOff x="0" y="0"/>
            <a:chExt cx="5575750" cy="7343457"/>
          </a:xfrm>
        </p:grpSpPr>
        <p:sp>
          <p:nvSpPr>
            <p:cNvPr id="13" name="Freeform 13"/>
            <p:cNvSpPr/>
            <p:nvPr/>
          </p:nvSpPr>
          <p:spPr>
            <a:xfrm>
              <a:off x="36068" y="36068"/>
              <a:ext cx="5503545" cy="7271258"/>
            </a:xfrm>
            <a:custGeom>
              <a:avLst/>
              <a:gdLst/>
              <a:ahLst/>
              <a:cxnLst/>
              <a:rect l="l" t="t" r="r" b="b"/>
              <a:pathLst>
                <a:path w="5503545" h="7271258">
                  <a:moveTo>
                    <a:pt x="0" y="0"/>
                  </a:moveTo>
                  <a:lnTo>
                    <a:pt x="5503545" y="0"/>
                  </a:lnTo>
                  <a:lnTo>
                    <a:pt x="5503545" y="7271258"/>
                  </a:lnTo>
                  <a:lnTo>
                    <a:pt x="0" y="7271258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5575681" cy="7343394"/>
            </a:xfrm>
            <a:custGeom>
              <a:avLst/>
              <a:gdLst/>
              <a:ahLst/>
              <a:cxnLst/>
              <a:rect l="l" t="t" r="r" b="b"/>
              <a:pathLst>
                <a:path w="5575681" h="7343394">
                  <a:moveTo>
                    <a:pt x="36068" y="0"/>
                  </a:moveTo>
                  <a:lnTo>
                    <a:pt x="5539613" y="0"/>
                  </a:lnTo>
                  <a:cubicBezTo>
                    <a:pt x="5559552" y="0"/>
                    <a:pt x="5575681" y="16129"/>
                    <a:pt x="5575681" y="36068"/>
                  </a:cubicBezTo>
                  <a:lnTo>
                    <a:pt x="5575681" y="7307326"/>
                  </a:lnTo>
                  <a:cubicBezTo>
                    <a:pt x="5575681" y="7327265"/>
                    <a:pt x="5559552" y="7343394"/>
                    <a:pt x="5539613" y="7343394"/>
                  </a:cubicBezTo>
                  <a:lnTo>
                    <a:pt x="36068" y="7343394"/>
                  </a:lnTo>
                  <a:cubicBezTo>
                    <a:pt x="16129" y="7343394"/>
                    <a:pt x="0" y="7327265"/>
                    <a:pt x="0" y="7307326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7307326"/>
                  </a:lnTo>
                  <a:lnTo>
                    <a:pt x="36068" y="7307326"/>
                  </a:lnTo>
                  <a:lnTo>
                    <a:pt x="36068" y="7271258"/>
                  </a:lnTo>
                  <a:lnTo>
                    <a:pt x="5539613" y="7271258"/>
                  </a:lnTo>
                  <a:lnTo>
                    <a:pt x="5539613" y="7307326"/>
                  </a:lnTo>
                  <a:lnTo>
                    <a:pt x="5503545" y="7307326"/>
                  </a:lnTo>
                  <a:lnTo>
                    <a:pt x="5503545" y="36068"/>
                  </a:lnTo>
                  <a:lnTo>
                    <a:pt x="5539613" y="36068"/>
                  </a:lnTo>
                  <a:lnTo>
                    <a:pt x="5539613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5575750" cy="74006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 Italics" panose="02030802070405090303"/>
                </a:rPr>
                <a:t>«А судьи кто? — За древностию лет к свободной жизни их вражда непримирима, сужденья черпают из забытых газет времен Очаковских и покоренья Крыма»? 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4926515" y="2621042"/>
            <a:ext cx="4125039" cy="668655"/>
            <a:chOff x="0" y="0"/>
            <a:chExt cx="5500052" cy="891540"/>
          </a:xfrm>
        </p:grpSpPr>
        <p:sp>
          <p:nvSpPr>
            <p:cNvPr id="17" name="Freeform 17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Фамусову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926515" y="3400134"/>
            <a:ext cx="4125039" cy="668655"/>
            <a:chOff x="0" y="0"/>
            <a:chExt cx="5500052" cy="891540"/>
          </a:xfrm>
        </p:grpSpPr>
        <p:sp>
          <p:nvSpPr>
            <p:cNvPr id="21" name="Freeform 21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Молчалину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926515" y="4157213"/>
            <a:ext cx="4125039" cy="668655"/>
            <a:chOff x="0" y="0"/>
            <a:chExt cx="5500052" cy="891540"/>
          </a:xfrm>
        </p:grpSpPr>
        <p:sp>
          <p:nvSpPr>
            <p:cNvPr id="25" name="Freeform 25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Скалозубу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926515" y="1852957"/>
            <a:ext cx="4125039" cy="668655"/>
            <a:chOff x="0" y="0"/>
            <a:chExt cx="5500052" cy="891540"/>
          </a:xfrm>
        </p:grpSpPr>
        <p:sp>
          <p:nvSpPr>
            <p:cNvPr id="29" name="Freeform 29"/>
            <p:cNvSpPr/>
            <p:nvPr/>
          </p:nvSpPr>
          <p:spPr>
            <a:xfrm>
              <a:off x="36068" y="36068"/>
              <a:ext cx="5427853" cy="819404"/>
            </a:xfrm>
            <a:custGeom>
              <a:avLst/>
              <a:gdLst/>
              <a:ahLst/>
              <a:cxnLst/>
              <a:rect l="l" t="t" r="r" b="b"/>
              <a:pathLst>
                <a:path w="5427853" h="819404">
                  <a:moveTo>
                    <a:pt x="0" y="0"/>
                  </a:moveTo>
                  <a:lnTo>
                    <a:pt x="5427853" y="0"/>
                  </a:lnTo>
                  <a:lnTo>
                    <a:pt x="5427853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0"/>
              <a:ext cx="5499989" cy="891540"/>
            </a:xfrm>
            <a:custGeom>
              <a:avLst/>
              <a:gdLst/>
              <a:ahLst/>
              <a:cxnLst/>
              <a:rect l="l" t="t" r="r" b="b"/>
              <a:pathLst>
                <a:path w="5499989" h="891540">
                  <a:moveTo>
                    <a:pt x="36068" y="0"/>
                  </a:moveTo>
                  <a:lnTo>
                    <a:pt x="5463921" y="0"/>
                  </a:lnTo>
                  <a:cubicBezTo>
                    <a:pt x="5483860" y="0"/>
                    <a:pt x="5499989" y="16129"/>
                    <a:pt x="5499989" y="36068"/>
                  </a:cubicBezTo>
                  <a:lnTo>
                    <a:pt x="5499989" y="855472"/>
                  </a:lnTo>
                  <a:cubicBezTo>
                    <a:pt x="5499989" y="875411"/>
                    <a:pt x="5483860" y="891540"/>
                    <a:pt x="5463921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463921" y="819277"/>
                  </a:lnTo>
                  <a:lnTo>
                    <a:pt x="5463921" y="855345"/>
                  </a:lnTo>
                  <a:lnTo>
                    <a:pt x="5427853" y="855345"/>
                  </a:lnTo>
                  <a:lnTo>
                    <a:pt x="5427853" y="36068"/>
                  </a:lnTo>
                  <a:lnTo>
                    <a:pt x="5463921" y="36068"/>
                  </a:lnTo>
                  <a:lnTo>
                    <a:pt x="5463921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57150"/>
              <a:ext cx="5500052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Чацкому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5" name="Freeform 35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6" name="Freeform 36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https://avatars.mds.yandex.net/get-zen_doc/2380919/pub_5feb4767adb1796a08775fb3_5feb4781e08bb3522f13dad0/scale_1200"/>
          <p:cNvSpPr/>
          <p:nvPr/>
        </p:nvSpPr>
        <p:spPr>
          <a:xfrm>
            <a:off x="0" y="0"/>
            <a:ext cx="9756762" cy="7315200"/>
          </a:xfrm>
          <a:custGeom>
            <a:avLst/>
            <a:gdLst/>
            <a:ahLst/>
            <a:cxnLst/>
            <a:rect l="l" t="t" r="r" b="b"/>
            <a:pathLst>
              <a:path w="9756762" h="7315200">
                <a:moveTo>
                  <a:pt x="0" y="0"/>
                </a:moveTo>
                <a:lnTo>
                  <a:pt x="9756762" y="0"/>
                </a:lnTo>
                <a:lnTo>
                  <a:pt x="9756762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752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0"/>
            <a:ext cx="9753600" cy="7315200"/>
            <a:chOff x="0" y="0"/>
            <a:chExt cx="13004800" cy="9753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004800" cy="9753600"/>
            </a:xfrm>
            <a:custGeom>
              <a:avLst/>
              <a:gdLst/>
              <a:ahLst/>
              <a:cxnLst/>
              <a:rect l="l" t="t" r="r" b="b"/>
              <a:pathLst>
                <a:path w="13004800" h="9753600">
                  <a:moveTo>
                    <a:pt x="0" y="0"/>
                  </a:moveTo>
                  <a:lnTo>
                    <a:pt x="13004800" y="0"/>
                  </a:lnTo>
                  <a:lnTo>
                    <a:pt x="13004800" y="9753600"/>
                  </a:lnTo>
                  <a:lnTo>
                    <a:pt x="0" y="9753600"/>
                  </a:lnTo>
                  <a:close/>
                </a:path>
              </a:pathLst>
            </a:custGeom>
            <a:solidFill>
              <a:srgbClr val="FFFFFF">
                <a:alpha val="54902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412110" y="278025"/>
            <a:ext cx="9224425" cy="6928228"/>
            <a:chOff x="0" y="0"/>
            <a:chExt cx="12299233" cy="92376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299188" cy="9237599"/>
            </a:xfrm>
            <a:custGeom>
              <a:avLst/>
              <a:gdLst/>
              <a:ahLst/>
              <a:cxnLst/>
              <a:rect l="l" t="t" r="r" b="b"/>
              <a:pathLst>
                <a:path w="12299188" h="9237599">
                  <a:moveTo>
                    <a:pt x="0" y="0"/>
                  </a:moveTo>
                  <a:lnTo>
                    <a:pt x="12299188" y="0"/>
                  </a:lnTo>
                  <a:lnTo>
                    <a:pt x="12014073" y="214249"/>
                  </a:lnTo>
                  <a:lnTo>
                    <a:pt x="171577" y="214249"/>
                  </a:lnTo>
                  <a:lnTo>
                    <a:pt x="171577" y="9108694"/>
                  </a:lnTo>
                  <a:lnTo>
                    <a:pt x="0" y="9237599"/>
                  </a:lnTo>
                  <a:close/>
                </a:path>
              </a:pathLst>
            </a:custGeom>
            <a:solidFill>
              <a:srgbClr val="3A1D00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50839" y="160576"/>
            <a:ext cx="9298304" cy="1156599"/>
            <a:chOff x="0" y="0"/>
            <a:chExt cx="12397739" cy="1542133"/>
          </a:xfrm>
        </p:grpSpPr>
        <p:sp>
          <p:nvSpPr>
            <p:cNvPr id="8" name="Freeform 8"/>
            <p:cNvSpPr/>
            <p:nvPr/>
          </p:nvSpPr>
          <p:spPr>
            <a:xfrm>
              <a:off x="54229" y="54229"/>
              <a:ext cx="12289282" cy="1433703"/>
            </a:xfrm>
            <a:custGeom>
              <a:avLst/>
              <a:gdLst/>
              <a:ahLst/>
              <a:cxnLst/>
              <a:rect l="l" t="t" r="r" b="b"/>
              <a:pathLst>
                <a:path w="12289282" h="1433703">
                  <a:moveTo>
                    <a:pt x="0" y="0"/>
                  </a:moveTo>
                  <a:lnTo>
                    <a:pt x="12289282" y="0"/>
                  </a:lnTo>
                  <a:lnTo>
                    <a:pt x="12289282" y="1433703"/>
                  </a:lnTo>
                  <a:lnTo>
                    <a:pt x="0" y="143370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0"/>
              <a:ext cx="12397740" cy="1542161"/>
            </a:xfrm>
            <a:custGeom>
              <a:avLst/>
              <a:gdLst/>
              <a:ahLst/>
              <a:cxnLst/>
              <a:rect l="l" t="t" r="r" b="b"/>
              <a:pathLst>
                <a:path w="12397740" h="1542161">
                  <a:moveTo>
                    <a:pt x="54229" y="0"/>
                  </a:moveTo>
                  <a:lnTo>
                    <a:pt x="12343511" y="0"/>
                  </a:lnTo>
                  <a:cubicBezTo>
                    <a:pt x="12373483" y="0"/>
                    <a:pt x="12397740" y="24257"/>
                    <a:pt x="12397740" y="54229"/>
                  </a:cubicBezTo>
                  <a:lnTo>
                    <a:pt x="12397740" y="1487932"/>
                  </a:lnTo>
                  <a:cubicBezTo>
                    <a:pt x="12397740" y="1517904"/>
                    <a:pt x="12373483" y="1542161"/>
                    <a:pt x="12343511" y="1542161"/>
                  </a:cubicBezTo>
                  <a:lnTo>
                    <a:pt x="54229" y="1542161"/>
                  </a:lnTo>
                  <a:cubicBezTo>
                    <a:pt x="24257" y="1542161"/>
                    <a:pt x="0" y="1517904"/>
                    <a:pt x="0" y="1487932"/>
                  </a:cubicBezTo>
                  <a:lnTo>
                    <a:pt x="0" y="54229"/>
                  </a:lnTo>
                  <a:cubicBezTo>
                    <a:pt x="0" y="24257"/>
                    <a:pt x="24257" y="0"/>
                    <a:pt x="54229" y="0"/>
                  </a:cubicBezTo>
                  <a:moveTo>
                    <a:pt x="54229" y="108331"/>
                  </a:moveTo>
                  <a:lnTo>
                    <a:pt x="54229" y="54229"/>
                  </a:lnTo>
                  <a:lnTo>
                    <a:pt x="108331" y="54229"/>
                  </a:lnTo>
                  <a:lnTo>
                    <a:pt x="108331" y="1487932"/>
                  </a:lnTo>
                  <a:lnTo>
                    <a:pt x="54229" y="1487932"/>
                  </a:lnTo>
                  <a:lnTo>
                    <a:pt x="54229" y="1433703"/>
                  </a:lnTo>
                  <a:lnTo>
                    <a:pt x="12343511" y="1433703"/>
                  </a:lnTo>
                  <a:lnTo>
                    <a:pt x="12343511" y="1487932"/>
                  </a:lnTo>
                  <a:lnTo>
                    <a:pt x="12289282" y="1487932"/>
                  </a:lnTo>
                  <a:lnTo>
                    <a:pt x="12289282" y="54229"/>
                  </a:lnTo>
                  <a:lnTo>
                    <a:pt x="12343511" y="54229"/>
                  </a:lnTo>
                  <a:lnTo>
                    <a:pt x="12343511" y="108331"/>
                  </a:lnTo>
                  <a:lnTo>
                    <a:pt x="54229" y="108331"/>
                  </a:lnTo>
                  <a:close/>
                </a:path>
              </a:pathLst>
            </a:custGeom>
            <a:solidFill>
              <a:srgbClr val="FFEAD5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436537" y="497020"/>
            <a:ext cx="5634439" cy="523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5"/>
              </a:lnSpc>
            </a:pPr>
            <a:r>
              <a:rPr lang="en-US" sz="2985">
                <a:solidFill>
                  <a:srgbClr val="FFFFFF"/>
                </a:solidFill>
                <a:latin typeface="Times New Roman Bold" panose="02030802070405020303"/>
              </a:rPr>
              <a:t>В кого был влюблён Молчалин?</a:t>
            </a:r>
          </a:p>
        </p:txBody>
      </p:sp>
      <p:sp>
        <p:nvSpPr>
          <p:cNvPr id="11" name="Freeform 11" descr="https://ds04.infourok.ru/uploads/ex/133b/00083d12-69b74678/img10.jpg"/>
          <p:cNvSpPr/>
          <p:nvPr/>
        </p:nvSpPr>
        <p:spPr>
          <a:xfrm>
            <a:off x="5617792" y="1411154"/>
            <a:ext cx="3260519" cy="5218749"/>
          </a:xfrm>
          <a:custGeom>
            <a:avLst/>
            <a:gdLst/>
            <a:ahLst/>
            <a:cxnLst/>
            <a:rect l="l" t="t" r="r" b="b"/>
            <a:pathLst>
              <a:path w="3260519" h="5218749">
                <a:moveTo>
                  <a:pt x="0" y="0"/>
                </a:moveTo>
                <a:lnTo>
                  <a:pt x="3260519" y="0"/>
                </a:lnTo>
                <a:lnTo>
                  <a:pt x="3260519" y="5218749"/>
                </a:lnTo>
                <a:lnTo>
                  <a:pt x="0" y="52187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437"/>
            </a:stretch>
          </a:blipFill>
        </p:spPr>
      </p:sp>
      <p:sp>
        <p:nvSpPr>
          <p:cNvPr id="12" name="Freeform 12" descr="https://pbs.twimg.com/media/Es00JWNXIAM26ky.jpg"/>
          <p:cNvSpPr/>
          <p:nvPr/>
        </p:nvSpPr>
        <p:spPr>
          <a:xfrm>
            <a:off x="7077154" y="3985681"/>
            <a:ext cx="2048426" cy="2938651"/>
          </a:xfrm>
          <a:custGeom>
            <a:avLst/>
            <a:gdLst/>
            <a:ahLst/>
            <a:cxnLst/>
            <a:rect l="l" t="t" r="r" b="b"/>
            <a:pathLst>
              <a:path w="2048426" h="2938651">
                <a:moveTo>
                  <a:pt x="0" y="0"/>
                </a:moveTo>
                <a:lnTo>
                  <a:pt x="2048426" y="0"/>
                </a:lnTo>
                <a:lnTo>
                  <a:pt x="2048426" y="2938651"/>
                </a:lnTo>
                <a:lnTo>
                  <a:pt x="0" y="29386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b="-647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778854" y="3428109"/>
            <a:ext cx="4394941" cy="668655"/>
            <a:chOff x="0" y="0"/>
            <a:chExt cx="5859921" cy="891540"/>
          </a:xfrm>
        </p:grpSpPr>
        <p:sp>
          <p:nvSpPr>
            <p:cNvPr id="14" name="Freeform 14"/>
            <p:cNvSpPr/>
            <p:nvPr/>
          </p:nvSpPr>
          <p:spPr>
            <a:xfrm>
              <a:off x="36068" y="36068"/>
              <a:ext cx="5787771" cy="819404"/>
            </a:xfrm>
            <a:custGeom>
              <a:avLst/>
              <a:gdLst/>
              <a:ahLst/>
              <a:cxnLst/>
              <a:rect l="l" t="t" r="r" b="b"/>
              <a:pathLst>
                <a:path w="5787771" h="819404">
                  <a:moveTo>
                    <a:pt x="0" y="0"/>
                  </a:moveTo>
                  <a:lnTo>
                    <a:pt x="5787771" y="0"/>
                  </a:lnTo>
                  <a:lnTo>
                    <a:pt x="5787771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0" y="0"/>
              <a:ext cx="5859907" cy="891540"/>
            </a:xfrm>
            <a:custGeom>
              <a:avLst/>
              <a:gdLst/>
              <a:ahLst/>
              <a:cxnLst/>
              <a:rect l="l" t="t" r="r" b="b"/>
              <a:pathLst>
                <a:path w="5859907" h="891540">
                  <a:moveTo>
                    <a:pt x="36068" y="0"/>
                  </a:moveTo>
                  <a:lnTo>
                    <a:pt x="5823839" y="0"/>
                  </a:lnTo>
                  <a:cubicBezTo>
                    <a:pt x="5843778" y="0"/>
                    <a:pt x="5859907" y="16129"/>
                    <a:pt x="5859907" y="36068"/>
                  </a:cubicBezTo>
                  <a:lnTo>
                    <a:pt x="5859907" y="855472"/>
                  </a:lnTo>
                  <a:cubicBezTo>
                    <a:pt x="5859907" y="875411"/>
                    <a:pt x="5843778" y="891540"/>
                    <a:pt x="5823839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823839" y="819277"/>
                  </a:lnTo>
                  <a:lnTo>
                    <a:pt x="5823839" y="855345"/>
                  </a:lnTo>
                  <a:lnTo>
                    <a:pt x="5787771" y="855345"/>
                  </a:lnTo>
                  <a:lnTo>
                    <a:pt x="5787771" y="36068"/>
                  </a:lnTo>
                  <a:lnTo>
                    <a:pt x="5823839" y="36068"/>
                  </a:lnTo>
                  <a:lnTo>
                    <a:pt x="5823839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57150"/>
              <a:ext cx="5859921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В известную актрису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778854" y="4199413"/>
            <a:ext cx="4394941" cy="668655"/>
            <a:chOff x="0" y="0"/>
            <a:chExt cx="5859921" cy="891540"/>
          </a:xfrm>
        </p:grpSpPr>
        <p:sp>
          <p:nvSpPr>
            <p:cNvPr id="18" name="Freeform 18"/>
            <p:cNvSpPr/>
            <p:nvPr/>
          </p:nvSpPr>
          <p:spPr>
            <a:xfrm>
              <a:off x="36068" y="36068"/>
              <a:ext cx="5787771" cy="819404"/>
            </a:xfrm>
            <a:custGeom>
              <a:avLst/>
              <a:gdLst/>
              <a:ahLst/>
              <a:cxnLst/>
              <a:rect l="l" t="t" r="r" b="b"/>
              <a:pathLst>
                <a:path w="5787771" h="819404">
                  <a:moveTo>
                    <a:pt x="0" y="0"/>
                  </a:moveTo>
                  <a:lnTo>
                    <a:pt x="5787771" y="0"/>
                  </a:lnTo>
                  <a:lnTo>
                    <a:pt x="5787771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0"/>
              <a:ext cx="5859907" cy="891540"/>
            </a:xfrm>
            <a:custGeom>
              <a:avLst/>
              <a:gdLst/>
              <a:ahLst/>
              <a:cxnLst/>
              <a:rect l="l" t="t" r="r" b="b"/>
              <a:pathLst>
                <a:path w="5859907" h="891540">
                  <a:moveTo>
                    <a:pt x="36068" y="0"/>
                  </a:moveTo>
                  <a:lnTo>
                    <a:pt x="5823839" y="0"/>
                  </a:lnTo>
                  <a:cubicBezTo>
                    <a:pt x="5843778" y="0"/>
                    <a:pt x="5859907" y="16129"/>
                    <a:pt x="5859907" y="36068"/>
                  </a:cubicBezTo>
                  <a:lnTo>
                    <a:pt x="5859907" y="855472"/>
                  </a:lnTo>
                  <a:cubicBezTo>
                    <a:pt x="5859907" y="875411"/>
                    <a:pt x="5843778" y="891540"/>
                    <a:pt x="5823839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823839" y="819277"/>
                  </a:lnTo>
                  <a:lnTo>
                    <a:pt x="5823839" y="855345"/>
                  </a:lnTo>
                  <a:lnTo>
                    <a:pt x="5787771" y="855345"/>
                  </a:lnTo>
                  <a:lnTo>
                    <a:pt x="5787771" y="36068"/>
                  </a:lnTo>
                  <a:lnTo>
                    <a:pt x="5823839" y="36068"/>
                  </a:lnTo>
                  <a:lnTo>
                    <a:pt x="5823839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57150"/>
              <a:ext cx="5859921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Во внучку графини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78854" y="1863910"/>
            <a:ext cx="4394941" cy="668655"/>
            <a:chOff x="0" y="0"/>
            <a:chExt cx="5859921" cy="891540"/>
          </a:xfrm>
        </p:grpSpPr>
        <p:sp>
          <p:nvSpPr>
            <p:cNvPr id="22" name="Freeform 22"/>
            <p:cNvSpPr/>
            <p:nvPr/>
          </p:nvSpPr>
          <p:spPr>
            <a:xfrm>
              <a:off x="36068" y="36068"/>
              <a:ext cx="5787771" cy="819404"/>
            </a:xfrm>
            <a:custGeom>
              <a:avLst/>
              <a:gdLst/>
              <a:ahLst/>
              <a:cxnLst/>
              <a:rect l="l" t="t" r="r" b="b"/>
              <a:pathLst>
                <a:path w="5787771" h="819404">
                  <a:moveTo>
                    <a:pt x="0" y="0"/>
                  </a:moveTo>
                  <a:lnTo>
                    <a:pt x="5787771" y="0"/>
                  </a:lnTo>
                  <a:lnTo>
                    <a:pt x="5787771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0" y="0"/>
              <a:ext cx="5859907" cy="891540"/>
            </a:xfrm>
            <a:custGeom>
              <a:avLst/>
              <a:gdLst/>
              <a:ahLst/>
              <a:cxnLst/>
              <a:rect l="l" t="t" r="r" b="b"/>
              <a:pathLst>
                <a:path w="5859907" h="891540">
                  <a:moveTo>
                    <a:pt x="36068" y="0"/>
                  </a:moveTo>
                  <a:lnTo>
                    <a:pt x="5823839" y="0"/>
                  </a:lnTo>
                  <a:cubicBezTo>
                    <a:pt x="5843778" y="0"/>
                    <a:pt x="5859907" y="16129"/>
                    <a:pt x="5859907" y="36068"/>
                  </a:cubicBezTo>
                  <a:lnTo>
                    <a:pt x="5859907" y="855472"/>
                  </a:lnTo>
                  <a:cubicBezTo>
                    <a:pt x="5859907" y="875411"/>
                    <a:pt x="5843778" y="891540"/>
                    <a:pt x="5823839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823839" y="819277"/>
                  </a:lnTo>
                  <a:lnTo>
                    <a:pt x="5823839" y="855345"/>
                  </a:lnTo>
                  <a:lnTo>
                    <a:pt x="5787771" y="855345"/>
                  </a:lnTo>
                  <a:lnTo>
                    <a:pt x="5787771" y="36068"/>
                  </a:lnTo>
                  <a:lnTo>
                    <a:pt x="5823839" y="36068"/>
                  </a:lnTo>
                  <a:lnTo>
                    <a:pt x="5823839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57150"/>
              <a:ext cx="5859921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В Софью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773113" y="2633663"/>
            <a:ext cx="4394941" cy="668655"/>
            <a:chOff x="0" y="0"/>
            <a:chExt cx="5859921" cy="891540"/>
          </a:xfrm>
        </p:grpSpPr>
        <p:sp>
          <p:nvSpPr>
            <p:cNvPr id="26" name="Freeform 26"/>
            <p:cNvSpPr/>
            <p:nvPr/>
          </p:nvSpPr>
          <p:spPr>
            <a:xfrm>
              <a:off x="36068" y="36068"/>
              <a:ext cx="5787771" cy="819404"/>
            </a:xfrm>
            <a:custGeom>
              <a:avLst/>
              <a:gdLst/>
              <a:ahLst/>
              <a:cxnLst/>
              <a:rect l="l" t="t" r="r" b="b"/>
              <a:pathLst>
                <a:path w="5787771" h="819404">
                  <a:moveTo>
                    <a:pt x="0" y="0"/>
                  </a:moveTo>
                  <a:lnTo>
                    <a:pt x="5787771" y="0"/>
                  </a:lnTo>
                  <a:lnTo>
                    <a:pt x="5787771" y="819404"/>
                  </a:lnTo>
                  <a:lnTo>
                    <a:pt x="0" y="819404"/>
                  </a:lnTo>
                  <a:close/>
                </a:path>
              </a:pathLst>
            </a:custGeom>
            <a:solidFill>
              <a:srgbClr val="FFF7EF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0"/>
              <a:ext cx="5859907" cy="891540"/>
            </a:xfrm>
            <a:custGeom>
              <a:avLst/>
              <a:gdLst/>
              <a:ahLst/>
              <a:cxnLst/>
              <a:rect l="l" t="t" r="r" b="b"/>
              <a:pathLst>
                <a:path w="5859907" h="891540">
                  <a:moveTo>
                    <a:pt x="36068" y="0"/>
                  </a:moveTo>
                  <a:lnTo>
                    <a:pt x="5823839" y="0"/>
                  </a:lnTo>
                  <a:cubicBezTo>
                    <a:pt x="5843778" y="0"/>
                    <a:pt x="5859907" y="16129"/>
                    <a:pt x="5859907" y="36068"/>
                  </a:cubicBezTo>
                  <a:lnTo>
                    <a:pt x="5859907" y="855472"/>
                  </a:lnTo>
                  <a:cubicBezTo>
                    <a:pt x="5859907" y="875411"/>
                    <a:pt x="5843778" y="891540"/>
                    <a:pt x="5823839" y="891540"/>
                  </a:cubicBezTo>
                  <a:lnTo>
                    <a:pt x="36068" y="891540"/>
                  </a:lnTo>
                  <a:cubicBezTo>
                    <a:pt x="16129" y="891540"/>
                    <a:pt x="0" y="875411"/>
                    <a:pt x="0" y="855472"/>
                  </a:cubicBezTo>
                  <a:lnTo>
                    <a:pt x="0" y="36068"/>
                  </a:lnTo>
                  <a:cubicBezTo>
                    <a:pt x="0" y="16129"/>
                    <a:pt x="16129" y="0"/>
                    <a:pt x="36068" y="0"/>
                  </a:cubicBezTo>
                  <a:moveTo>
                    <a:pt x="36068" y="72263"/>
                  </a:moveTo>
                  <a:lnTo>
                    <a:pt x="36068" y="36068"/>
                  </a:lnTo>
                  <a:lnTo>
                    <a:pt x="72263" y="36068"/>
                  </a:lnTo>
                  <a:lnTo>
                    <a:pt x="72263" y="855472"/>
                  </a:lnTo>
                  <a:lnTo>
                    <a:pt x="36068" y="855472"/>
                  </a:lnTo>
                  <a:lnTo>
                    <a:pt x="36068" y="819277"/>
                  </a:lnTo>
                  <a:lnTo>
                    <a:pt x="5823839" y="819277"/>
                  </a:lnTo>
                  <a:lnTo>
                    <a:pt x="5823839" y="855345"/>
                  </a:lnTo>
                  <a:lnTo>
                    <a:pt x="5787771" y="855345"/>
                  </a:lnTo>
                  <a:lnTo>
                    <a:pt x="5787771" y="36068"/>
                  </a:lnTo>
                  <a:lnTo>
                    <a:pt x="5823839" y="36068"/>
                  </a:lnTo>
                  <a:lnTo>
                    <a:pt x="5823839" y="72263"/>
                  </a:lnTo>
                  <a:lnTo>
                    <a:pt x="36068" y="72263"/>
                  </a:lnTo>
                  <a:close/>
                </a:path>
              </a:pathLst>
            </a:custGeom>
            <a:solidFill>
              <a:srgbClr val="3A1D00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-57150"/>
              <a:ext cx="5859921" cy="948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85"/>
                </a:lnSpc>
              </a:pPr>
              <a:r>
                <a:rPr lang="en-US" sz="2985">
                  <a:solidFill>
                    <a:srgbClr val="000000"/>
                  </a:solidFill>
                  <a:latin typeface="Times New Roman Bold" panose="02030802070405020303"/>
                </a:rPr>
                <a:t>В Лизу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8640415" y="6499516"/>
            <a:ext cx="831862" cy="460851"/>
            <a:chOff x="0" y="0"/>
            <a:chExt cx="1109150" cy="614468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  <a:moveTo>
                    <a:pt x="784987" y="307213"/>
                  </a:moveTo>
                  <a:lnTo>
                    <a:pt x="324104" y="76835"/>
                  </a:lnTo>
                  <a:lnTo>
                    <a:pt x="324104" y="537718"/>
                  </a:lnTo>
                  <a:close/>
                </a:path>
              </a:pathLst>
            </a:custGeom>
            <a:solidFill>
              <a:srgbClr val="663300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0"/>
                  </a:lnTo>
                  <a:lnTo>
                    <a:pt x="0" y="460883"/>
                  </a:lnTo>
                  <a:close/>
                </a:path>
              </a:pathLst>
            </a:custGeom>
            <a:solidFill>
              <a:srgbClr val="3D1E00"/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324104" y="76835"/>
              <a:ext cx="460883" cy="460883"/>
            </a:xfrm>
            <a:custGeom>
              <a:avLst/>
              <a:gdLst/>
              <a:ahLst/>
              <a:cxnLst/>
              <a:rect l="l" t="t" r="r" b="b"/>
              <a:pathLst>
                <a:path w="460883" h="460883">
                  <a:moveTo>
                    <a:pt x="460883" y="230378"/>
                  </a:moveTo>
                  <a:lnTo>
                    <a:pt x="0" y="460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  <p:sp>
          <p:nvSpPr>
            <p:cNvPr id="33" name="Freeform 33"/>
            <p:cNvSpPr/>
            <p:nvPr/>
          </p:nvSpPr>
          <p:spPr>
            <a:xfrm>
              <a:off x="0" y="0"/>
              <a:ext cx="1109091" cy="614426"/>
            </a:xfrm>
            <a:custGeom>
              <a:avLst/>
              <a:gdLst/>
              <a:ahLst/>
              <a:cxnLst/>
              <a:rect l="l" t="t" r="r" b="b"/>
              <a:pathLst>
                <a:path w="1109091" h="614426">
                  <a:moveTo>
                    <a:pt x="0" y="0"/>
                  </a:moveTo>
                  <a:lnTo>
                    <a:pt x="1109091" y="0"/>
                  </a:lnTo>
                  <a:lnTo>
                    <a:pt x="1109091" y="614426"/>
                  </a:lnTo>
                  <a:lnTo>
                    <a:pt x="0" y="61442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</p:sp>
      </p:grp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147</Words>
  <Application>Microsoft Office PowerPoint</Application>
  <PresentationFormat>Произвольный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Times New Roman Bold Italics</vt:lpstr>
      <vt:lpstr>Century Gothic</vt:lpstr>
      <vt:lpstr>Wingdings 3</vt:lpstr>
      <vt:lpstr>Arial</vt:lpstr>
      <vt:lpstr>Times New Roman Bold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Горе от ума.pptx</dc:title>
  <dc:creator>КОМП12</dc:creator>
  <cp:lastModifiedBy>КОМП12</cp:lastModifiedBy>
  <cp:revision>5</cp:revision>
  <dcterms:created xsi:type="dcterms:W3CDTF">2006-08-16T00:00:00Z</dcterms:created>
  <dcterms:modified xsi:type="dcterms:W3CDTF">2024-01-30T04:38:17Z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DE9AB3179DB942F0858715FEAF802D0A_13</vt:lpwstr>
  </property>
  <property fmtid="{D5CDD505-2E9C-101B-9397-08002B2CF9AE}" pid="3" name="KSOProductBuildVer">
    <vt:lpwstr>1049-12.2.0.13431</vt:lpwstr>
  </property>
</Properties>
</file>